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2A6EA8"/>
    <a:srgbClr val="FF7C80"/>
    <a:srgbClr val="FF330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58" d="100"/>
          <a:sy n="158" d="100"/>
        </p:scale>
        <p:origin x="174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400" y="53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2/26/2025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2/26/2025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C6E669-E820-0B3C-93B4-F9DFE2BF4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1536-2A50-DFA9-2BDB-0A7C6B23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64368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C4B7B-1892-ED97-A158-53901117A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78946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9061-5BE8-1024-B5F9-10987C9E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8005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76DA0-15B0-4E5A-0F4F-0474A1D8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79707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58A5-163B-F236-3CD3-D59B7A973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88864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470C8-D85E-D488-FB80-E05FD4DB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72460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SA3#120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4" r:id="rId2"/>
    <p:sldLayoutId id="2147483775" r:id="rId3"/>
    <p:sldLayoutId id="2147483776" r:id="rId4"/>
    <p:sldLayoutId id="2147483773" r:id="rId5"/>
    <p:sldLayoutId id="2147483771" r:id="rId6"/>
    <p:sldLayoutId id="2147483772" r:id="rId7"/>
    <p:sldLayoutId id="2147483767" r:id="rId8"/>
    <p:sldLayoutId id="2147483768" r:id="rId9"/>
    <p:sldLayoutId id="2147483769" r:id="rId10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5G_ProSe_Ph3_SEC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1800" b="1" dirty="0"/>
              <a:t>Ao Lei</a:t>
            </a:r>
            <a:r>
              <a:rPr lang="en-GB" altLang="zh-CN" sz="1800" b="1" dirty="0"/>
              <a:t>, Huawei</a:t>
            </a:r>
          </a:p>
          <a:p>
            <a:pPr>
              <a:lnSpc>
                <a:spcPct val="80000"/>
              </a:lnSpc>
            </a:pPr>
            <a:r>
              <a:rPr lang="en-GB" altLang="en-US" sz="1800" b="1" dirty="0" err="1"/>
              <a:t>Weihan</a:t>
            </a:r>
            <a:r>
              <a:rPr lang="en-GB" altLang="en-US" sz="1800" b="1" dirty="0"/>
              <a:t> Gao, China Telecom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5G_ProSe_Ph3_SEC Overall Plan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ED952C3B-29B9-3A43-7B59-318308FDED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490519"/>
              </p:ext>
            </p:extLst>
          </p:nvPr>
        </p:nvGraphicFramePr>
        <p:xfrm>
          <a:off x="1035513" y="1400965"/>
          <a:ext cx="7144324" cy="2847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8316">
                  <a:extLst>
                    <a:ext uri="{9D8B030D-6E8A-4147-A177-3AD203B41FA5}">
                      <a16:colId xmlns:a16="http://schemas.microsoft.com/office/drawing/2014/main" val="3469328165"/>
                    </a:ext>
                  </a:extLst>
                </a:gridCol>
                <a:gridCol w="4024604">
                  <a:extLst>
                    <a:ext uri="{9D8B030D-6E8A-4147-A177-3AD203B41FA5}">
                      <a16:colId xmlns:a16="http://schemas.microsoft.com/office/drawing/2014/main" val="1807838196"/>
                    </a:ext>
                  </a:extLst>
                </a:gridCol>
                <a:gridCol w="659363">
                  <a:extLst>
                    <a:ext uri="{9D8B030D-6E8A-4147-A177-3AD203B41FA5}">
                      <a16:colId xmlns:a16="http://schemas.microsoft.com/office/drawing/2014/main" val="1039424239"/>
                    </a:ext>
                  </a:extLst>
                </a:gridCol>
                <a:gridCol w="622041">
                  <a:extLst>
                    <a:ext uri="{9D8B030D-6E8A-4147-A177-3AD203B41FA5}">
                      <a16:colId xmlns:a16="http://schemas.microsoft.com/office/drawing/2014/main" val="3332947003"/>
                    </a:ext>
                  </a:extLst>
                </a:gridCol>
              </a:tblGrid>
              <a:tr h="240985"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Meeting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Plans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SID </a:t>
                      </a:r>
                      <a:r>
                        <a:rPr lang="en-DK" sz="1100" dirty="0">
                          <a:effectLst/>
                        </a:rPr>
                        <a:t>TU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WID </a:t>
                      </a:r>
                      <a:r>
                        <a:rPr lang="en-DK" sz="1100" dirty="0">
                          <a:effectLst/>
                        </a:rPr>
                        <a:t>TU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983492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SA3#115</a:t>
                      </a:r>
                      <a:r>
                        <a:rPr lang="en-GB" sz="1100" dirty="0">
                          <a:effectLst/>
                        </a:rPr>
                        <a:t>ah-e</a:t>
                      </a:r>
                      <a:r>
                        <a:rPr lang="en-DK" sz="1100" dirty="0">
                          <a:effectLst/>
                        </a:rPr>
                        <a:t> (April)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TR skeleton, assumptions and new KIs are agreed</a:t>
                      </a:r>
                      <a:endParaRPr lang="en-DK" sz="1100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9904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SA3#116 (May)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New solutions and KI updates are agreed</a:t>
                      </a:r>
                      <a:endParaRPr lang="en-DK" sz="1100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800439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SA3#117 (August)</a:t>
                      </a:r>
                      <a:r>
                        <a:rPr lang="en-GB" altLang="zh-CN" sz="1100" dirty="0">
                          <a:effectLst/>
                        </a:rPr>
                        <a:t>, finished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+mn-lt"/>
                        </a:rPr>
                        <a:t>Solution update and evaluations</a:t>
                      </a:r>
                      <a:endParaRPr lang="en-DK" sz="1100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38973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SA3#118 (October)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Start conclusion work</a:t>
                      </a:r>
                      <a:endParaRPr lang="en-DK" sz="1100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0.75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38560"/>
                  </a:ext>
                </a:extLst>
              </a:tr>
              <a:tr h="481971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SA3#119 (November)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+mn-lt"/>
                        </a:rPr>
                        <a:t>Finalise SID conclusions</a:t>
                      </a:r>
                    </a:p>
                    <a:p>
                      <a:r>
                        <a:rPr lang="en-GB" sz="1100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Corresponding WID proposal</a:t>
                      </a:r>
                      <a:endParaRPr lang="en-DK" sz="1100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>
                          <a:effectLst/>
                        </a:rPr>
                        <a:t>0.75</a:t>
                      </a:r>
                      <a:endParaRPr lang="en-DK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529846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GB" sz="1100" dirty="0">
                          <a:effectLst/>
                        </a:rPr>
                        <a:t>    </a:t>
                      </a:r>
                      <a:r>
                        <a:rPr lang="en-DK" sz="1100" dirty="0">
                          <a:effectLst/>
                        </a:rPr>
                        <a:t>SA#10</a:t>
                      </a:r>
                      <a:r>
                        <a:rPr lang="en-US" sz="1100" dirty="0">
                          <a:effectLst/>
                        </a:rPr>
                        <a:t>6</a:t>
                      </a:r>
                      <a:r>
                        <a:rPr lang="en-DK" sz="1100" dirty="0">
                          <a:effectLst/>
                        </a:rPr>
                        <a:t> (December)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altLang="zh-CN" sz="1100" dirty="0">
                          <a:effectLst/>
                          <a:latin typeface="+mn-lt"/>
                        </a:rPr>
                        <a:t>Send TR to SA </a:t>
                      </a:r>
                      <a:r>
                        <a:rPr lang="en-GB" altLang="zh-CN" sz="1100" dirty="0">
                          <a:effectLst/>
                          <a:latin typeface="+mn-lt"/>
                        </a:rPr>
                        <a:t>for information </a:t>
                      </a:r>
                      <a:r>
                        <a:rPr lang="en-GB" altLang="zh-CN" sz="1100" u="none" dirty="0">
                          <a:effectLst/>
                          <a:latin typeface="+mn-lt"/>
                        </a:rPr>
                        <a:t>and for information</a:t>
                      </a:r>
                      <a:endParaRPr lang="en-DK" sz="1100" u="none" strike="sng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67484"/>
                  </a:ext>
                </a:extLst>
              </a:tr>
              <a:tr h="343344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SA3#120 (Feb 2025)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K" sz="1100" u="none" dirty="0">
                          <a:effectLst/>
                          <a:latin typeface="+mn-lt"/>
                        </a:rPr>
                        <a:t>Normative work</a:t>
                      </a:r>
                      <a:r>
                        <a:rPr lang="en-US" sz="1100" u="none" dirty="0">
                          <a:effectLst/>
                          <a:latin typeface="+mn-lt"/>
                        </a:rPr>
                        <a:t> and TR maintenance</a:t>
                      </a:r>
                      <a:endParaRPr lang="en-DK" sz="1100" b="0" u="none" strike="no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312384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GB" altLang="zh-CN" sz="1100" dirty="0">
                          <a:effectLst/>
                        </a:rPr>
                        <a:t>    </a:t>
                      </a:r>
                      <a:r>
                        <a:rPr lang="en-DK" altLang="zh-CN" sz="1100" dirty="0">
                          <a:effectLst/>
                        </a:rPr>
                        <a:t>SA#10</a:t>
                      </a:r>
                      <a:r>
                        <a:rPr lang="en-US" altLang="zh-CN" sz="1100" dirty="0">
                          <a:effectLst/>
                        </a:rPr>
                        <a:t>7</a:t>
                      </a:r>
                      <a:r>
                        <a:rPr lang="en-DK" altLang="zh-CN" sz="1100" dirty="0">
                          <a:effectLst/>
                        </a:rPr>
                        <a:t> (</a:t>
                      </a:r>
                      <a:r>
                        <a:rPr lang="en-US" altLang="zh-CN" sz="1100" dirty="0">
                          <a:effectLst/>
                        </a:rPr>
                        <a:t>March</a:t>
                      </a:r>
                      <a:r>
                        <a:rPr lang="en-DK" altLang="zh-CN" sz="1100" dirty="0">
                          <a:effectLst/>
                        </a:rPr>
                        <a:t>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dirty="0">
                          <a:effectLst/>
                          <a:latin typeface="+mn-lt"/>
                        </a:rPr>
                        <a:t>Send TR &amp; CR for approval</a:t>
                      </a:r>
                      <a:endParaRPr lang="en-DK" sz="1100" b="0" u="none" strike="no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544313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SA3#121 (April 2025)  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u="none" dirty="0">
                          <a:effectLst/>
                          <a:latin typeface="+mn-lt"/>
                        </a:rPr>
                        <a:t>Finalise and maintenance of the </a:t>
                      </a:r>
                      <a:r>
                        <a:rPr lang="en-DK" sz="1100" u="none" dirty="0">
                          <a:effectLst/>
                          <a:latin typeface="+mn-lt"/>
                        </a:rPr>
                        <a:t>Normative work</a:t>
                      </a:r>
                      <a:endParaRPr lang="en-DK" sz="1100" u="none" strike="sng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>
                          <a:effectLst/>
                        </a:rPr>
                        <a:t>Less</a:t>
                      </a:r>
                      <a:r>
                        <a:rPr lang="en-GB" altLang="zh-CN" sz="1100" dirty="0">
                          <a:effectLst/>
                        </a:rPr>
                        <a:t> than </a:t>
                      </a:r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46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The EN clean up of SID proposal has been approved at SA3#120.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The R19 CR in TS 33.503 security requirement and security flow have been agreed at SA3#120.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altLang="zh-CN" sz="1200" dirty="0">
                <a:solidFill>
                  <a:prstClr val="black"/>
                </a:solidFill>
              </a:rPr>
              <a:t>None identified.</a:t>
            </a:r>
            <a:endParaRPr lang="en-US" altLang="zh-CN" sz="16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identified.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5G_ProSe_Ph3_SEC Status after SA3#120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829894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1060057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WID on Security Aspects of Proximity Based Services in 5GS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de-DE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5G_ProSe_Ph3_Sec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The EN of </a:t>
            </a:r>
            <a:r>
              <a:rPr lang="en-US" altLang="de-DE" sz="1200" dirty="0"/>
              <a:t>discovery security materials provisioning for inter-PLMN scenario is yet to be addressed</a:t>
            </a:r>
            <a:r>
              <a:rPr lang="de-DE" altLang="de-DE" sz="1200" dirty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SA3#120 -&gt;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zh-CN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/>
              <a:t>SA3#121 -&gt; less than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/>
              </a:rPr>
              <a:t>SA3#121 </a:t>
            </a:r>
            <a:r>
              <a:rPr lang="en-US" altLang="zh-CN" sz="1400" dirty="0" err="1">
                <a:solidFill>
                  <a:prstClr val="black"/>
                </a:solidFill>
                <a:latin typeface="Calibri"/>
              </a:rPr>
              <a:t>Finalise</a:t>
            </a:r>
            <a:r>
              <a:rPr lang="en-US" altLang="zh-CN" sz="1400" dirty="0">
                <a:solidFill>
                  <a:prstClr val="black"/>
                </a:solidFill>
                <a:latin typeface="Calibri"/>
              </a:rPr>
              <a:t> and maintenance of the Normative text.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5G_ProSe_Ph3_SEC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327</Words>
  <Application>Microsoft Office PowerPoint</Application>
  <PresentationFormat>全屏显示(4:3)</PresentationFormat>
  <Paragraphs>97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Aptos</vt:lpstr>
      <vt:lpstr>宋体</vt:lpstr>
      <vt:lpstr>Arial</vt:lpstr>
      <vt:lpstr>Calibri</vt:lpstr>
      <vt:lpstr>Times New Roman</vt:lpstr>
      <vt:lpstr>Office Theme</vt:lpstr>
      <vt:lpstr>SA WG3 Status Report for 5G_ProSe_Ph3_SEC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Huawei-Leiao</cp:lastModifiedBy>
  <cp:revision>1329</cp:revision>
  <dcterms:created xsi:type="dcterms:W3CDTF">2008-08-30T09:32:10Z</dcterms:created>
  <dcterms:modified xsi:type="dcterms:W3CDTF">2025-02-26T03:12:51Z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MSIP_Label_cf20372f-9ab3-4551-9149-9f9b12e2c27e_Enabled">
    <vt:lpwstr>true</vt:lpwstr>
  </property>
  <property fmtid="{D5CDD505-2E9C-101B-9397-08002B2CF9AE}" pid="10" name="MSIP_Label_cf20372f-9ab3-4551-9149-9f9b12e2c27e_SetDate">
    <vt:lpwstr>2024-05-30T08:39:34Z</vt:lpwstr>
  </property>
  <property fmtid="{D5CDD505-2E9C-101B-9397-08002B2CF9AE}" pid="11" name="MSIP_Label_cf20372f-9ab3-4551-9149-9f9b12e2c27e_Method">
    <vt:lpwstr>Privileged</vt:lpwstr>
  </property>
  <property fmtid="{D5CDD505-2E9C-101B-9397-08002B2CF9AE}" pid="12" name="MSIP_Label_cf20372f-9ab3-4551-9149-9f9b12e2c27e_Name">
    <vt:lpwstr>DIS OPEN</vt:lpwstr>
  </property>
  <property fmtid="{D5CDD505-2E9C-101B-9397-08002B2CF9AE}" pid="13" name="MSIP_Label_cf20372f-9ab3-4551-9149-9f9b12e2c27e_SiteId">
    <vt:lpwstr>6e603289-5e46-4e26-ac7c-03a85420a9a5</vt:lpwstr>
  </property>
  <property fmtid="{D5CDD505-2E9C-101B-9397-08002B2CF9AE}" pid="14" name="MSIP_Label_cf20372f-9ab3-4551-9149-9f9b12e2c27e_ActionId">
    <vt:lpwstr>541d1059-9745-4f99-94e6-67daa7c79ab1</vt:lpwstr>
  </property>
  <property fmtid="{D5CDD505-2E9C-101B-9397-08002B2CF9AE}" pid="15" name="MSIP_Label_cf20372f-9ab3-4551-9149-9f9b12e2c27e_ContentBits">
    <vt:lpwstr>0</vt:lpwstr>
  </property>
  <property fmtid="{D5CDD505-2E9C-101B-9397-08002B2CF9AE}" pid="16" name="_readonly">
    <vt:lpwstr/>
  </property>
  <property fmtid="{D5CDD505-2E9C-101B-9397-08002B2CF9AE}" pid="17" name="_change">
    <vt:lpwstr/>
  </property>
  <property fmtid="{D5CDD505-2E9C-101B-9397-08002B2CF9AE}" pid="18" name="_full-control">
    <vt:lpwstr/>
  </property>
  <property fmtid="{D5CDD505-2E9C-101B-9397-08002B2CF9AE}" pid="19" name="sflag">
    <vt:lpwstr>1738721980</vt:lpwstr>
  </property>
</Properties>
</file>