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5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2A6EA8"/>
    <a:srgbClr val="FF7C80"/>
    <a:srgbClr val="FF3300"/>
    <a:srgbClr val="62A14D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11" autoAdjust="0"/>
    <p:restoredTop sz="96357" autoAdjust="0"/>
  </p:normalViewPr>
  <p:slideViewPr>
    <p:cSldViewPr snapToGrid="0">
      <p:cViewPr varScale="1">
        <p:scale>
          <a:sx n="107" d="100"/>
          <a:sy n="107" d="100"/>
        </p:scale>
        <p:origin x="181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2934" y="6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 Bjerrum (Nokia)" userId="d9915ba3-7958-45ce-9844-935e4735a685" providerId="ADAL" clId="{DE06ABBB-ACB8-4875-BF62-A4D963C038D9}"/>
    <pc:docChg chg="undo custSel modSld">
      <pc:chgData name="Bo Bjerrum (Nokia)" userId="d9915ba3-7958-45ce-9844-935e4735a685" providerId="ADAL" clId="{DE06ABBB-ACB8-4875-BF62-A4D963C038D9}" dt="2024-11-26T09:12:32.135" v="773" actId="20577"/>
      <pc:docMkLst>
        <pc:docMk/>
      </pc:docMkLst>
      <pc:sldChg chg="modSp mod">
        <pc:chgData name="Bo Bjerrum (Nokia)" userId="d9915ba3-7958-45ce-9844-935e4735a685" providerId="ADAL" clId="{DE06ABBB-ACB8-4875-BF62-A4D963C038D9}" dt="2024-11-26T09:11:01.547" v="466" actId="20577"/>
        <pc:sldMkLst>
          <pc:docMk/>
          <pc:sldMk cId="2503194211" sldId="792"/>
        </pc:sldMkLst>
        <pc:spChg chg="mod">
          <ac:chgData name="Bo Bjerrum (Nokia)" userId="d9915ba3-7958-45ce-9844-935e4735a685" providerId="ADAL" clId="{DE06ABBB-ACB8-4875-BF62-A4D963C038D9}" dt="2024-11-26T08:49:45.578" v="35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Bo Bjerrum (Nokia)" userId="d9915ba3-7958-45ce-9844-935e4735a685" providerId="ADAL" clId="{DE06ABBB-ACB8-4875-BF62-A4D963C038D9}" dt="2024-11-26T09:11:01.547" v="466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Bo Bjerrum (Nokia)" userId="d9915ba3-7958-45ce-9844-935e4735a685" providerId="ADAL" clId="{DE06ABBB-ACB8-4875-BF62-A4D963C038D9}" dt="2024-11-26T09:10:08.370" v="462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Bo Bjerrum (Nokia)" userId="d9915ba3-7958-45ce-9844-935e4735a685" providerId="ADAL" clId="{DE06ABBB-ACB8-4875-BF62-A4D963C038D9}" dt="2024-11-26T09:08:51.447" v="445" actId="313"/>
        <pc:sldMkLst>
          <pc:docMk/>
          <pc:sldMk cId="539970028" sldId="793"/>
        </pc:sldMkLst>
        <pc:graphicFrameChg chg="mod modGraphic">
          <ac:chgData name="Bo Bjerrum (Nokia)" userId="d9915ba3-7958-45ce-9844-935e4735a685" providerId="ADAL" clId="{DE06ABBB-ACB8-4875-BF62-A4D963C038D9}" dt="2024-11-26T09:08:51.447" v="445" actId="313"/>
          <ac:graphicFrameMkLst>
            <pc:docMk/>
            <pc:sldMk cId="539970028" sldId="793"/>
            <ac:graphicFrameMk id="2" creationId="{4B81DB92-47F3-A266-F473-2ED41952DF91}"/>
          </ac:graphicFrameMkLst>
        </pc:graphicFrameChg>
      </pc:sldChg>
      <pc:sldChg chg="modSp mod">
        <pc:chgData name="Bo Bjerrum (Nokia)" userId="d9915ba3-7958-45ce-9844-935e4735a685" providerId="ADAL" clId="{DE06ABBB-ACB8-4875-BF62-A4D963C038D9}" dt="2024-11-26T09:12:32.135" v="773" actId="20577"/>
        <pc:sldMkLst>
          <pc:docMk/>
          <pc:sldMk cId="1639227255" sldId="795"/>
        </pc:sldMkLst>
        <pc:spChg chg="mod">
          <ac:chgData name="Bo Bjerrum (Nokia)" userId="d9915ba3-7958-45ce-9844-935e4735a685" providerId="ADAL" clId="{DE06ABBB-ACB8-4875-BF62-A4D963C038D9}" dt="2024-11-26T08:49:40.223" v="33" actId="20577"/>
          <ac:spMkLst>
            <pc:docMk/>
            <pc:sldMk cId="1639227255" sldId="795"/>
            <ac:spMk id="4" creationId="{5D88E2AB-CBFF-4456-99B7-D64DA69227D9}"/>
          </ac:spMkLst>
        </pc:spChg>
        <pc:spChg chg="mod">
          <ac:chgData name="Bo Bjerrum (Nokia)" userId="d9915ba3-7958-45ce-9844-935e4735a685" providerId="ADAL" clId="{DE06ABBB-ACB8-4875-BF62-A4D963C038D9}" dt="2024-11-26T09:12:32.135" v="773" actId="20577"/>
          <ac:spMkLst>
            <pc:docMk/>
            <pc:sldMk cId="1639227255" sldId="795"/>
            <ac:spMk id="2971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11/26/2024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11/26/2024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SA3#111 </a:t>
            </a:r>
            <a:r>
              <a:rPr lang="en-US" altLang="zh-CN" sz="1200" dirty="0">
                <a:solidFill>
                  <a:schemeClr val="bg1"/>
                </a:solidFill>
              </a:rPr>
              <a:t>May </a:t>
            </a:r>
            <a:r>
              <a:rPr lang="en-GB" altLang="de-DE" sz="1200" dirty="0">
                <a:solidFill>
                  <a:schemeClr val="bg1"/>
                </a:solidFill>
              </a:rPr>
              <a:t>22 –26, 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en-GB" dirty="0" err="1"/>
              <a:t>FS_Energy_SEC</a:t>
            </a:r>
            <a:br>
              <a:rPr lang="en-GB" sz="3200" b="1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</a:br>
            <a:r>
              <a:rPr lang="fr-FR" dirty="0"/>
              <a:t> 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Bo Bjerrum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Nokia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Ferhat Karakoc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81DF00F-074E-6718-E6D9-D6186064023D}"/>
              </a:ext>
            </a:extLst>
          </p:cNvPr>
          <p:cNvSpPr/>
          <p:nvPr/>
        </p:nvSpPr>
        <p:spPr bwMode="auto">
          <a:xfrm>
            <a:off x="582511" y="6399336"/>
            <a:ext cx="1838472" cy="243840"/>
          </a:xfrm>
          <a:prstGeom prst="rect">
            <a:avLst/>
          </a:prstGeom>
          <a:solidFill>
            <a:srgbClr val="72AF2F"/>
          </a:solidFill>
          <a:ln w="9525" cap="flat" cmpd="sng" algn="ctr">
            <a:solidFill>
              <a:srgbClr val="72AF2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4B81DB92-47F3-A266-F473-2ED41952DF9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83073697"/>
              </p:ext>
            </p:extLst>
          </p:nvPr>
        </p:nvGraphicFramePr>
        <p:xfrm>
          <a:off x="582511" y="1289661"/>
          <a:ext cx="7194550" cy="2682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8660">
                  <a:extLst>
                    <a:ext uri="{9D8B030D-6E8A-4147-A177-3AD203B41FA5}">
                      <a16:colId xmlns:a16="http://schemas.microsoft.com/office/drawing/2014/main" val="3469328165"/>
                    </a:ext>
                  </a:extLst>
                </a:gridCol>
                <a:gridCol w="1979295">
                  <a:extLst>
                    <a:ext uri="{9D8B030D-6E8A-4147-A177-3AD203B41FA5}">
                      <a16:colId xmlns:a16="http://schemas.microsoft.com/office/drawing/2014/main" val="1807838196"/>
                    </a:ext>
                  </a:extLst>
                </a:gridCol>
                <a:gridCol w="1979295">
                  <a:extLst>
                    <a:ext uri="{9D8B030D-6E8A-4147-A177-3AD203B41FA5}">
                      <a16:colId xmlns:a16="http://schemas.microsoft.com/office/drawing/2014/main" val="3149193726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1039424239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3332947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Meeting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Deadlines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Notes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TU SID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TU WID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39834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SA3#115-ADHOC (April)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0699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SA3#116 (May)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Last meeting for new KI’s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38004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SA3#117 (August)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40389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SA#105 (September)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solidFill>
                            <a:srgbClr val="FF0000"/>
                          </a:solidFill>
                          <a:effectLst/>
                        </a:rPr>
                        <a:t>Send TR to SA for information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(Delayed due to missing SA/2/5 agreement on exposure architecture)</a:t>
                      </a:r>
                      <a:endParaRPr lang="en-DK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7978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SA3#118 (October)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DK" sz="1100" dirty="0">
                          <a:effectLst/>
                        </a:rPr>
                        <a:t>Last meeting for new solution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(Extended due to delay)</a:t>
                      </a:r>
                      <a:endParaRPr lang="en-DK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94385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SA3#119 (November)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DK" sz="1100" dirty="0">
                          <a:effectLst/>
                        </a:rPr>
                        <a:t>Last meeting for new solution</a:t>
                      </a:r>
                      <a:endParaRPr lang="en-US" sz="11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 </a:t>
                      </a:r>
                      <a:r>
                        <a:rPr lang="en-US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8529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SA3#119 </a:t>
                      </a:r>
                      <a:r>
                        <a:rPr lang="en-US" sz="1100" dirty="0" err="1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AdHoc</a:t>
                      </a: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 (January)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Conclude KI#1 and KI#2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720929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SA3#120 (Feb - 2025)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Closure of SID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83123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SA#107 (March)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Send TR for information and approval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543189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SA3#121 (April - 2025)  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Normative work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334636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>
                <a:solidFill>
                  <a:srgbClr val="FF0000"/>
                </a:solidFill>
              </a:rPr>
              <a:t>Overall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764414" y="458664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solidFill>
                  <a:srgbClr val="FF0000"/>
                </a:solidFill>
              </a:rPr>
              <a:t>FS_Energy_SEC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8D28839-F386-5856-516E-CF21F6CC5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3339" y="-155196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DK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19AE45-3C15-5DBF-3F5F-CE2BEE8EAA15}"/>
              </a:ext>
            </a:extLst>
          </p:cNvPr>
          <p:cNvSpPr/>
          <p:nvPr/>
        </p:nvSpPr>
        <p:spPr bwMode="auto">
          <a:xfrm>
            <a:off x="582511" y="6399336"/>
            <a:ext cx="1838472" cy="243840"/>
          </a:xfrm>
          <a:prstGeom prst="rect">
            <a:avLst/>
          </a:prstGeom>
          <a:solidFill>
            <a:srgbClr val="72AF2F"/>
          </a:solidFill>
          <a:ln w="9525" cap="flat" cmpd="sng" algn="ctr">
            <a:solidFill>
              <a:srgbClr val="72AF2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33.766 v0.5.0 </a:t>
            </a:r>
            <a:r>
              <a:rPr lang="de-DE" altLang="de-DE" sz="1400" dirty="0" err="1"/>
              <a:t>contains</a:t>
            </a:r>
            <a:r>
              <a:rPr lang="de-DE" altLang="de-DE" sz="1400" dirty="0"/>
              <a:t> 2 key </a:t>
            </a:r>
            <a:r>
              <a:rPr lang="de-DE" altLang="de-DE" sz="1400" dirty="0" err="1"/>
              <a:t>issues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and</a:t>
            </a:r>
            <a:r>
              <a:rPr lang="de-DE" altLang="de-DE" sz="1400" dirty="0"/>
              <a:t> 5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SA2’s work on </a:t>
            </a:r>
            <a:r>
              <a:rPr lang="da-DK" sz="1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FS_EnergySys</a:t>
            </a:r>
            <a:r>
              <a:rPr lang="en-US" sz="1600" dirty="0"/>
              <a:t>, TR 23.700-66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Conclusion on architectural direction for exposure.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174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>
                <a:solidFill>
                  <a:srgbClr val="FF0000"/>
                </a:solidFill>
              </a:rPr>
              <a:t>FS_Energy_SEC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status after SA3#119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139583"/>
              </p:ext>
            </p:extLst>
          </p:nvPr>
        </p:nvGraphicFramePr>
        <p:xfrm>
          <a:off x="302269" y="1253907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security aspects of energy saving in 5G</a:t>
                      </a:r>
                      <a:endParaRPr lang="en-DK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dirty="0" err="1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FS_Energy_SEC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March-2025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90 %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33.766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D36ECB67-E459-291F-7238-7156DAAC3E86}"/>
              </a:ext>
            </a:extLst>
          </p:cNvPr>
          <p:cNvSpPr/>
          <p:nvPr/>
        </p:nvSpPr>
        <p:spPr bwMode="auto">
          <a:xfrm>
            <a:off x="582511" y="6399336"/>
            <a:ext cx="1838472" cy="243840"/>
          </a:xfrm>
          <a:prstGeom prst="rect">
            <a:avLst/>
          </a:prstGeom>
          <a:solidFill>
            <a:srgbClr val="72AF2F"/>
          </a:solidFill>
          <a:ln w="9525" cap="flat" cmpd="sng" algn="ctr">
            <a:solidFill>
              <a:srgbClr val="72AF2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SA2 has concluded their study without a clear architectural direction. During normative work, the direction is not clear either. 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Next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Concluded the study and send it for approval.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altLang="zh-CN" sz="1200" dirty="0"/>
              <a:t>If </a:t>
            </a:r>
            <a:r>
              <a:rPr lang="en-US" altLang="zh-CN" sz="1200" dirty="0"/>
              <a:t>architectural direction for exposure cannot be agreed the study will be delayed.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FS_Energy_SEC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FF0000"/>
                </a:solidFill>
              </a:rPr>
              <a:t>status after SA3#119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2F38F0-B64C-8811-4D38-08C7C6084D7B}"/>
              </a:ext>
            </a:extLst>
          </p:cNvPr>
          <p:cNvSpPr/>
          <p:nvPr/>
        </p:nvSpPr>
        <p:spPr bwMode="auto">
          <a:xfrm>
            <a:off x="582511" y="6399336"/>
            <a:ext cx="1838472" cy="243840"/>
          </a:xfrm>
          <a:prstGeom prst="rect">
            <a:avLst/>
          </a:prstGeom>
          <a:solidFill>
            <a:srgbClr val="72AF2F"/>
          </a:solidFill>
          <a:ln w="9525" cap="flat" cmpd="sng" algn="ctr">
            <a:solidFill>
              <a:srgbClr val="72AF2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  <ds:schemaRef ds:uri="http://purl.org/dc/dcmitype/"/>
    <ds:schemaRef ds:uri="71c5aaf6-e6ce-465b-b873-5148d2a4c105"/>
    <ds:schemaRef ds:uri="http://schemas.microsoft.com/office/2006/documentManagement/types"/>
    <ds:schemaRef ds:uri="c67c731b-696e-4d20-8664-fee8943d9cc6"/>
    <ds:schemaRef ds:uri="e0d6c333-3612-4d65-a7f4-5976eb42d46a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8357</TotalTime>
  <Words>312</Words>
  <Application>Microsoft Office PowerPoint</Application>
  <PresentationFormat>On-screen Show (4:3)</PresentationFormat>
  <Paragraphs>96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SA WG3 Status report for FS_Energy_SEC  </vt:lpstr>
      <vt:lpstr>PowerPoint Presentation</vt:lpstr>
      <vt:lpstr>PowerPoint Presentation</vt:lpstr>
      <vt:lpstr>FS_Energy_SEC  status after SA3#119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Nokia3</cp:lastModifiedBy>
  <cp:revision>1394</cp:revision>
  <dcterms:created xsi:type="dcterms:W3CDTF">2008-08-30T09:32:10Z</dcterms:created>
  <dcterms:modified xsi:type="dcterms:W3CDTF">2024-11-26T09:12:43Z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