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9" d="100"/>
          <a:sy n="119" d="100"/>
        </p:scale>
        <p:origin x="979" y="91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11/25/2024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11/25/2024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 smtClean="0"/>
              <a:t>SA3#119,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smtClean="0"/>
              <a:t>‘</a:t>
            </a:r>
            <a:r>
              <a:rPr lang="en-GB" dirty="0"/>
              <a:t>NR_Mob_Ph4_Sec</a:t>
            </a:r>
            <a:r>
              <a:rPr lang="fr-FR" dirty="0" smtClean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 err="1" smtClean="0"/>
              <a:t>Rajavelsamy</a:t>
            </a:r>
            <a:r>
              <a:rPr lang="en-US" altLang="en-US" sz="2000" b="1" dirty="0" smtClean="0"/>
              <a:t> R(Samsung)</a:t>
            </a: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984613"/>
            <a:ext cx="8554481" cy="5345353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</a:t>
            </a:r>
            <a:r>
              <a:rPr lang="en-CA" sz="18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planned</a:t>
            </a:r>
          </a:p>
          <a:p>
            <a:pPr marL="0" lvl="0" indent="0">
              <a:buNone/>
            </a:pPr>
            <a:endParaRPr lang="en-CA" sz="18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SA3#117 meeting:</a:t>
            </a:r>
            <a:endParaRPr lang="en-CA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 new Key issue approved (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Security aspects of inter-CU LTM Handover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9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new solutions (for KI#1, no DC scenario) were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approved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SA3#118 meeting: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Solution updates(s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 (for KI#1 (no DC </a:t>
            </a: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scenario</a:t>
            </a:r>
            <a:r>
              <a:rPr lang="en-CA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))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made for “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CU is acting as SN and MN is unchanged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” scenario and LS reply to RAN WGs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LS to RAN2 to indicate SA3 preferred options (for no DC scenario) and requested RAN2 feedback </a:t>
            </a:r>
            <a:endParaRPr lang="en-CA" sz="14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119</a:t>
            </a: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 meeting: </a:t>
            </a:r>
            <a:endParaRPr lang="en-CA" altLang="zh-CN" sz="1800" dirty="0" smtClean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Partial </a:t>
            </a:r>
            <a:r>
              <a:rPr lang="en-I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on “no DC scenario”, specifically for the parameters in AS security context, which are not changing per inter-CU </a:t>
            </a:r>
            <a:r>
              <a:rPr lang="en-IN" sz="1400">
                <a:latin typeface="Calibri" panose="020F0502020204030204" pitchFamily="34" charset="0"/>
                <a:ea typeface="Times New Roman" panose="02020603050405020304" pitchFamily="18" charset="0"/>
              </a:rPr>
              <a:t>LTM </a:t>
            </a:r>
            <a:r>
              <a:rPr lang="en-IN" sz="1400" smtClean="0">
                <a:latin typeface="Calibri" panose="020F0502020204030204" pitchFamily="34" charset="0"/>
                <a:ea typeface="Times New Roman" panose="02020603050405020304" pitchFamily="18" charset="0"/>
              </a:rPr>
              <a:t>handover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IN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Conclusion on MAC CE protection (no solution for Rel-19)</a:t>
            </a:r>
            <a:endParaRPr lang="en-CA" sz="18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In SA3#120 meeting: </a:t>
            </a:r>
            <a:endParaRPr lang="en-CA" altLang="zh-CN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Update to KI#1 based on RAN progress is expected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 for “no DC” scenario and LS reply to RAN 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WGs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New 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KI(s) based on RAN agreed scenarios (for example, Conditional LTM) is expected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Conclusion and Normative text proposals based on conclusion(s</a:t>
            </a:r>
            <a:r>
              <a:rPr lang="en-CA" sz="14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‘NR_Mob_Ph4_Sec’ overall plan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747718"/>
              </p:ext>
            </p:extLst>
          </p:nvPr>
        </p:nvGraphicFramePr>
        <p:xfrm>
          <a:off x="882877" y="1509220"/>
          <a:ext cx="2950845" cy="457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014095">
                  <a:extLst>
                    <a:ext uri="{9D8B030D-6E8A-4147-A177-3AD203B41FA5}">
                      <a16:colId xmlns:a16="http://schemas.microsoft.com/office/drawing/2014/main" val="4204384151"/>
                    </a:ext>
                  </a:extLst>
                </a:gridCol>
                <a:gridCol w="996950">
                  <a:extLst>
                    <a:ext uri="{9D8B030D-6E8A-4147-A177-3AD203B41FA5}">
                      <a16:colId xmlns:a16="http://schemas.microsoft.com/office/drawing/2014/main" val="3543558438"/>
                    </a:ext>
                  </a:extLst>
                </a:gridCol>
                <a:gridCol w="939800">
                  <a:extLst>
                    <a:ext uri="{9D8B030D-6E8A-4147-A177-3AD203B41FA5}">
                      <a16:colId xmlns:a16="http://schemas.microsoft.com/office/drawing/2014/main" val="378882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Work Task ID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TU Estimate</a:t>
                      </a:r>
                      <a:endParaRPr lang="en-IN" sz="10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</a:rPr>
                        <a:t>(Study)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TU Estimate</a:t>
                      </a:r>
                      <a:endParaRPr lang="en-IN" sz="100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(Normative)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00585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000">
                          <a:effectLst/>
                        </a:rPr>
                        <a:t>WT1</a:t>
                      </a:r>
                      <a:endParaRPr lang="en-IN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--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effectLst/>
                        </a:rPr>
                        <a:t>4</a:t>
                      </a:r>
                      <a:endParaRPr lang="en-IN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1774994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err="1" smtClean="0"/>
              <a:t>draftCR</a:t>
            </a:r>
            <a:r>
              <a:rPr lang="en-IN" altLang="de-DE" sz="1200" dirty="0" smtClean="0"/>
              <a:t> Annex</a:t>
            </a:r>
            <a:r>
              <a:rPr lang="de-DE" altLang="de-DE" sz="1200" dirty="0" smtClean="0"/>
              <a:t> contains </a:t>
            </a:r>
            <a:r>
              <a:rPr lang="en-US" altLang="de-DE" sz="1200" dirty="0"/>
              <a:t>1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key </a:t>
            </a:r>
            <a:r>
              <a:rPr lang="de-DE" altLang="de-DE" sz="1200" dirty="0" smtClean="0"/>
              <a:t>issue </a:t>
            </a:r>
            <a:r>
              <a:rPr lang="de-DE" altLang="de-DE" sz="1200" dirty="0"/>
              <a:t>and </a:t>
            </a:r>
            <a:r>
              <a:rPr lang="en-US" altLang="de-DE" sz="1200" dirty="0"/>
              <a:t>9</a:t>
            </a:r>
            <a:r>
              <a:rPr lang="de-DE" altLang="de-DE" sz="1200" dirty="0" smtClean="0"/>
              <a:t> </a:t>
            </a:r>
            <a:r>
              <a:rPr lang="de-DE" altLang="de-DE" sz="1200" dirty="0"/>
              <a:t>solution</a:t>
            </a:r>
            <a:r>
              <a:rPr lang="en-US" altLang="de-DE" sz="1200" dirty="0" smtClean="0"/>
              <a:t>s </a:t>
            </a:r>
            <a:r>
              <a:rPr lang="en-US" altLang="de-DE" sz="1200" dirty="0"/>
              <a:t>for LTM (no </a:t>
            </a:r>
            <a:r>
              <a:rPr lang="en-US" altLang="de-DE" sz="1200" dirty="0" smtClean="0"/>
              <a:t>Dual Connectivity) </a:t>
            </a:r>
            <a:r>
              <a:rPr lang="de-DE" altLang="de-DE" sz="1200" dirty="0" smtClean="0"/>
              <a:t>. </a:t>
            </a:r>
            <a:endParaRPr lang="en-IN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Solution evaluation &amp; Conclusion needs another meeting </a:t>
            </a:r>
            <a:r>
              <a:rPr lang="en-IN" altLang="de-DE" sz="1200" dirty="0" smtClean="0"/>
              <a:t>cycle, awaiting RAN2 feedback.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Conclusion on the scenario “</a:t>
            </a:r>
            <a:r>
              <a:rPr lang="en-I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CU is acting as SN and MN is unchanged</a:t>
            </a:r>
            <a:r>
              <a:rPr lang="en-IN" altLang="de-DE" sz="1200" dirty="0" smtClean="0"/>
              <a:t>” to use SCPAC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altLang="de-DE" sz="1200" dirty="0" smtClean="0"/>
              <a:t>Partial conclusion on “</a:t>
            </a:r>
            <a:r>
              <a:rPr lang="en-CA" sz="1200" smtClean="0">
                <a:latin typeface="Calibri" panose="020F0502020204030204" pitchFamily="34" charset="0"/>
                <a:ea typeface="Times New Roman" panose="02020603050405020304" pitchFamily="18" charset="0"/>
              </a:rPr>
              <a:t>no </a:t>
            </a:r>
            <a:r>
              <a:rPr lang="en-CA" sz="1200">
                <a:latin typeface="Calibri" panose="020F0502020204030204" pitchFamily="34" charset="0"/>
                <a:ea typeface="Times New Roman" panose="02020603050405020304" pitchFamily="18" charset="0"/>
              </a:rPr>
              <a:t>DC </a:t>
            </a:r>
            <a:r>
              <a:rPr lang="en-CA" sz="1200" smtClean="0">
                <a:latin typeface="Calibri" panose="020F0502020204030204" pitchFamily="34" charset="0"/>
                <a:ea typeface="Times New Roman" panose="02020603050405020304" pitchFamily="18" charset="0"/>
              </a:rPr>
              <a:t>scenario”, specifically f</a:t>
            </a:r>
            <a:r>
              <a:rPr lang="en-IN" sz="1200" smtClean="0">
                <a:latin typeface="Calibri" panose="020F0502020204030204" pitchFamily="34" charset="0"/>
                <a:ea typeface="Times New Roman" panose="02020603050405020304" pitchFamily="18" charset="0"/>
              </a:rPr>
              <a:t>or </a:t>
            </a:r>
            <a:r>
              <a:rPr lang="en-IN" sz="1200">
                <a:latin typeface="Calibri" panose="020F0502020204030204" pitchFamily="34" charset="0"/>
                <a:ea typeface="Times New Roman" panose="02020603050405020304" pitchFamily="18" charset="0"/>
              </a:rPr>
              <a:t>the parameters in AS security context, which are not changing per inter-CU </a:t>
            </a:r>
            <a:r>
              <a:rPr lang="en-IN" sz="1200">
                <a:latin typeface="Calibri" panose="020F0502020204030204" pitchFamily="34" charset="0"/>
                <a:ea typeface="Times New Roman" panose="02020603050405020304" pitchFamily="18" charset="0"/>
              </a:rPr>
              <a:t>LTM </a:t>
            </a:r>
            <a:r>
              <a:rPr lang="en-IN" sz="1200" smtClean="0">
                <a:latin typeface="Calibri" panose="020F0502020204030204" pitchFamily="34" charset="0"/>
                <a:ea typeface="Times New Roman" panose="02020603050405020304" pitchFamily="18" charset="0"/>
              </a:rPr>
              <a:t>handover</a:t>
            </a:r>
            <a:endParaRPr lang="de-DE" altLang="de-DE" sz="1200" dirty="0" smtClean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SA3 work depends on the work progress in RAN WGs. </a:t>
            </a:r>
            <a:endParaRPr lang="en-IN" sz="1200" dirty="0" smtClean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 smtClean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</a:t>
            </a: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 smtClean="0"/>
              <a:t>Completing the normative work within timeline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NR_Mob_Ph4_Sec status after </a:t>
            </a:r>
            <a:r>
              <a:rPr lang="en-US" sz="2000" dirty="0" smtClean="0">
                <a:solidFill>
                  <a:srgbClr val="FF0000"/>
                </a:solidFill>
              </a:rPr>
              <a:t>SA3#119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937628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1040023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Security aspects of NR mobility enhancement</a:t>
                      </a:r>
                      <a:r>
                        <a:rPr lang="en-IN" sz="1200" b="1" i="0" u="none" strike="noStrike" kern="1200" baseline="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IN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Phase 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NR_Mob_Ph4_Sec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  <a:r>
                        <a:rPr lang="en-GB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2"/>
          </p:nvPr>
        </p:nvSpPr>
        <p:spPr>
          <a:xfrm>
            <a:off x="445606" y="1234117"/>
            <a:ext cx="8554481" cy="4940259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</a:t>
            </a:r>
            <a:r>
              <a:rPr lang="de-DE" altLang="de-DE" sz="1800" b="1" dirty="0" smtClean="0"/>
              <a:t>issues</a:t>
            </a:r>
            <a:endParaRPr lang="en-US" altLang="en-GB" sz="1400" dirty="0" smtClean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 smtClean="0">
                <a:cs typeface="+mn-ea"/>
              </a:rPr>
              <a:t>Evaluation and Conclusion for KI#1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</a:t>
            </a:r>
            <a:r>
              <a:rPr lang="de-DE" altLang="de-DE" sz="1600" b="1" dirty="0" smtClean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400" dirty="0"/>
              <a:t>SA3 work depends on the work progress in RAN WGs.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</a:t>
            </a:r>
            <a:r>
              <a:rPr lang="en-GB" sz="1600" b="1" dirty="0" smtClean="0"/>
              <a:t>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 smtClean="0"/>
              <a:t>SA3#</a:t>
            </a:r>
            <a:r>
              <a:rPr lang="en-US" altLang="en-GB" sz="1200" dirty="0"/>
              <a:t>117</a:t>
            </a:r>
            <a:r>
              <a:rPr lang="en-GB" sz="1200" dirty="0"/>
              <a:t> -</a:t>
            </a:r>
            <a:r>
              <a:rPr lang="en-US" altLang="en-GB" sz="1200" dirty="0"/>
              <a:t> </a:t>
            </a:r>
            <a:r>
              <a:rPr lang="en-US" altLang="en-GB" sz="1200" dirty="0" smtClean="0"/>
              <a:t>1 </a:t>
            </a:r>
            <a:r>
              <a:rPr lang="en-US" altLang="en-GB" sz="1200" dirty="0"/>
              <a:t>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>
                <a:sym typeface="+mn-ea"/>
              </a:rPr>
              <a:t>SA3#</a:t>
            </a:r>
            <a:r>
              <a:rPr lang="en-US" altLang="en-GB" sz="1200">
                <a:sym typeface="+mn-ea"/>
              </a:rPr>
              <a:t>118</a:t>
            </a:r>
            <a:r>
              <a:rPr lang="en-GB" sz="1200">
                <a:sym typeface="+mn-ea"/>
              </a:rPr>
              <a:t> –</a:t>
            </a:r>
            <a:r>
              <a:rPr lang="en-US" altLang="en-GB" sz="1200">
                <a:sym typeface="+mn-ea"/>
              </a:rPr>
              <a:t> 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>
                <a:sym typeface="+mn-ea"/>
              </a:rPr>
              <a:t>SA3#</a:t>
            </a:r>
            <a:r>
              <a:rPr lang="en-US" altLang="en-GB" sz="1200">
                <a:sym typeface="+mn-ea"/>
              </a:rPr>
              <a:t>119</a:t>
            </a:r>
            <a:r>
              <a:rPr lang="en-GB" sz="1200">
                <a:sym typeface="+mn-ea"/>
              </a:rPr>
              <a:t> –</a:t>
            </a:r>
            <a:r>
              <a:rPr lang="en-US" altLang="en-GB" sz="1200">
                <a:sym typeface="+mn-ea"/>
              </a:rPr>
              <a:t> 1 TU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 smtClean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 smtClean="0">
                <a:sym typeface="+mn-ea"/>
              </a:rPr>
              <a:t>SA3#120 </a:t>
            </a:r>
            <a:r>
              <a:rPr lang="en-GB" sz="1200" dirty="0" smtClean="0">
                <a:sym typeface="+mn-ea"/>
              </a:rPr>
              <a:t>– 1 TU</a:t>
            </a:r>
            <a:endParaRPr lang="en-GB" sz="12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1200" dirty="0" smtClean="0">
                <a:solidFill>
                  <a:prstClr val="black"/>
                </a:solidFill>
              </a:rPr>
              <a:t>SA3#120</a:t>
            </a:r>
            <a:endParaRPr lang="en-US" altLang="zh-CN" sz="1400" b="1" dirty="0">
              <a:solidFill>
                <a:prstClr val="black"/>
              </a:solidFill>
              <a:ea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632564" y="411480"/>
            <a:ext cx="69165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NR_Mob_Ph4_Sec: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408</Words>
  <Application>Microsoft Office PowerPoint</Application>
  <PresentationFormat>On-screen Show 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‘NR_Mob_Ph4_Sec’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Rajvel</cp:lastModifiedBy>
  <cp:revision>1337</cp:revision>
  <dcterms:created xsi:type="dcterms:W3CDTF">2008-08-30T09:32:00Z</dcterms:created>
  <dcterms:modified xsi:type="dcterms:W3CDTF">2024-11-24T19:04:19Z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