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6"/>
    <p:sldMasterId id="2147483771" r:id="rId7"/>
  </p:sldMasterIdLst>
  <p:notesMasterIdLst>
    <p:notesMasterId r:id="rId13"/>
  </p:notesMasterIdLst>
  <p:handoutMasterIdLst>
    <p:handoutMasterId r:id="rId14"/>
  </p:handoutMasterIdLst>
  <p:sldIdLst>
    <p:sldId id="303" r:id="rId8"/>
    <p:sldId id="793" r:id="rId9"/>
    <p:sldId id="794" r:id="rId10"/>
    <p:sldId id="792" r:id="rId11"/>
    <p:sldId id="791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B1D254"/>
    <a:srgbClr val="CCFF33"/>
    <a:srgbClr val="5C88D0"/>
    <a:srgbClr val="72AF2F"/>
    <a:srgbClr val="000000"/>
    <a:srgbClr val="DCF389"/>
    <a:srgbClr val="FF3300"/>
    <a:srgbClr val="FF7C80"/>
    <a:srgbClr val="62A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9" d="100"/>
          <a:sy n="109" d="100"/>
        </p:scale>
        <p:origin x="126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11/22/2024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11/22/2024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4CCFD-3BBB-A49D-FC91-7C55B2A21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0E7F53-56B2-9E34-4308-8FAF06F60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6D4DDF-D0C3-AD9F-2AD8-752DC445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2596EF-9235-9157-4172-873B459C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72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AE5DB6-7437-AC40-5553-B0B6F4E8E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76CB3-418C-5C3B-8A0A-35D7065C3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DBACE-3EAB-7CFE-00E3-8B5BD49D4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948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EA384-20AE-7EC7-39DE-62CAB2119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18607-B22D-44B2-EEE4-0B794AE2C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4CEB0-EE80-C0DA-F188-93002D58B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A6B90B-CEE2-22D5-E213-196D2F61E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97D1D6-8AE0-1331-0152-6932AD6B5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780568-A77A-6B90-4871-24FBACEFB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692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C4B79-7F46-8172-417C-FABD4C866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7F2BCB-91BE-852B-B50C-E6B03746D0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C2FD30-0243-5C07-973C-9AE56748E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62020F-D30B-82C7-497D-965F66DA0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BB15E-A749-AA5D-9A4C-F1121351B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6C37D-D2B3-4B2A-E574-A1F6A5BB3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5642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94822-78A5-3846-6A0E-EDEAA3035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348B30-289E-77C0-BD37-CD2BCEDB8C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C37EC-E818-0B7F-8293-609701B46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0E9AD-1B77-AD12-37D7-B0EB57C46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C8CC5-718C-4CD8-9DE1-003835E1C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1876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8EDE55-B7D1-E9B5-33ED-BD030FDE6A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71D4A-5462-3BE4-D402-D78703BCF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68B4-9097-2271-0749-5155BF4DC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7868-110C-25CC-2F11-D83DB7585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E1B59-B330-2C12-F4B7-6C251AB02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257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CE6DA-0E3D-1BD3-3B8A-D39278E3B8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25372A-A4DE-742A-D694-BF3E93D0C7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75AAB-6492-CBE3-1DBA-6CEDC1F7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78309-6926-9E73-138E-EFD4CBC5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3429E-ED67-AF95-4C89-CDB20D2B9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608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DCCD7-BDED-E041-8D64-49B7B7F49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66E6B-ACA8-E853-224F-A367332A7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99213-69B7-17FB-F2C4-E5462C8E0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1D31A-E171-38CC-2109-49DAB3D00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CF9F6-F660-5826-FBD2-AB83BA91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981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BADD9-2F62-7470-31DA-09FDFB1D1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E7D67-B774-8D9C-AE86-3F2442639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B4E81-CE75-62CF-F413-CC5356277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7D53F-DD0D-E770-AE74-FF4719469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D8205-9348-E608-F324-992E87E07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493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C8BA6-B4E4-7189-B23D-06CF891E5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3A0CB-35D8-2C06-D16B-890D3ED96E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BCD3F-E573-CF16-0E07-9C4C6A5E4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19993-A358-3691-EDC7-A5786917F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A57499-2581-390F-6D14-9AF8FBA1F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6CB83D-DD5C-2DF4-7289-BF118F50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49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D6D34-AF32-77AD-1491-956D086FE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F0829-F6FC-EE1A-B8A7-6C33E5734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23CC4-5DAC-2B9E-724D-C1DEA8BC2A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0570B0-3762-80C0-8F69-E69012C39B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07BE7A-74EC-B6AA-64B1-B6451698EA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63478-C1F8-EF57-B04C-71624FCD1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3B35C9-976B-21DA-5308-262946DBC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422DB-2AAB-101F-FD9A-83834771A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829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SA3#119 November 11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  15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2024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587CE7-6346-3520-DFEF-40B027FA3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D9CC7-9BC3-375F-1E27-ABEDA3485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0E68E-F507-F302-26CE-8965EE59A7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B884A-0A47-44C0-AF8B-4DCB5E34AF13}" type="datetimeFigureOut">
              <a:rPr lang="de-DE" smtClean="0"/>
              <a:t>22.11.2024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CE426-23E0-4935-B4B3-6991286948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C6048-16BB-BEF9-60FA-E27B67933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365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>
                <a:solidFill>
                  <a:srgbClr val="C00000"/>
                </a:solidFill>
              </a:rPr>
              <a:t>SA WG3 </a:t>
            </a:r>
            <a:r>
              <a:rPr lang="fr-FR" dirty="0" err="1">
                <a:solidFill>
                  <a:srgbClr val="C00000"/>
                </a:solidFill>
              </a:rPr>
              <a:t>Status</a:t>
            </a:r>
            <a:r>
              <a:rPr lang="fr-FR" dirty="0">
                <a:solidFill>
                  <a:srgbClr val="C00000"/>
                </a:solidFill>
              </a:rPr>
              <a:t> report for </a:t>
            </a:r>
            <a:r>
              <a:rPr lang="fr-FR" dirty="0" err="1">
                <a:solidFill>
                  <a:srgbClr val="C00000"/>
                </a:solidFill>
              </a:rPr>
              <a:t>FS_eZTS</a:t>
            </a:r>
            <a:endParaRPr lang="en-GB" sz="36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Sheeba Backia Mary B.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Motorola Mobility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0" y="461665"/>
            <a:ext cx="7977050" cy="6021794"/>
          </a:xfrm>
          <a:noFill/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26</a:t>
            </a:r>
            <a:r>
              <a:rPr lang="en-CA" sz="1600" baseline="30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Feb – 1</a:t>
            </a:r>
            <a:r>
              <a:rPr lang="en-CA" sz="1600" baseline="30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st</a:t>
            </a: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Mar meeting </a:t>
            </a:r>
            <a:r>
              <a:rPr lang="en-CA" sz="16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(SA3#115, Greece):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Agreed aspects: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CA" sz="1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 Skeleton-Scope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(ii) Security Assumptions </a:t>
            </a:r>
            <a:r>
              <a:rPr lang="en-CA" sz="12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(Initial)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(iii) 4 Usecases to identify data (relevant for security evaluation &amp; monitoring) </a:t>
            </a:r>
            <a:r>
              <a:rPr lang="en-CA" sz="12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(Initial)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(iv) 1 </a:t>
            </a:r>
            <a:r>
              <a:rPr lang="en-CA" sz="1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usecase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(relevant to dynamic policy enforcement)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(Close to 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(v) Partial KI#1 </a:t>
            </a:r>
            <a:r>
              <a:rPr lang="en-CA" sz="12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(Initial)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and (vi) Annex (Known API Security Risks).</a:t>
            </a:r>
            <a:endParaRPr lang="en-US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15</a:t>
            </a:r>
            <a:r>
              <a:rPr lang="en-CA" sz="1600" baseline="30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– 19</a:t>
            </a:r>
            <a:r>
              <a:rPr lang="en-CA" sz="1600" baseline="30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April</a:t>
            </a: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6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(SA3#115-Adhoc-e):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Agreed aspects: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CA" sz="1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 Security Assumptions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(ii) 4 (existing) + 1 (new) Usecases to identify data (relevant for security evaluation &amp; monitoring)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(Close to 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(iii) 1 </a:t>
            </a:r>
            <a:r>
              <a:rPr lang="en-CA" sz="1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usecase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(relevant to dynamic policy enforcement)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(iv) KI#1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(Stable)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and (v) Partial New KI#2 </a:t>
            </a:r>
            <a:r>
              <a:rPr lang="en-CA" sz="12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(Initial)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CA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20</a:t>
            </a:r>
            <a:r>
              <a:rPr lang="en-CA" sz="1600" baseline="300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– 24</a:t>
            </a:r>
            <a:r>
              <a:rPr lang="en-CA" sz="1600" baseline="300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May Meeting </a:t>
            </a:r>
            <a:r>
              <a:rPr lang="en-CA" sz="1600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(SA3#116, Korea):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Agreed aspects: 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CA" sz="12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i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)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5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(existing) + 1 (new) Usecases to identify data (relevant for security evaluation &amp; monitoring)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(Close to 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; (ii) Candidate Solutions for KI#1 agreed with ENs </a:t>
            </a:r>
            <a:r>
              <a:rPr lang="en-CA" sz="12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(Initial)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(iii) KI#2 complete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</a:t>
            </a:r>
            <a:endParaRPr lang="en-CA" sz="12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19</a:t>
            </a:r>
            <a:r>
              <a:rPr lang="en-CA" sz="1600" baseline="300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– 23</a:t>
            </a:r>
            <a:r>
              <a:rPr lang="en-CA" sz="1600" baseline="300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rd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August Meeting </a:t>
            </a:r>
            <a:r>
              <a:rPr lang="en-CA" sz="1600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(SA3#117, NL): </a:t>
            </a:r>
            <a:endParaRPr lang="en-CA" sz="1600" b="1" dirty="0">
              <a:solidFill>
                <a:srgbClr val="0070C0"/>
              </a:solidFill>
              <a:highlight>
                <a:srgbClr val="FFFF00"/>
              </a:highlight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Agreed aspects: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New </a:t>
            </a:r>
            <a:r>
              <a:rPr lang="en-CA" sz="1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Usecase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with EN added. Most of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KI#1 Solutions were fully evaluated, and new solutions were partially evaluated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(Almost 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; Conclusions for KI#1</a:t>
            </a:r>
            <a:r>
              <a:rPr lang="en-CA" sz="12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(Initial</a:t>
            </a:r>
            <a:r>
              <a:rPr lang="en-CA" sz="1200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;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KI#2 Solutions agreed, but evaluation is TBD;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14</a:t>
            </a:r>
            <a:r>
              <a:rPr lang="en-CA" sz="1600" baseline="300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– 18</a:t>
            </a:r>
            <a:r>
              <a:rPr lang="en-CA" sz="1600" baseline="300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Oct Meeting </a:t>
            </a:r>
            <a:r>
              <a:rPr lang="en-CA" sz="1600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(SA3#118, India):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Agreed aspects</a:t>
            </a: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KI#2 Solutions evaluations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Conclusions for KI &amp; 2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(Close to 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WID Proposal provided for discussion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11</a:t>
            </a:r>
            <a:r>
              <a:rPr lang="en-CA" sz="1600" baseline="300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– 15</a:t>
            </a:r>
            <a:r>
              <a:rPr lang="en-CA" sz="1600" baseline="300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Nov Meeting </a:t>
            </a:r>
            <a:r>
              <a:rPr lang="en-CA" sz="1600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(SA3#119, US): </a:t>
            </a:r>
            <a:endParaRPr lang="en-CA" sz="1600" b="1" dirty="0">
              <a:solidFill>
                <a:srgbClr val="0070C0"/>
              </a:solidFill>
              <a:highlight>
                <a:srgbClr val="FFFF00"/>
              </a:highlight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Agreed aspects: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 new solution for KI#1 added. Concluded KI &amp; 2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(Complete),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TR cleanup and sent for Plenary Approval</a:t>
            </a: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But WID couldn’t be agreed – no consensus.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17</a:t>
            </a:r>
            <a:r>
              <a:rPr lang="en-CA" sz="16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– 21</a:t>
            </a:r>
            <a:r>
              <a:rPr lang="en-CA" sz="16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st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Feb Meeting </a:t>
            </a:r>
            <a:r>
              <a:rPr lang="en-CA" sz="1600" b="1" dirty="0">
                <a:latin typeface="Calibri" panose="020F0502020204030204" pitchFamily="34" charset="0"/>
                <a:ea typeface="Times New Roman" panose="02020603050405020304" pitchFamily="18" charset="0"/>
              </a:rPr>
              <a:t>(SA3#120, Athens): </a:t>
            </a:r>
            <a:endParaRPr lang="en-CA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Focus to achieve: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WID Approval. Initiate and Progress Work.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07</a:t>
            </a:r>
            <a:r>
              <a:rPr lang="en-CA" sz="16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– 11</a:t>
            </a:r>
            <a:r>
              <a:rPr lang="en-CA" sz="16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April Meeting </a:t>
            </a:r>
            <a:r>
              <a:rPr lang="en-CA" sz="1600" b="1" dirty="0">
                <a:latin typeface="Calibri" panose="020F0502020204030204" pitchFamily="34" charset="0"/>
                <a:ea typeface="Times New Roman" panose="02020603050405020304" pitchFamily="18" charset="0"/>
              </a:rPr>
              <a:t>(SA3#121, Goteborg): </a:t>
            </a:r>
            <a:endParaRPr lang="en-CA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Focus to achieve: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Cleanup and Complete the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597830" y="4465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C00000"/>
                </a:solidFill>
              </a:rPr>
              <a:t>FS_eZTS</a:t>
            </a:r>
            <a:r>
              <a:rPr lang="en-US" sz="2400" dirty="0">
                <a:solidFill>
                  <a:srgbClr val="C00000"/>
                </a:solidFill>
              </a:rPr>
              <a:t> Status Over-all Plan 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EE21F6D-B6A9-3466-9F08-430D502E7B44}"/>
              </a:ext>
            </a:extLst>
          </p:cNvPr>
          <p:cNvGrpSpPr/>
          <p:nvPr/>
        </p:nvGrpSpPr>
        <p:grpSpPr>
          <a:xfrm>
            <a:off x="5338354" y="5338708"/>
            <a:ext cx="3805646" cy="984885"/>
            <a:chOff x="5049381" y="5637646"/>
            <a:chExt cx="3805646" cy="984885"/>
          </a:xfrm>
        </p:grpSpPr>
        <p:sp>
          <p:nvSpPr>
            <p:cNvPr id="6" name="Rectangle 2">
              <a:extLst>
                <a:ext uri="{FF2B5EF4-FFF2-40B4-BE49-F238E27FC236}">
                  <a16:creationId xmlns:a16="http://schemas.microsoft.com/office/drawing/2014/main" id="{AA60A0DD-5C06-804E-C7D7-C48190DFE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9381" y="5637646"/>
              <a:ext cx="3805646" cy="55399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vert="horz" wrap="square" lIns="91440" tIns="45720" rIns="180918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de-DE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cs typeface="Times New Roman" panose="02020603050405020304" pitchFamily="18" charset="0"/>
                </a:rPr>
                <a:t>TU estimates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425F651-B174-85B6-63DF-FBCAA7AA2010}"/>
                </a:ext>
              </a:extLst>
            </p:cNvPr>
            <p:cNvSpPr txBox="1"/>
            <p:nvPr/>
          </p:nvSpPr>
          <p:spPr>
            <a:xfrm>
              <a:off x="5049381" y="5914645"/>
              <a:ext cx="3805646" cy="707886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>
              <a:spAutoFit/>
            </a:bodyPr>
            <a:lstStyle/>
            <a:p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Total TU estimates for the study phase: 2.5 TUs (5 meeting cycles)</a:t>
              </a:r>
              <a:endParaRPr lang="de-DE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r>
                <a:rPr lang="en-GB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Total TU estimates for the normative phase: 1 TUs (3 meeting cycles)</a:t>
              </a:r>
              <a:endParaRPr lang="de-DE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r>
                <a:rPr lang="fr-FR" sz="10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Buffer TU: .5 TU</a:t>
              </a:r>
              <a:endParaRPr lang="de-DE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r>
                <a:rPr lang="fr-FR" sz="10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Total TU </a:t>
              </a:r>
              <a:r>
                <a:rPr lang="fr-FR" b="1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E</a:t>
              </a:r>
              <a:r>
                <a:rPr lang="fr-FR" sz="1000" b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stimates</a:t>
              </a:r>
              <a:r>
                <a:rPr lang="fr-FR" sz="1000" b="1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: 4 </a:t>
              </a:r>
              <a:r>
                <a:rPr lang="fr-FR" sz="1000" b="1" dirty="0" err="1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TUs</a:t>
              </a:r>
              <a:endParaRPr lang="de-DE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99339460"/>
              </p:ext>
            </p:extLst>
          </p:nvPr>
        </p:nvGraphicFramePr>
        <p:xfrm>
          <a:off x="623183" y="1476746"/>
          <a:ext cx="7932419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92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1248676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4547823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34877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KI#1: Data exposure for security evaluation and monitoring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Solution #1, #2, #3, #4, #5, #6, #7, #8, and #13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9 Solutions stable and evaluations completed.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Conclusion completed</a:t>
                      </a:r>
                    </a:p>
                    <a:p>
                      <a:pPr marL="742950" lvl="1" indent="-285750">
                        <a:buFont typeface="Symbol" panose="05050102010706020507" pitchFamily="18" charset="2"/>
                        <a:buChar char="-"/>
                      </a:pPr>
                      <a:r>
                        <a:rPr lang="en-US" sz="1200" dirty="0"/>
                        <a:t>The key issue will be addressed by requirements for data collection to enable security evaluation and monitoring on the SBA layer.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/>
                        <a:t>KI#2: Security mechanisms for policy enforcement at the 5G SBA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Solution #9, #10, #11 and #12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4 Solutions stable and evaluations completed.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dirty="0"/>
                        <a:t>Conclusion completed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-"/>
                        <a:tabLst/>
                        <a:defRPr/>
                      </a:pPr>
                      <a:r>
                        <a:rPr lang="en-US" sz="1200" dirty="0"/>
                        <a:t>No normative work is needed for KI#2.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-"/>
                        <a:tabLst/>
                        <a:defRPr/>
                      </a:pPr>
                      <a:r>
                        <a:rPr lang="en-US" sz="1200" dirty="0"/>
                        <a:t>For security policy enforcement and improved access control decisions based on security evaluation and monitoring results aspects are described in TR 33.794.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C00000"/>
                </a:solidFill>
              </a:rPr>
              <a:t>TR 33.794 </a:t>
            </a:r>
            <a:r>
              <a:rPr lang="fr-FR" sz="1800" dirty="0" err="1">
                <a:solidFill>
                  <a:srgbClr val="C00000"/>
                </a:solidFill>
              </a:rPr>
              <a:t>Summary</a:t>
            </a:r>
            <a:endParaRPr lang="fr-FR" sz="1800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solidFill>
                  <a:srgbClr val="C00000"/>
                </a:solidFill>
              </a:rPr>
              <a:t>FS_eZTS</a:t>
            </a:r>
            <a:r>
              <a:rPr lang="en-US" sz="2400" dirty="0">
                <a:solidFill>
                  <a:srgbClr val="C00000"/>
                </a:solidFill>
              </a:rPr>
              <a:t> 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082737"/>
            <a:ext cx="8554481" cy="4213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33.794 v0.6.0 contains the following aspects.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Scope </a:t>
            </a:r>
            <a:endParaRPr lang="de-DE" altLang="de-DE" sz="1200" dirty="0">
              <a:solidFill>
                <a:srgbClr val="72AF2F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Security Assumptions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7 Usecases - </a:t>
            </a:r>
            <a:r>
              <a:rPr lang="en-US" altLang="de-DE" sz="1200" dirty="0"/>
              <a:t>Use cases for security evaluation and monitoring </a:t>
            </a:r>
            <a:endParaRPr lang="en-US" altLang="de-DE" sz="1200" dirty="0">
              <a:solidFill>
                <a:srgbClr val="5C88D0"/>
              </a:solidFill>
            </a:endParaRP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#1: Information on Malformed Message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#2: Massive number of SBI Messages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#3:  Unauthorized/unauthenticated NF service access request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#4:  Service discovery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#5:  Reconnaissance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#6: API Security Risks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#7: Attacks on network slices </a:t>
            </a:r>
            <a:endParaRPr lang="de-DE" altLang="de-DE" sz="1000" dirty="0">
              <a:solidFill>
                <a:srgbClr val="C00000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1 Usecase - </a:t>
            </a:r>
            <a:r>
              <a:rPr lang="en-US" altLang="de-DE" sz="1200" dirty="0"/>
              <a:t>Security mechanism for dynamic policy enforcement </a:t>
            </a:r>
            <a:endParaRPr lang="de-DE" altLang="de-DE" sz="1200" dirty="0">
              <a:solidFill>
                <a:srgbClr val="72AF2F"/>
              </a:solidFill>
            </a:endParaRP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#1: Access control decision enhancement</a:t>
            </a:r>
            <a:endParaRPr lang="de-DE" altLang="de-DE" sz="10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2 Key Issues and solutions </a:t>
            </a:r>
            <a:r>
              <a:rPr lang="de-DE" altLang="de-DE" sz="1200" dirty="0">
                <a:solidFill>
                  <a:srgbClr val="2A6EA8"/>
                </a:solidFill>
              </a:rPr>
              <a:t>[Concluded]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Key Issue #1: Data exposure for security evaluation and monitoring</a:t>
            </a:r>
            <a:r>
              <a:rPr lang="en-US" altLang="de-DE" sz="1000" dirty="0">
                <a:solidFill>
                  <a:srgbClr val="C00000"/>
                </a:solidFill>
              </a:rPr>
              <a:t> 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>
                <a:solidFill>
                  <a:srgbClr val="000000"/>
                </a:solidFill>
              </a:rPr>
              <a:t>9 candidate solutions agreed, and KI#1 concluded</a:t>
            </a:r>
            <a:endParaRPr lang="en-US" altLang="de-DE" sz="1000" dirty="0">
              <a:solidFill>
                <a:srgbClr val="C00000"/>
              </a:solidFill>
            </a:endParaRP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>
                <a:solidFill>
                  <a:srgbClr val="000000"/>
                </a:solidFill>
              </a:rPr>
              <a:t>Key Issue #2: </a:t>
            </a:r>
            <a:r>
              <a:rPr lang="en-US" sz="1000" dirty="0"/>
              <a:t>Security mechanisms for policy enforcement at the 5G SBA </a:t>
            </a:r>
            <a:r>
              <a:rPr lang="en-US" altLang="de-DE" sz="1000" dirty="0">
                <a:solidFill>
                  <a:srgbClr val="000000"/>
                </a:solidFill>
              </a:rPr>
              <a:t>–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>
                <a:solidFill>
                  <a:srgbClr val="000000"/>
                </a:solidFill>
              </a:rPr>
              <a:t>4 candidate solutions agreed, and KI#2 concluded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Annex - Known API Security Risks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1668780" y="270803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C00000"/>
                </a:solidFill>
              </a:rPr>
              <a:t>FS_eZTS status after SA3#119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80890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latinLnBrk="1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1020034</a:t>
                      </a:r>
                    </a:p>
                  </a:txBody>
                  <a:tcPr marL="44450" marR="44450" marT="25400" marB="1905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enablers for Zero Trust Security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FS_eZTS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 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95%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TR 33.794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27909"/>
            <a:ext cx="8554481" cy="5088050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800" b="1" dirty="0">
                <a:ea typeface="+mn-ea"/>
                <a:cs typeface="+mn-cs"/>
              </a:rPr>
              <a:t>SA2/RAN impacts and dependencies</a:t>
            </a:r>
            <a:r>
              <a:rPr lang="en-US" sz="1800" dirty="0">
                <a:ea typeface="+mn-ea"/>
                <a:cs typeface="+mn-cs"/>
              </a:rPr>
              <a:t>:</a:t>
            </a:r>
            <a:endParaRPr lang="de-DE" sz="1800" dirty="0"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800" dirty="0"/>
              <a:t>None.</a:t>
            </a: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8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800" b="1" dirty="0"/>
              <a:t>Contentious Issue</a:t>
            </a:r>
            <a:r>
              <a:rPr lang="de-DE" sz="18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800" dirty="0"/>
              <a:t>No consensus on WID [to do 900 series TR vs Normative Text]</a:t>
            </a:r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8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800" b="1" dirty="0"/>
              <a:t>Focus for the Next Meeting </a:t>
            </a:r>
            <a:r>
              <a:rPr lang="de-DE" sz="1800" dirty="0"/>
              <a:t>:</a:t>
            </a:r>
          </a:p>
          <a:p>
            <a:pPr marL="717550" lvl="1" indent="-266700"/>
            <a:r>
              <a:rPr lang="en-US" sz="1800" dirty="0"/>
              <a:t>WID Proposal. </a:t>
            </a:r>
            <a:endParaRPr lang="en-US" sz="1800" u="sng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8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/>
              <a:t>Overall Plan</a:t>
            </a:r>
            <a:r>
              <a:rPr lang="en-US" altLang="zh-CN" sz="18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800" dirty="0"/>
              <a:t>See dedicated slide (No. 2).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8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8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800" dirty="0"/>
              <a:t>Same as contentious issue above.</a:t>
            </a:r>
            <a:endParaRPr lang="fr-FR" sz="1000" dirty="0"/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5745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FS_eZTS status after SA3#119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915</Words>
  <Application>Microsoft Office PowerPoint</Application>
  <PresentationFormat>On-screen Show (4:3)</PresentationFormat>
  <Paragraphs>104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Times New Roman</vt:lpstr>
      <vt:lpstr>Office Theme</vt:lpstr>
      <vt:lpstr>Custom Design</vt:lpstr>
      <vt:lpstr>SA WG3 Status report for FS_eZTS</vt:lpstr>
      <vt:lpstr>PowerPoint Presentation</vt:lpstr>
      <vt:lpstr>PowerPoint Presentation</vt:lpstr>
      <vt:lpstr>PowerPoint Presentation</vt:lpstr>
      <vt:lpstr>FS_eZTS status after SA3#119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Rapporteur_r3</cp:lastModifiedBy>
  <cp:revision>1366</cp:revision>
  <dcterms:created xsi:type="dcterms:W3CDTF">2008-08-30T09:32:10Z</dcterms:created>
  <dcterms:modified xsi:type="dcterms:W3CDTF">2024-11-22T17:29:49Z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