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9"/>
  </p:handoutMasterIdLst>
  <p:sldIdLst>
    <p:sldId id="303" r:id="rId4"/>
    <p:sldId id="796" r:id="rId6"/>
    <p:sldId id="792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FS_5G_Femto_Sec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Peilin Liu (ZTE)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Hua Song (China Mobile)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1"/>
          <p:cNvGraphicFramePr/>
          <p:nvPr/>
        </p:nvGraphicFramePr>
        <p:xfrm>
          <a:off x="964797" y="1624395"/>
          <a:ext cx="7215505" cy="4309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/>
                <a:gridCol w="4024604"/>
                <a:gridCol w="659363"/>
                <a:gridCol w="622041"/>
              </a:tblGrid>
              <a:tr h="263958"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Meeting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</a:tr>
              <a:tr h="46092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SA3#115</a:t>
                      </a:r>
                      <a:r>
                        <a:rPr lang="en-GB" sz="1100" dirty="0">
                          <a:effectLst/>
                        </a:rPr>
                        <a:t>ah-e</a:t>
                      </a:r>
                      <a:r>
                        <a:rPr lang="en-US" sz="1100" dirty="0">
                          <a:effectLst/>
                        </a:rPr>
                        <a:t> (April)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TR skeleton, assumptions and new KIs are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227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 and KI updates are 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SA3#117 (August)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solutions, solution updates and evaluations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179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SA3#118 (October)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Solution updates, evaluaitons and start conclusion work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3178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SA3#119 (November)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Finalise SID conclusions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Corresponding WID proposal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2105">
                <a:tc>
                  <a:txBody>
                    <a:bodyPr/>
                    <a:p>
                      <a:pPr algn="l"/>
                      <a:r>
                        <a:rPr lang="en-GB" sz="1100" dirty="0">
                          <a:effectLst/>
                        </a:rPr>
                        <a:t>    </a:t>
                      </a:r>
                      <a:r>
                        <a:rPr lang="en-US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US" sz="1100" dirty="0">
                          <a:effectLst/>
                        </a:rPr>
                        <a:t> (December)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100" dirty="0">
                          <a:effectLst/>
                        </a:rPr>
                        <a:t>Send TR to SA </a:t>
                      </a:r>
                      <a:r>
                        <a:rPr lang="en-GB" altLang="zh-CN" sz="1100" dirty="0">
                          <a:effectLst/>
                        </a:rPr>
                        <a:t>for information and for </a:t>
                      </a:r>
                      <a:r>
                        <a:rPr lang="en-US" altLang="zh-CN" sz="1100" dirty="0">
                          <a:effectLst/>
                        </a:rPr>
                        <a:t>approval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3958">
                <a:tc>
                  <a:txBody>
                    <a:bodyPr/>
                    <a:p>
                      <a:pPr algn="l"/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Prior</a:t>
                      </a:r>
                      <a:r>
                        <a:rPr lang="en-GB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to SA3#120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Potentially offline session to accelerate normative work progress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 for prepared CRs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SA3#120 (Feb 2025)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US" sz="1100" dirty="0">
                          <a:effectLst/>
                        </a:rPr>
                        <a:t>Normative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0.5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1630">
                <a:tc>
                  <a:txBody>
                    <a:bodyPr/>
                    <a:p>
                      <a:pPr algn="l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Between SA3#120 and #121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Offline sessions and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448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SA3#121 (April 2025) 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US" sz="1100" dirty="0">
                          <a:effectLst/>
                        </a:rPr>
                        <a:t>Normative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0.5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4485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SA3#122 (May 2025)</a:t>
                      </a:r>
                      <a:endParaRPr lang="zh-CN" altLang="en-US" sz="1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GB" sz="1100" dirty="0">
                          <a:effectLst/>
                          <a:sym typeface="+mn-ea"/>
                        </a:rPr>
                        <a:t>Finalise the </a:t>
                      </a:r>
                      <a:r>
                        <a:rPr lang="en-US" sz="1100" dirty="0">
                          <a:effectLst/>
                          <a:sym typeface="+mn-ea"/>
                        </a:rPr>
                        <a:t>Normative work</a:t>
                      </a:r>
                      <a:endParaRPr lang="en-US" alt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0.5</a:t>
                      </a:r>
                      <a:endParaRPr lang="en-US" alt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04825" y="112395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: 4</a:t>
            </a:r>
            <a:endParaRPr lang="en-US" alt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ym typeface="+mn-ea"/>
              </a:rPr>
              <a:t>TR 33.7</a:t>
            </a:r>
            <a:r>
              <a:rPr lang="en-US" altLang="de-DE" sz="1200" dirty="0">
                <a:sym typeface="+mn-ea"/>
              </a:rPr>
              <a:t>45</a:t>
            </a:r>
            <a:r>
              <a:rPr lang="de-DE" altLang="de-DE" sz="1200" dirty="0">
                <a:sym typeface="+mn-ea"/>
              </a:rPr>
              <a:t> v0.</a:t>
            </a:r>
            <a:r>
              <a:rPr lang="en-US" altLang="de-DE" sz="1200" dirty="0">
                <a:sym typeface="+mn-ea"/>
              </a:rPr>
              <a:t>5</a:t>
            </a:r>
            <a:r>
              <a:rPr lang="de-DE" altLang="de-DE" sz="1200" dirty="0">
                <a:sym typeface="+mn-ea"/>
              </a:rPr>
              <a:t>.0 </a:t>
            </a:r>
            <a:r>
              <a:rPr lang="de-DE" altLang="de-DE" sz="1200" dirty="0" err="1">
                <a:sym typeface="+mn-ea"/>
              </a:rPr>
              <a:t>contains</a:t>
            </a:r>
            <a:r>
              <a:rPr lang="de-DE" altLang="de-DE" sz="1200" dirty="0">
                <a:sym typeface="+mn-ea"/>
              </a:rPr>
              <a:t> </a:t>
            </a:r>
            <a:r>
              <a:rPr lang="en-US" altLang="de-DE" sz="1200" dirty="0">
                <a:sym typeface="+mn-ea"/>
              </a:rPr>
              <a:t>9</a:t>
            </a:r>
            <a:r>
              <a:rPr lang="de-DE" altLang="de-DE" sz="1200" dirty="0">
                <a:sym typeface="+mn-ea"/>
              </a:rPr>
              <a:t> key </a:t>
            </a:r>
            <a:r>
              <a:rPr lang="de-DE" altLang="de-DE" sz="1200" dirty="0" err="1">
                <a:sym typeface="+mn-ea"/>
              </a:rPr>
              <a:t>issues</a:t>
            </a:r>
            <a:r>
              <a:rPr lang="de-DE" altLang="de-DE" sz="1200" dirty="0">
                <a:sym typeface="+mn-ea"/>
              </a:rPr>
              <a:t> </a:t>
            </a:r>
            <a:r>
              <a:rPr lang="de-DE" altLang="de-DE" sz="1200" dirty="0" err="1">
                <a:sym typeface="+mn-ea"/>
              </a:rPr>
              <a:t>and</a:t>
            </a:r>
            <a:r>
              <a:rPr lang="de-DE" altLang="de-DE" sz="1200" dirty="0">
                <a:sym typeface="+mn-ea"/>
              </a:rPr>
              <a:t> </a:t>
            </a:r>
            <a:r>
              <a:rPr lang="en-US" altLang="de-DE" sz="1200" dirty="0">
                <a:sym typeface="+mn-ea"/>
              </a:rPr>
              <a:t>15</a:t>
            </a:r>
            <a:r>
              <a:rPr lang="de-DE" altLang="de-DE" sz="1200" dirty="0">
                <a:sym typeface="+mn-ea"/>
              </a:rPr>
              <a:t> solutions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sym typeface="+mn-ea"/>
              </a:rPr>
              <a:t>SA2’s work</a:t>
            </a:r>
            <a:r>
              <a:rPr lang="en-US" sz="1200" dirty="0">
                <a:cs typeface="+mn-ea"/>
                <a:sym typeface="+mn-ea"/>
              </a:rPr>
              <a:t> on FS_5G_Femto, TR 23.700-45</a:t>
            </a:r>
            <a:endParaRPr lang="en-US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  <a:sym typeface="+mn-ea"/>
              </a:rPr>
              <a:t>RAN3’s work on FS_NR_WAB_5GFemto, TR 38.799</a:t>
            </a:r>
            <a:endParaRPr lang="en-US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zh-CN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identified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000" dirty="0">
                <a:solidFill>
                  <a:srgbClr val="FF0000"/>
                </a:solidFill>
              </a:rPr>
              <a:t>’ status after SA3#119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1030028</a:t>
                      </a:r>
                      <a:endParaRPr lang="en-GB" sz="1200" b="1" i="0" u="none" strike="noStrike" dirty="0" err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Next Radio (NR) Femto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FS_5G_Femto_Sec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TR 33.7</a:t>
                      </a:r>
                      <a:r>
                        <a:rPr lang="en-US" alt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45</a:t>
                      </a:r>
                      <a:endParaRPr lang="en-US" altLang="en-GB" sz="12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</a:rPr>
              <a:t>ENs to be cleaned</a:t>
            </a:r>
            <a:endParaRPr lang="en-US" altLang="en-GB" sz="12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SA3#117 - 0.5TU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SA3#118</a:t>
            </a:r>
            <a:r>
              <a:rPr lang="en-US" altLang="en-GB" sz="1200" dirty="0">
                <a:sym typeface="+mn-ea"/>
              </a:rPr>
              <a:t> -</a:t>
            </a:r>
            <a:r>
              <a:rPr lang="en-GB" altLang="zh-CN" sz="1200" dirty="0">
                <a:sym typeface="+mn-ea"/>
              </a:rPr>
              <a:t> 0</a:t>
            </a:r>
            <a:r>
              <a:rPr lang="en-US" altLang="en-GB" sz="1200" dirty="0">
                <a:sym typeface="+mn-ea"/>
              </a:rPr>
              <a:t>.</a:t>
            </a:r>
            <a:r>
              <a:rPr lang="en-GB" altLang="zh-CN" sz="1200" dirty="0">
                <a:sym typeface="+mn-ea"/>
              </a:rPr>
              <a:t>5</a:t>
            </a:r>
            <a:r>
              <a:rPr lang="en-US" altLang="en-GB" sz="1200" dirty="0">
                <a:sym typeface="+mn-ea"/>
              </a:rPr>
              <a:t>TU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SA3#119</a:t>
            </a:r>
            <a:r>
              <a:rPr lang="en-US" altLang="en-GB" sz="1200" dirty="0">
                <a:sym typeface="+mn-ea"/>
              </a:rPr>
              <a:t> -</a:t>
            </a:r>
            <a:r>
              <a:rPr lang="en-GB" altLang="zh-CN" sz="1200" dirty="0">
                <a:sym typeface="+mn-ea"/>
              </a:rPr>
              <a:t> 0.5</a:t>
            </a:r>
            <a:r>
              <a:rPr lang="en-US" altLang="en-GB" sz="1200" dirty="0">
                <a:sym typeface="+mn-ea"/>
              </a:rPr>
              <a:t>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altLang="zh-CN" sz="1200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</a:rPr>
              <a:t>Normative work: </a:t>
            </a:r>
            <a:endParaRPr lang="en-US" altLang="en-GB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GB" altLang="zh-CN" sz="1200" dirty="0">
                <a:sym typeface="+mn-ea"/>
              </a:rPr>
              <a:t>SA3#1</a:t>
            </a:r>
            <a:r>
              <a:rPr lang="en-US" altLang="en-GB" sz="1200" dirty="0">
                <a:sym typeface="+mn-ea"/>
              </a:rPr>
              <a:t>20</a:t>
            </a:r>
            <a:r>
              <a:rPr lang="en-US" altLang="en-GB" sz="1200" dirty="0">
                <a:sym typeface="+mn-ea"/>
              </a:rPr>
              <a:t> -</a:t>
            </a:r>
            <a:r>
              <a:rPr lang="en-GB" altLang="zh-CN" sz="1200" dirty="0">
                <a:sym typeface="+mn-ea"/>
              </a:rPr>
              <a:t> 0.5</a:t>
            </a:r>
            <a:r>
              <a:rPr lang="en-US" altLang="en-GB" sz="1200" dirty="0">
                <a:sym typeface="+mn-ea"/>
              </a:rPr>
              <a:t>TU</a:t>
            </a:r>
            <a:endParaRPr lang="en-US" altLang="en-GB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GB" altLang="zh-CN" sz="1200" dirty="0">
                <a:sym typeface="+mn-ea"/>
              </a:rPr>
              <a:t>SA3#1</a:t>
            </a:r>
            <a:r>
              <a:rPr lang="en-US" altLang="en-GB" sz="1200" dirty="0">
                <a:sym typeface="+mn-ea"/>
              </a:rPr>
              <a:t>21</a:t>
            </a:r>
            <a:r>
              <a:rPr lang="en-US" altLang="en-GB" sz="1200" dirty="0">
                <a:sym typeface="+mn-ea"/>
              </a:rPr>
              <a:t> -</a:t>
            </a:r>
            <a:r>
              <a:rPr lang="en-GB" altLang="zh-CN" sz="1200" dirty="0">
                <a:sym typeface="+mn-ea"/>
              </a:rPr>
              <a:t> 0.5</a:t>
            </a:r>
            <a:r>
              <a:rPr lang="en-US" altLang="en-GB" sz="1200" dirty="0">
                <a:sym typeface="+mn-ea"/>
              </a:rPr>
              <a:t>TU</a:t>
            </a:r>
            <a:endParaRPr lang="en-US" altLang="en-GB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GB" altLang="zh-CN" sz="1200" dirty="0">
                <a:sym typeface="+mn-ea"/>
              </a:rPr>
              <a:t>SA3#1</a:t>
            </a:r>
            <a:r>
              <a:rPr lang="en-US" altLang="en-GB" sz="1200" dirty="0">
                <a:sym typeface="+mn-ea"/>
              </a:rPr>
              <a:t>22</a:t>
            </a:r>
            <a:r>
              <a:rPr lang="en-US" altLang="en-GB" sz="1200" dirty="0">
                <a:sym typeface="+mn-ea"/>
              </a:rPr>
              <a:t> -</a:t>
            </a:r>
            <a:r>
              <a:rPr lang="en-GB" altLang="zh-CN" sz="1200" dirty="0">
                <a:sym typeface="+mn-ea"/>
              </a:rPr>
              <a:t> 0.5</a:t>
            </a:r>
            <a:r>
              <a:rPr lang="en-US" altLang="en-GB" sz="1200" dirty="0">
                <a:sym typeface="+mn-ea"/>
              </a:rPr>
              <a:t>TU</a:t>
            </a:r>
            <a:endParaRPr lang="en-US" altLang="en-GB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SA#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106 send TR for information and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SA3#122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sym typeface="+mn-ea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the Normative text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9951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1691</Words>
  <Application>WPS 演示</Application>
  <PresentationFormat>On-screen Show (4:3)</PresentationFormat>
  <Paragraphs>180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Times New Roman</vt:lpstr>
      <vt:lpstr>Aptos</vt:lpstr>
      <vt:lpstr>Segoe Print</vt:lpstr>
      <vt:lpstr>Symbol</vt:lpstr>
      <vt:lpstr>Calibri</vt:lpstr>
      <vt:lpstr>微软雅黑</vt:lpstr>
      <vt:lpstr>Arial Unicode MS</vt:lpstr>
      <vt:lpstr>Office Theme</vt:lpstr>
      <vt:lpstr>1_Office Theme</vt:lpstr>
      <vt:lpstr>SA WG3 Status report for ‘FS_5G_Femto_Sec’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TR33.745 Editor</cp:lastModifiedBy>
  <cp:revision>1316</cp:revision>
  <dcterms:created xsi:type="dcterms:W3CDTF">2008-08-30T09:32:00Z</dcterms:created>
  <dcterms:modified xsi:type="dcterms:W3CDTF">2024-11-21T06:20:21Z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7B808CE7ABC944BD8479E69653F00074</vt:lpwstr>
  </property>
  <property fmtid="{D5CDD505-2E9C-101B-9397-08002B2CF9AE}" pid="14" name="KSOProductBuildVer">
    <vt:lpwstr>2052-11.8.2.12085</vt:lpwstr>
  </property>
</Properties>
</file>