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3" r:id="rId8"/>
    <p:sldId id="792" r:id="rId9"/>
    <p:sldId id="795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2A6EA8"/>
    <a:srgbClr val="FF7C80"/>
    <a:srgbClr val="FF3300"/>
    <a:srgbClr val="62A14D"/>
    <a:srgbClr val="000000"/>
    <a:srgbClr val="C6D254"/>
    <a:srgbClr val="B1D254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1" autoAdjust="0"/>
    <p:restoredTop sz="96357" autoAdjust="0"/>
  </p:normalViewPr>
  <p:slideViewPr>
    <p:cSldViewPr snapToGrid="0">
      <p:cViewPr varScale="1">
        <p:scale>
          <a:sx n="156" d="100"/>
          <a:sy n="156" d="100"/>
        </p:scale>
        <p:origin x="2052" y="15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71" d="100"/>
          <a:sy n="71" d="100"/>
        </p:scale>
        <p:origin x="2934" y="6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8/28/2024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8/28/2024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SA3#111 </a:t>
            </a:r>
            <a:r>
              <a:rPr lang="en-US" altLang="zh-CN" sz="1200" dirty="0">
                <a:solidFill>
                  <a:schemeClr val="bg1"/>
                </a:solidFill>
              </a:rPr>
              <a:t>May </a:t>
            </a:r>
            <a:r>
              <a:rPr lang="en-GB" altLang="de-DE" sz="1200" dirty="0">
                <a:solidFill>
                  <a:schemeClr val="bg1"/>
                </a:solidFill>
              </a:rPr>
              <a:t>22 –26, 2023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en-GB" dirty="0" err="1"/>
              <a:t>FS_Energy_SEC</a:t>
            </a:r>
            <a:br>
              <a:rPr lang="en-GB" sz="3200" b="1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</a:br>
            <a:r>
              <a:rPr lang="fr-FR" dirty="0"/>
              <a:t> 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Bo Bjerrum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Nokia</a:t>
            </a: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Ferhat Karakoc</a:t>
            </a: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Ericsson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81DF00F-074E-6718-E6D9-D6186064023D}"/>
              </a:ext>
            </a:extLst>
          </p:cNvPr>
          <p:cNvSpPr/>
          <p:nvPr/>
        </p:nvSpPr>
        <p:spPr bwMode="auto">
          <a:xfrm>
            <a:off x="582511" y="6399336"/>
            <a:ext cx="1838472" cy="243840"/>
          </a:xfrm>
          <a:prstGeom prst="rect">
            <a:avLst/>
          </a:prstGeom>
          <a:solidFill>
            <a:srgbClr val="72AF2F"/>
          </a:solidFill>
          <a:ln w="9525" cap="flat" cmpd="sng" algn="ctr">
            <a:solidFill>
              <a:srgbClr val="72AF2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ontent Placeholder 1">
            <a:extLst>
              <a:ext uri="{FF2B5EF4-FFF2-40B4-BE49-F238E27FC236}">
                <a16:creationId xmlns:a16="http://schemas.microsoft.com/office/drawing/2014/main" id="{4B81DB92-47F3-A266-F473-2ED41952DF9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902116933"/>
              </p:ext>
            </p:extLst>
          </p:nvPr>
        </p:nvGraphicFramePr>
        <p:xfrm>
          <a:off x="582511" y="1289661"/>
          <a:ext cx="7194550" cy="23469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78660">
                  <a:extLst>
                    <a:ext uri="{9D8B030D-6E8A-4147-A177-3AD203B41FA5}">
                      <a16:colId xmlns:a16="http://schemas.microsoft.com/office/drawing/2014/main" val="3469328165"/>
                    </a:ext>
                  </a:extLst>
                </a:gridCol>
                <a:gridCol w="1979295">
                  <a:extLst>
                    <a:ext uri="{9D8B030D-6E8A-4147-A177-3AD203B41FA5}">
                      <a16:colId xmlns:a16="http://schemas.microsoft.com/office/drawing/2014/main" val="1807838196"/>
                    </a:ext>
                  </a:extLst>
                </a:gridCol>
                <a:gridCol w="1979295">
                  <a:extLst>
                    <a:ext uri="{9D8B030D-6E8A-4147-A177-3AD203B41FA5}">
                      <a16:colId xmlns:a16="http://schemas.microsoft.com/office/drawing/2014/main" val="3149193726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1039424239"/>
                    </a:ext>
                  </a:extLst>
                </a:gridCol>
                <a:gridCol w="628650">
                  <a:extLst>
                    <a:ext uri="{9D8B030D-6E8A-4147-A177-3AD203B41FA5}">
                      <a16:colId xmlns:a16="http://schemas.microsoft.com/office/drawing/2014/main" val="3332947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Meeting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Deadlines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Notes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TU SID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TU WID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2398349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SA3#115-ADHOC (April)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0.5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906990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SA3#116 (May)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Last meeting for new KI’s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0.5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380043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SA3#117 (August)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0.5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0403897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SA#105 (September)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 dirty="0">
                          <a:solidFill>
                            <a:srgbClr val="FF0000"/>
                          </a:solidFill>
                          <a:effectLst/>
                        </a:rPr>
                        <a:t>Send TR to SA for information</a:t>
                      </a:r>
                      <a:endParaRPr lang="en-US" sz="1100" dirty="0">
                        <a:solidFill>
                          <a:srgbClr val="FF0000"/>
                        </a:solidFill>
                        <a:effectLst/>
                      </a:endParaRPr>
                    </a:p>
                    <a:p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(Delayed due to missing SA/2/5 agreement on exposure architecture)</a:t>
                      </a:r>
                      <a:endParaRPr lang="en-DK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4797824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SA3#118 (October)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DK" sz="1100" dirty="0">
                          <a:effectLst/>
                        </a:rPr>
                        <a:t>Last meeting for new solution</a:t>
                      </a:r>
                      <a:endParaRPr lang="en-US" sz="1100" dirty="0">
                        <a:effectLst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Aptos" panose="020B0004020202020204" pitchFamily="34" charset="0"/>
                        </a:rPr>
                        <a:t>(Extended due to delay)</a:t>
                      </a:r>
                      <a:endParaRPr lang="en-DK" sz="11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 dirty="0">
                          <a:effectLst/>
                        </a:rPr>
                        <a:t> 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9943856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SA3#119 (November)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 dirty="0">
                          <a:effectLst/>
                        </a:rPr>
                        <a:t>Closure of SID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 dirty="0">
                          <a:effectLst/>
                        </a:rPr>
                        <a:t>Potential proposal </a:t>
                      </a:r>
                      <a:r>
                        <a:rPr lang="en-DK" sz="1100">
                          <a:effectLst/>
                        </a:rPr>
                        <a:t>of WID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785298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SA#10</a:t>
                      </a:r>
                      <a:r>
                        <a:rPr lang="en-US" sz="1100">
                          <a:effectLst/>
                        </a:rPr>
                        <a:t>6</a:t>
                      </a:r>
                      <a:r>
                        <a:rPr lang="en-DK" sz="1100">
                          <a:effectLst/>
                        </a:rPr>
                        <a:t> (December)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 dirty="0">
                          <a:effectLst/>
                        </a:rPr>
                        <a:t>Send TR to SA approval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531674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SA3#120 (Feb - 2025)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 dirty="0">
                          <a:effectLst/>
                        </a:rPr>
                        <a:t>Normative work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0.5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683123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SA3#121 (April - 2025)  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Normative work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>
                          <a:effectLst/>
                        </a:rPr>
                        <a:t> </a:t>
                      </a:r>
                      <a:endParaRPr lang="en-DK" sz="110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DK" sz="1100" dirty="0">
                          <a:effectLst/>
                        </a:rPr>
                        <a:t>0.5</a:t>
                      </a:r>
                      <a:endParaRPr lang="en-DK" sz="1100" dirty="0">
                        <a:effectLst/>
                        <a:latin typeface="Calibri" panose="020F0502020204030204" pitchFamily="34" charset="0"/>
                        <a:ea typeface="Aptos" panose="020B00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43346366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>
                <a:solidFill>
                  <a:srgbClr val="FF0000"/>
                </a:solidFill>
              </a:rPr>
              <a:t>Overall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764414" y="458664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err="1">
                <a:solidFill>
                  <a:srgbClr val="FF0000"/>
                </a:solidFill>
              </a:rPr>
              <a:t>FS_Energy_SEC</a:t>
            </a:r>
            <a:r>
              <a:rPr lang="en-GB" sz="2400" dirty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A8D28839-F386-5856-516E-CF21F6CC5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03339" y="-1551964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DK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619AE45-3C15-5DBF-3F5F-CE2BEE8EAA15}"/>
              </a:ext>
            </a:extLst>
          </p:cNvPr>
          <p:cNvSpPr/>
          <p:nvPr/>
        </p:nvSpPr>
        <p:spPr bwMode="auto">
          <a:xfrm>
            <a:off x="582511" y="6399336"/>
            <a:ext cx="1838472" cy="243840"/>
          </a:xfrm>
          <a:prstGeom prst="rect">
            <a:avLst/>
          </a:prstGeom>
          <a:solidFill>
            <a:srgbClr val="72AF2F"/>
          </a:solidFill>
          <a:ln w="9525" cap="flat" cmpd="sng" algn="ctr">
            <a:solidFill>
              <a:srgbClr val="72AF2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400" dirty="0"/>
              <a:t>TR 33.766 v0.3.0 </a:t>
            </a:r>
            <a:r>
              <a:rPr lang="de-DE" altLang="de-DE" sz="1400" dirty="0" err="1"/>
              <a:t>contains</a:t>
            </a:r>
            <a:r>
              <a:rPr lang="de-DE" altLang="de-DE" sz="1400" dirty="0"/>
              <a:t> 2 key </a:t>
            </a:r>
            <a:r>
              <a:rPr lang="de-DE" altLang="de-DE" sz="1400" dirty="0" err="1"/>
              <a:t>issues</a:t>
            </a:r>
            <a:r>
              <a:rPr lang="de-DE" altLang="de-DE" sz="1400" dirty="0"/>
              <a:t> </a:t>
            </a:r>
            <a:r>
              <a:rPr lang="de-DE" altLang="de-DE" sz="1400" dirty="0" err="1"/>
              <a:t>and</a:t>
            </a:r>
            <a:r>
              <a:rPr lang="de-DE" altLang="de-DE" sz="1400" dirty="0"/>
              <a:t> 3 solutions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SA2’s work on </a:t>
            </a:r>
            <a:r>
              <a:rPr lang="da-DK" sz="12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FS_EnergySys</a:t>
            </a:r>
            <a:r>
              <a:rPr lang="en-US" sz="1600" dirty="0"/>
              <a:t>, TR 23.700-66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Conclusion on architectural direction for exposure.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6174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err="1">
                <a:solidFill>
                  <a:srgbClr val="FF0000"/>
                </a:solidFill>
              </a:rPr>
              <a:t>FS_Energy_SEC</a:t>
            </a:r>
            <a:r>
              <a:rPr lang="en-GB" sz="2000" dirty="0">
                <a:solidFill>
                  <a:srgbClr val="FF0000"/>
                </a:solidFill>
              </a:rPr>
              <a:t> </a:t>
            </a:r>
            <a:r>
              <a:rPr lang="en-US" sz="2000" dirty="0">
                <a:solidFill>
                  <a:srgbClr val="FF0000"/>
                </a:solidFill>
              </a:rPr>
              <a:t>status after SA3#117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8477933"/>
              </p:ext>
            </p:extLst>
          </p:nvPr>
        </p:nvGraphicFramePr>
        <p:xfrm>
          <a:off x="302269" y="1253907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1030038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Study on security aspects of energy saving in 5G</a:t>
                      </a:r>
                      <a:endParaRPr lang="en-DK" sz="1200" kern="1200" dirty="0">
                        <a:solidFill>
                          <a:schemeClr val="dk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dirty="0" err="1">
                          <a:effectLst/>
                          <a:latin typeface="Arial" panose="020B0604020202020204" pitchFamily="34" charset="0"/>
                          <a:ea typeface="MS Mincho" panose="02020609040205080304" pitchFamily="49" charset="-128"/>
                        </a:rPr>
                        <a:t>FS_Energy_SEC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70 %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33.766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D36ECB67-E459-291F-7238-7156DAAC3E86}"/>
              </a:ext>
            </a:extLst>
          </p:cNvPr>
          <p:cNvSpPr/>
          <p:nvPr/>
        </p:nvSpPr>
        <p:spPr bwMode="auto">
          <a:xfrm>
            <a:off x="582511" y="6399336"/>
            <a:ext cx="1838472" cy="243840"/>
          </a:xfrm>
          <a:prstGeom prst="rect">
            <a:avLst/>
          </a:prstGeom>
          <a:solidFill>
            <a:srgbClr val="72AF2F"/>
          </a:solidFill>
          <a:ln w="9525" cap="flat" cmpd="sng" algn="ctr">
            <a:solidFill>
              <a:srgbClr val="72AF2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400" b="1" dirty="0">
                <a:ea typeface="+mn-ea"/>
                <a:cs typeface="+mn-cs"/>
              </a:rPr>
              <a:t>SA2/RAN impacts and dependencies</a:t>
            </a:r>
            <a:r>
              <a:rPr lang="en-US" sz="1400" dirty="0">
                <a:ea typeface="+mn-ea"/>
                <a:cs typeface="+mn-cs"/>
              </a:rPr>
              <a:t>:</a:t>
            </a:r>
            <a:endParaRPr lang="de-DE" sz="14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SA2 has concluded their study without a clear architectural direction. The decision is left to the plenary. 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400" b="1" dirty="0"/>
              <a:t>Contentious Issue</a:t>
            </a:r>
            <a:r>
              <a:rPr lang="de-DE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200" dirty="0"/>
              <a:t>None</a:t>
            </a:r>
            <a:endParaRPr lang="de-DE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Next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200" dirty="0"/>
              <a:t>Resolve EN in key issues, discuss new solutions, evaluate solutions and conclude the key issues.</a:t>
            </a:r>
            <a:endParaRPr lang="en-US" altLang="zh-CN" sz="12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altLang="zh-CN" sz="1200" dirty="0"/>
              <a:t>If </a:t>
            </a:r>
            <a:r>
              <a:rPr lang="en-US" altLang="zh-CN" sz="1200" dirty="0"/>
              <a:t>architectural direction for exposure cannot be agreed the study will be delayed. 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/>
              <a:t>FS_Energy_SEC</a:t>
            </a:r>
            <a:r>
              <a:rPr lang="en-US" sz="2400" dirty="0"/>
              <a:t>  </a:t>
            </a:r>
            <a:r>
              <a:rPr lang="en-US" sz="2400" dirty="0">
                <a:solidFill>
                  <a:srgbClr val="FF0000"/>
                </a:solidFill>
              </a:rPr>
              <a:t>status after SA3#117 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2F38F0-B64C-8811-4D38-08C7C6084D7B}"/>
              </a:ext>
            </a:extLst>
          </p:cNvPr>
          <p:cNvSpPr/>
          <p:nvPr/>
        </p:nvSpPr>
        <p:spPr bwMode="auto">
          <a:xfrm>
            <a:off x="582511" y="6399336"/>
            <a:ext cx="1838472" cy="243840"/>
          </a:xfrm>
          <a:prstGeom prst="rect">
            <a:avLst/>
          </a:prstGeom>
          <a:solidFill>
            <a:srgbClr val="72AF2F"/>
          </a:solidFill>
          <a:ln w="9525" cap="flat" cmpd="sng" algn="ctr">
            <a:solidFill>
              <a:srgbClr val="72AF2F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227255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DD099C7-CF44-471D-B7DF-D246DF2BD038}">
  <ds:schemaRefs>
    <ds:schemaRef ds:uri="http://purl.org/dc/elements/1.1/"/>
    <ds:schemaRef ds:uri="http://schemas.openxmlformats.org/package/2006/metadata/core-properties"/>
    <ds:schemaRef ds:uri="http://schemas.microsoft.com/office/infopath/2007/PartnerControls"/>
    <ds:schemaRef ds:uri="http://www.w3.org/XML/1998/namespace"/>
    <ds:schemaRef ds:uri="http://purl.org/dc/terms/"/>
    <ds:schemaRef ds:uri="http://purl.org/dc/dcmitype/"/>
    <ds:schemaRef ds:uri="71c5aaf6-e6ce-465b-b873-5148d2a4c105"/>
    <ds:schemaRef ds:uri="http://schemas.microsoft.com/office/2006/documentManagement/types"/>
    <ds:schemaRef ds:uri="c67c731b-696e-4d20-8664-fee8943d9cc6"/>
    <ds:schemaRef ds:uri="e0d6c333-3612-4d65-a7f4-5976eb42d46a"/>
    <ds:schemaRef ds:uri="http://schemas.microsoft.com/office/2006/metadata/properties"/>
  </ds:schemaRefs>
</ds:datastoreItem>
</file>

<file path=customXml/itemProps4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5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docMetadata/LabelInfo.xml><?xml version="1.0" encoding="utf-8"?>
<clbl:labelList xmlns:clbl="http://schemas.microsoft.com/office/2020/mipLabelMetadata">
  <clbl:label id="{5d471751-9675-428d-917b-70f44f9630b0}" enabled="0" method="" siteId="{5d471751-9675-428d-917b-70f44f9630b0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8333</TotalTime>
  <Words>309</Words>
  <Application>Microsoft Office PowerPoint</Application>
  <PresentationFormat>On-screen Show (4:3)</PresentationFormat>
  <Paragraphs>99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Office Theme</vt:lpstr>
      <vt:lpstr>SA WG3 Status report for FS_Energy_SEC  </vt:lpstr>
      <vt:lpstr>PowerPoint Presentation</vt:lpstr>
      <vt:lpstr>PowerPoint Presentation</vt:lpstr>
      <vt:lpstr>FS_Energy_SEC  status after SA3#117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Nokia1</cp:lastModifiedBy>
  <cp:revision>1394</cp:revision>
  <dcterms:created xsi:type="dcterms:W3CDTF">2008-08-30T09:32:10Z</dcterms:created>
  <dcterms:modified xsi:type="dcterms:W3CDTF">2024-08-28T08:23:48Z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