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5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91" d="100"/>
          <a:sy n="91" d="100"/>
        </p:scale>
        <p:origin x="953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8/31/2022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8/31/2022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1494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FS_MBS_SEC_Ph2 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 smtClean="0">
                <a:latin typeface="Arial" charset="0"/>
              </a:rPr>
              <a:t>Longhua Guo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Huawei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25376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 smtClean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</a:t>
            </a:r>
            <a:r>
              <a:rPr lang="en-CA" sz="18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meeting: </a:t>
            </a:r>
            <a:endParaRPr lang="en-CA" sz="1800" dirty="0" smtClean="0">
              <a:solidFill>
                <a:schemeClr val="bg1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400" dirty="0" smtClean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oncentrate </a:t>
            </a:r>
            <a:r>
              <a:rPr lang="en-CA" sz="14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 </a:t>
            </a:r>
            <a:r>
              <a:rPr lang="en-CA" sz="14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key issue</a:t>
            </a:r>
            <a:r>
              <a:rPr lang="en-CA" sz="1400" dirty="0" smtClean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 </a:t>
            </a:r>
            <a:r>
              <a:rPr lang="en-CA" sz="14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(new and updated</a:t>
            </a:r>
            <a:r>
              <a:rPr lang="en-CA" sz="1400" dirty="0" smtClean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Solutions are also welcome. </a:t>
            </a:r>
            <a:endParaRPr lang="en-US" sz="1400" dirty="0">
              <a:solidFill>
                <a:schemeClr val="bg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October meeting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endParaRPr lang="en-CA" sz="18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oncentrate 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on solutions (new and updated). </a:t>
            </a:r>
            <a:endParaRPr lang="en-CA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New key issues </a:t>
            </a: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are not expected </a:t>
            </a:r>
            <a:r>
              <a:rPr lang="en-CA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after October </a:t>
            </a: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.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en-US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However, </a:t>
            </a:r>
            <a:r>
              <a:rPr lang="en-CA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onsidering the timeline of RAN group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,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RAN-related new key issue is also welcome if any.)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November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oncentrate 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on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solution update and conclusion.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The TR is expected to sent for information.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WID proposal </a:t>
            </a: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is planned to </a:t>
            </a:r>
            <a:r>
              <a:rPr lang="en-CA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be </a:t>
            </a:r>
            <a:r>
              <a:rPr lang="en-CA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submitted for discussion and </a:t>
            </a: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approval. </a:t>
            </a:r>
            <a:endParaRPr lang="en-CA" sz="1400" u="sng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January/February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tart 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normative work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Additional conclusion in TR may also be added. </a:t>
            </a:r>
            <a:r>
              <a:rPr lang="en-US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The TR is expected to be sent for approval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April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ontinue the normative 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May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meeting: </a:t>
            </a: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Finalize </a:t>
            </a:r>
            <a:r>
              <a:rPr lang="en-US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normative 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CA" sz="1800" u="sng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56B83FC-25A3-44B2-9ABF-4705626AB921}"/>
              </a:ext>
            </a:extLst>
          </p:cNvPr>
          <p:cNvSpPr txBox="1"/>
          <p:nvPr/>
        </p:nvSpPr>
        <p:spPr>
          <a:xfrm>
            <a:off x="405791" y="756044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FS_MBS_SEC_Ph2 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</p:spTree>
    <p:extLst>
      <p:ext uri="{BB962C8B-B14F-4D97-AF65-F5344CB8AC3E}">
        <p14:creationId xmlns:p14="http://schemas.microsoft.com/office/powerpoint/2010/main" val="26697277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xmlns="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80246084"/>
              </p:ext>
            </p:extLst>
          </p:nvPr>
        </p:nvGraphicFramePr>
        <p:xfrm>
          <a:off x="405791" y="1293558"/>
          <a:ext cx="7578090" cy="3502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0546">
                  <a:extLst>
                    <a:ext uri="{9D8B030D-6E8A-4147-A177-3AD203B41FA5}">
                      <a16:colId xmlns:a16="http://schemas.microsoft.com/office/drawing/2014/main" xmlns="" val="1084802273"/>
                    </a:ext>
                  </a:extLst>
                </a:gridCol>
                <a:gridCol w="2281514">
                  <a:extLst>
                    <a:ext uri="{9D8B030D-6E8A-4147-A177-3AD203B41FA5}">
                      <a16:colId xmlns:a16="http://schemas.microsoft.com/office/drawing/2014/main" xmlns="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xmlns="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 smtClean="0"/>
                        <a:t>Handling in </a:t>
                      </a:r>
                      <a:r>
                        <a:rPr lang="en-US" dirty="0" smtClean="0"/>
                        <a:t>MOCN </a:t>
                      </a:r>
                      <a:r>
                        <a:rPr lang="en-US" sz="1600" dirty="0" smtClean="0"/>
                        <a:t>(without</a:t>
                      </a:r>
                      <a:r>
                        <a:rPr lang="en-US" sz="1600" baseline="0" dirty="0" smtClean="0"/>
                        <a:t> threat and requirement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TMGI protection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(without requirement)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B2A4A03-A875-40D1-8E06-0598F52A6477}"/>
              </a:ext>
            </a:extLst>
          </p:cNvPr>
          <p:cNvSpPr txBox="1"/>
          <p:nvPr/>
        </p:nvSpPr>
        <p:spPr>
          <a:xfrm>
            <a:off x="549241" y="5163387"/>
            <a:ext cx="1499738" cy="861774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Key Issues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proposals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0CB9F6F-DD1C-48EF-984D-30E6EB63D340}"/>
              </a:ext>
            </a:extLst>
          </p:cNvPr>
          <p:cNvSpPr txBox="1"/>
          <p:nvPr/>
        </p:nvSpPr>
        <p:spPr>
          <a:xfrm>
            <a:off x="2496553" y="5163387"/>
            <a:ext cx="1584559" cy="861774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SA3#108  </a:t>
            </a:r>
          </a:p>
          <a:p>
            <a:r>
              <a:rPr lang="en-US" dirty="0"/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proposals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New solutions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4767D1A-D9CE-4CF3-B74B-B07B567A9B03}"/>
              </a:ext>
            </a:extLst>
          </p:cNvPr>
          <p:cNvSpPr txBox="1"/>
          <p:nvPr/>
        </p:nvSpPr>
        <p:spPr>
          <a:xfrm>
            <a:off x="4484971" y="5163387"/>
            <a:ext cx="1554881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</a:t>
            </a:r>
            <a:r>
              <a:rPr lang="en-US" dirty="0" smtClean="0"/>
              <a:t>Issues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New solutions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489ECE7-6035-426A-B9FF-70F6248303BD}"/>
              </a:ext>
            </a:extLst>
          </p:cNvPr>
          <p:cNvSpPr txBox="1"/>
          <p:nvPr/>
        </p:nvSpPr>
        <p:spPr>
          <a:xfrm>
            <a:off x="6443711" y="5163387"/>
            <a:ext cx="1430958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  <a:r>
              <a:rPr lang="en-US" dirty="0" smtClean="0">
                <a:solidFill>
                  <a:srgbClr val="2A6EA8"/>
                </a:solidFill>
              </a:rPr>
              <a:t>Nov </a:t>
            </a:r>
            <a:r>
              <a:rPr lang="en-US" dirty="0">
                <a:solidFill>
                  <a:srgbClr val="2A6EA8"/>
                </a:solidFill>
              </a:rPr>
              <a:t>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Conclusions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WID proposal</a:t>
            </a:r>
            <a:endParaRPr lang="en-US" dirty="0"/>
          </a:p>
          <a:p>
            <a:endParaRPr lang="en-US" dirty="0"/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FS_MBS_SEC_Ph2 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TR </a:t>
            </a:r>
            <a:r>
              <a:rPr lang="de-DE" altLang="de-DE" sz="1600" dirty="0" smtClean="0"/>
              <a:t>33.883 </a:t>
            </a:r>
            <a:r>
              <a:rPr lang="de-DE" altLang="de-DE" sz="1600" dirty="0" smtClean="0"/>
              <a:t>v0.3.0 </a:t>
            </a:r>
            <a:r>
              <a:rPr lang="de-DE" altLang="de-DE" sz="1600" dirty="0"/>
              <a:t>contains scope and </a:t>
            </a:r>
            <a:r>
              <a:rPr lang="de-DE" altLang="de-DE" sz="1600" dirty="0" smtClean="0"/>
              <a:t>two </a:t>
            </a:r>
            <a:r>
              <a:rPr lang="de-DE" altLang="de-DE" sz="1600" dirty="0"/>
              <a:t>key </a:t>
            </a:r>
            <a:r>
              <a:rPr lang="de-DE" altLang="de-DE" sz="1600" dirty="0" smtClean="0"/>
              <a:t>issues (handling in MOCN and TMGI protection). The requirements for the key issues are to be added. </a:t>
            </a:r>
            <a:endParaRPr lang="de-DE" altLang="de-DE" sz="16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SA2 SID (</a:t>
            </a:r>
            <a:r>
              <a:rPr lang="en-GB" sz="1600" dirty="0"/>
              <a:t>Study on architectural enhancements for 5G multicast-broadcast services Phase 2</a:t>
            </a:r>
            <a:r>
              <a:rPr lang="en-US" altLang="zh-CN" sz="1600" dirty="0" smtClean="0"/>
              <a:t>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Solutions available to all key issues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Several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conclusions </a:t>
            </a:r>
            <a:r>
              <a:rPr lang="en-US" altLang="zh-CN" sz="1600" dirty="0" smtClean="0"/>
              <a:t>were agreed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RAN WID (</a:t>
            </a:r>
            <a:r>
              <a:rPr lang="en-GB" sz="1600" dirty="0"/>
              <a:t>Enhancements of NR Multicast and Broadcast Services</a:t>
            </a:r>
            <a:r>
              <a:rPr lang="en-US" sz="1600" dirty="0"/>
              <a:t>)</a:t>
            </a:r>
            <a:endParaRPr lang="en-US" altLang="zh-CN" sz="160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Normative work is already started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FS_MBS_SEC_Ph2 status </a:t>
            </a:r>
            <a:r>
              <a:rPr lang="en-US" sz="2000" dirty="0">
                <a:solidFill>
                  <a:srgbClr val="FF0000"/>
                </a:solidFill>
              </a:rPr>
              <a:t>after </a:t>
            </a:r>
            <a:r>
              <a:rPr lang="en-US" sz="2000" dirty="0" smtClean="0">
                <a:solidFill>
                  <a:srgbClr val="FF0000"/>
                </a:solidFill>
              </a:rPr>
              <a:t>SA3#108-e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96493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397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98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960041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enhancements for 5G multicast-broadcast services Phase 2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FS_5MBS_SEC_Ph2 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12%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33.883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4467899"/>
          </a:xfrm>
        </p:spPr>
        <p:txBody>
          <a:bodyPr/>
          <a:lstStyle/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 smtClean="0"/>
              <a:t>Handling in MOCN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 smtClean="0"/>
              <a:t>TMGI  protection</a:t>
            </a:r>
            <a:endParaRPr lang="de-DE" sz="1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concentrate on key issues (new and updated</a:t>
            </a:r>
            <a:r>
              <a:rPr lang="en-US" sz="1400" dirty="0" smtClean="0"/>
              <a:t>). The requirements for the existing key issues are expected to reach consensus</a:t>
            </a:r>
            <a:endParaRPr lang="en-US" sz="14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Solutions are also welcome.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There is no progress at SA3 #108e </a:t>
            </a:r>
            <a:r>
              <a:rPr lang="en-US" sz="1400" dirty="0" smtClean="0"/>
              <a:t>meeting.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 smtClean="0"/>
              <a:t>The </a:t>
            </a:r>
            <a:r>
              <a:rPr lang="en-GB" sz="1400" dirty="0" smtClean="0"/>
              <a:t>security work has RAN impact and dependency. </a:t>
            </a:r>
            <a:r>
              <a:rPr lang="en-US" altLang="zh-CN" sz="1400" dirty="0" smtClean="0"/>
              <a:t>If the key issues related to RAN WID is proposed late, there will be risk for </a:t>
            </a:r>
            <a:r>
              <a:rPr lang="en-GB" sz="1400" dirty="0" smtClean="0"/>
              <a:t>TR </a:t>
            </a:r>
            <a:r>
              <a:rPr lang="en-GB" sz="1400" dirty="0"/>
              <a:t>completion in </a:t>
            </a:r>
            <a:r>
              <a:rPr lang="en-GB" sz="1400" dirty="0" smtClean="0"/>
              <a:t>Q4 2022 (e.g. due </a:t>
            </a:r>
            <a:r>
              <a:rPr lang="en-GB" sz="1400" dirty="0"/>
              <a:t>to </a:t>
            </a:r>
            <a:r>
              <a:rPr lang="en-GB" sz="1400" dirty="0" smtClean="0"/>
              <a:t>confirmation required but late </a:t>
            </a:r>
            <a:r>
              <a:rPr lang="en-GB" sz="1400" dirty="0"/>
              <a:t>feedback from </a:t>
            </a:r>
            <a:r>
              <a:rPr lang="en-GB" sz="1400" dirty="0" smtClean="0"/>
              <a:t>RAN group)</a:t>
            </a:r>
            <a:endParaRPr lang="fr-FR" sz="14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xmlns="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FS_MBS_SEC_Ph2 status </a:t>
            </a:r>
            <a:r>
              <a:rPr lang="en-US" sz="2000" dirty="0">
                <a:solidFill>
                  <a:srgbClr val="FF0000"/>
                </a:solidFill>
              </a:rPr>
              <a:t>after </a:t>
            </a:r>
            <a:r>
              <a:rPr lang="en-US" sz="2000" dirty="0" smtClean="0">
                <a:solidFill>
                  <a:srgbClr val="FF0000"/>
                </a:solidFill>
              </a:rPr>
              <a:t>SA3#108-e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purl.org/dc/terms/"/>
    <ds:schemaRef ds:uri="71c5aaf6-e6ce-465b-b873-5148d2a4c105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c67c731b-696e-4d20-8664-fee8943d9cc6"/>
    <ds:schemaRef ds:uri="e0d6c333-3612-4d65-a7f4-5976eb42d46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8099</TotalTime>
  <Words>431</Words>
  <Application>Microsoft Office PowerPoint</Application>
  <PresentationFormat>全屏显示(4:3)</PresentationFormat>
  <Paragraphs>94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FS_MBS_SEC_Ph2 </vt:lpstr>
      <vt:lpstr>PowerPoint 演示文稿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</cp:lastModifiedBy>
  <cp:revision>1315</cp:revision>
  <dcterms:created xsi:type="dcterms:W3CDTF">2008-08-30T09:32:10Z</dcterms:created>
  <dcterms:modified xsi:type="dcterms:W3CDTF">2022-08-31T07:40:03Z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_2015_ms_pID_725343">
    <vt:lpwstr>(2)nGNsKGq9eqTd7FuEjf4rnjFuUpsdp/JPRb4q3O9qPVDjxV5gVr5nb3XUMNEE+w4zi4J+OdAY
qpSZgpBJzlvEYJVwAmOcOVzBlYauz44qO9h1ktEPD6NHS8WLoEzG38n0C5t2Stc+4JbC7lZi
GTe6Hqe8+RmQ+dUDKHh1JCYuilqGXXOQcNpwObpmUsgQ7iNBcBrsYO6c8Ji+duQx5dBOZatY
NsGgxNWz5DU09nrjtb</vt:lpwstr>
  </property>
  <property fmtid="{D5CDD505-2E9C-101B-9397-08002B2CF9AE}" pid="14" name="_2015_ms_pID_7253431">
    <vt:lpwstr>6hTrPrdsf6H0qOYJDPYWhXDajhEJ+jRzG+T+wjDW2TkeliXN+nqV1g
5JsmPOFk09y+DCkFohleHQrqPJvSjzlLPYbt7z/8XPqLyKnm8mnJGSXIGO/fmdrH+cwOFJdb
/3cQcBknkzDnvh4OxV5GE1Y2OH7KNIfvhbpNSGdakEHLKcRTQP8obhMPVrCjWaU7BXZfsEhT
pIh+PrasRgE2AeB9</vt:lpwstr>
  </property>
</Properties>
</file>