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2"/>
  </p:notesMasterIdLst>
  <p:handoutMasterIdLst>
    <p:handoutMasterId r:id="rId13"/>
  </p:handoutMasterIdLst>
  <p:sldIdLst>
    <p:sldId id="303" r:id="rId7"/>
    <p:sldId id="795" r:id="rId8"/>
    <p:sldId id="794" r:id="rId9"/>
    <p:sldId id="792" r:id="rId10"/>
    <p:sldId id="791" r:id="rId11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9C9C9"/>
    <a:srgbClr val="2A6EA8"/>
    <a:srgbClr val="FF7C80"/>
    <a:srgbClr val="FF3300"/>
    <a:srgbClr val="62A14D"/>
    <a:srgbClr val="000000"/>
    <a:srgbClr val="C6D254"/>
    <a:srgbClr val="B1D254"/>
    <a:srgbClr val="72AF2F"/>
    <a:srgbClr val="5C88D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0" d="100"/>
          <a:sy n="110" d="100"/>
        </p:scale>
        <p:origin x="389" y="8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5" Type="http://schemas.openxmlformats.org/officeDocument/2006/relationships/customXml" Target="../customXml/item5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8/31/2022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pPr>
                <a:spcBef>
                  <a:spcPct val="0"/>
                </a:spcBef>
              </a:pPr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534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6214942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50652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31465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=""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=""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4" name="TextBox 13"/>
          <p:cNvSpPr txBox="1"/>
          <p:nvPr userDrawn="1"/>
        </p:nvSpPr>
        <p:spPr>
          <a:xfrm>
            <a:off x="538163" y="6462713"/>
            <a:ext cx="5473170" cy="242887"/>
          </a:xfrm>
          <a:prstGeom prst="rect">
            <a:avLst/>
          </a:prstGeom>
          <a:noFill/>
        </p:spPr>
        <p:txBody>
          <a:bodyPr anchor="ctr">
            <a:normAutofit fontScale="92500" lnSpcReduction="10000"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altLang="de-DE" sz="1200" dirty="0" smtClean="0">
                <a:solidFill>
                  <a:schemeClr val="bg1"/>
                </a:solidFill>
              </a:rPr>
              <a:t>SA3#108-e Aug 22</a:t>
            </a:r>
            <a:r>
              <a:rPr lang="en-GB" altLang="de-DE" sz="1200" baseline="30000" dirty="0" smtClean="0">
                <a:solidFill>
                  <a:schemeClr val="bg1"/>
                </a:solidFill>
              </a:rPr>
              <a:t>nd</a:t>
            </a:r>
            <a:r>
              <a:rPr lang="en-GB" altLang="de-DE" sz="1200" dirty="0" smtClean="0">
                <a:solidFill>
                  <a:schemeClr val="bg1"/>
                </a:solidFill>
              </a:rPr>
              <a:t> to Aug 26th, 2022</a:t>
            </a:r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Status report for </a:t>
            </a:r>
            <a:r>
              <a:rPr lang="fr-FR" dirty="0" smtClean="0"/>
              <a:t>FS_NG_RTC_SEC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zh-CN" sz="1800" b="1" dirty="0" err="1" smtClean="0">
                <a:latin typeface="Arial" charset="0"/>
              </a:rPr>
              <a:t>Fei</a:t>
            </a:r>
            <a:r>
              <a:rPr lang="en-US" altLang="zh-CN" sz="1800" b="1" dirty="0" smtClean="0">
                <a:latin typeface="Arial" charset="0"/>
              </a:rPr>
              <a:t> Li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GB" sz="1800" b="1" dirty="0" smtClean="0">
                <a:latin typeface="Arial" charset="0"/>
              </a:rPr>
              <a:t>Huawei</a:t>
            </a:r>
            <a:endParaRPr lang="en-GB" sz="1800" b="1" dirty="0">
              <a:latin typeface="Arial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125376"/>
            <a:ext cx="8554481" cy="5273395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CA" sz="18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August </a:t>
            </a:r>
            <a:r>
              <a:rPr lang="en-CA" sz="18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sz="1800" strike="sngStrike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strike="sngStrike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strike="sngStrike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</a:t>
            </a:r>
            <a:r>
              <a:rPr lang="en-CA" sz="14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 (</a:t>
            </a:r>
            <a:r>
              <a:rPr lang="en-CA" sz="1400" strike="sngStrike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new and updated</a:t>
            </a:r>
            <a:r>
              <a:rPr lang="en-CA" sz="14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).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strike="sngStrike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solutions for all key issues</a:t>
            </a:r>
            <a:r>
              <a:rPr lang="en-CA" sz="1400" strike="sngStrike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  <a:endParaRPr lang="en-CA" sz="1400" strike="sngStrike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rgbClr val="FF0000"/>
                </a:solidFill>
                <a:ea typeface="Calibri"/>
                <a:cs typeface="Calibri"/>
              </a:rPr>
              <a:t>Outcome</a:t>
            </a:r>
            <a:r>
              <a:rPr lang="en-US" altLang="zh-CN" sz="1400" dirty="0" smtClean="0">
                <a:solidFill>
                  <a:srgbClr val="FF0000"/>
                </a:solidFill>
                <a:ea typeface="Calibri"/>
                <a:cs typeface="Calibri"/>
              </a:rPr>
              <a:t>: 2 solutions for KI#1 and 2 new KIs </a:t>
            </a:r>
            <a:r>
              <a:rPr lang="en-US" altLang="zh-CN" sz="1400" dirty="0">
                <a:solidFill>
                  <a:srgbClr val="FF0000"/>
                </a:solidFill>
                <a:ea typeface="Calibri"/>
                <a:cs typeface="Calibri"/>
              </a:rPr>
              <a:t>have been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October meeting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solutions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and evaluation for KI#1.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solutions for other KIs if necessary.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New key issues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are not expected </a:t>
            </a: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after October </a:t>
            </a:r>
            <a:r>
              <a:rPr lang="en-CA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meeting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November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Concentrate </a:t>
            </a:r>
            <a:r>
              <a:rPr lang="en-CA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on </a:t>
            </a: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update and conclusion.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sent for information.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may be submitted for discussion and endorsement. 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altLang="zh-CN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January/February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S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tart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Additional conclusion in TR may also be added. </a:t>
            </a: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The TR is expected to be sent for approval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April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C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ontinue the normative </a:t>
            </a: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May </a:t>
            </a:r>
            <a:r>
              <a:rPr lang="en-US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u="sng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Finalize </a:t>
            </a:r>
            <a:r>
              <a:rPr lang="en-US" sz="1400" u="sng" dirty="0">
                <a:latin typeface="Calibri" panose="020F0502020204030204" pitchFamily="34" charset="0"/>
                <a:ea typeface="Times New Roman" panose="02020603050405020304" pitchFamily="18" charset="0"/>
              </a:rPr>
              <a:t>normative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endParaRPr lang="en-CA" sz="1800" u="sng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6044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FS_NG_RTC_SEC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26697277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4">
            <a:extLst>
              <a:ext uri="{FF2B5EF4-FFF2-40B4-BE49-F238E27FC236}">
                <a16:creationId xmlns="" xmlns:a16="http://schemas.microsoft.com/office/drawing/2014/main" id="{0C460251-77A8-48CE-AADB-326E505C80B5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506217948"/>
              </p:ext>
            </p:extLst>
          </p:nvPr>
        </p:nvGraphicFramePr>
        <p:xfrm>
          <a:off x="405791" y="1293558"/>
          <a:ext cx="7578090" cy="22831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6030">
                  <a:extLst>
                    <a:ext uri="{9D8B030D-6E8A-4147-A177-3AD203B41FA5}">
                      <a16:colId xmlns="" xmlns:a16="http://schemas.microsoft.com/office/drawing/2014/main" val="1084802273"/>
                    </a:ext>
                  </a:extLst>
                </a:gridCol>
                <a:gridCol w="1343617">
                  <a:extLst>
                    <a:ext uri="{9D8B030D-6E8A-4147-A177-3AD203B41FA5}">
                      <a16:colId xmlns="" xmlns:a16="http://schemas.microsoft.com/office/drawing/2014/main" val="2334763832"/>
                    </a:ext>
                  </a:extLst>
                </a:gridCol>
                <a:gridCol w="3708443">
                  <a:extLst>
                    <a:ext uri="{9D8B030D-6E8A-4147-A177-3AD203B41FA5}">
                      <a16:colId xmlns="" xmlns:a16="http://schemas.microsoft.com/office/drawing/2014/main" val="368405616"/>
                    </a:ext>
                  </a:extLst>
                </a:gridCol>
              </a:tblGrid>
              <a:tr h="570784">
                <a:tc>
                  <a:txBody>
                    <a:bodyPr/>
                    <a:lstStyle/>
                    <a:p>
                      <a:r>
                        <a:rPr lang="en-US" dirty="0"/>
                        <a:t>Key Issues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 Solution status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859629202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#1: Third party specific user identities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2</a:t>
                      </a:r>
                      <a:r>
                        <a:rPr lang="en-US" sz="1100" baseline="0" dirty="0" smtClean="0"/>
                        <a:t> solutions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Each</a:t>
                      </a:r>
                      <a:r>
                        <a:rPr lang="en-US" sz="1100" baseline="0" dirty="0" smtClean="0"/>
                        <a:t> one is agreed with 4 ENs</a:t>
                      </a:r>
                      <a:endParaRPr lang="en-US" sz="11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172544180"/>
                  </a:ext>
                </a:extLst>
              </a:tr>
              <a:tr h="570784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#2: Security aspects of Data Channel usage in IMS network</a:t>
                      </a:r>
                      <a:endParaRPr lang="en-US" sz="11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</a:t>
                      </a:r>
                      <a:endParaRPr lang="en-US" sz="1100" dirty="0"/>
                    </a:p>
                  </a:txBody>
                  <a:tcPr/>
                </a:tc>
              </a:tr>
              <a:tr h="5707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altLang="zh-CN" sz="11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Key issue #3: security aspects of SBA in IMS media control plane</a:t>
                      </a:r>
                      <a:endParaRPr lang="zh-CN" altLang="zh-CN" sz="110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none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NA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smtClean="0">
                <a:solidFill>
                  <a:srgbClr val="FF0000"/>
                </a:solidFill>
              </a:rPr>
              <a:t>TR 33.890 </a:t>
            </a:r>
            <a:r>
              <a:rPr lang="fr-FR" sz="1800" dirty="0">
                <a:solidFill>
                  <a:srgbClr val="FF0000"/>
                </a:solidFill>
              </a:rPr>
              <a:t>Summary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2B2A4A03-A875-40D1-8E06-0598F52A6477}"/>
              </a:ext>
            </a:extLst>
          </p:cNvPr>
          <p:cNvSpPr txBox="1"/>
          <p:nvPr/>
        </p:nvSpPr>
        <p:spPr>
          <a:xfrm>
            <a:off x="597732" y="4248987"/>
            <a:ext cx="1499738" cy="861774"/>
          </a:xfrm>
          <a:prstGeom prst="rect">
            <a:avLst/>
          </a:prstGeom>
          <a:noFill/>
          <a:ln w="3175">
            <a:solidFill>
              <a:schemeClr val="bg1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SA3#107 Adhoc-3 Jun27-July1st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Key Issues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proposals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="" xmlns:a16="http://schemas.microsoft.com/office/drawing/2014/main" id="{30CB9F6F-DD1C-48EF-984D-30E6EB63D340}"/>
              </a:ext>
            </a:extLst>
          </p:cNvPr>
          <p:cNvSpPr txBox="1"/>
          <p:nvPr/>
        </p:nvSpPr>
        <p:spPr>
          <a:xfrm>
            <a:off x="2545044" y="4248987"/>
            <a:ext cx="1584559" cy="861774"/>
          </a:xfrm>
          <a:prstGeom prst="rect">
            <a:avLst/>
          </a:prstGeom>
          <a:noFill/>
          <a:ln w="3175">
            <a:solidFill>
              <a:srgbClr val="C9C9C9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SA3#108  </a:t>
            </a:r>
          </a:p>
          <a:p>
            <a:r>
              <a:rPr lang="en-US" dirty="0">
                <a:solidFill>
                  <a:schemeClr val="bg1">
                    <a:lumMod val="65000"/>
                  </a:schemeClr>
                </a:solidFill>
              </a:rPr>
              <a:t>Aug 22-26,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Key Issues proposals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New solutions</a:t>
            </a:r>
            <a:endParaRPr lang="en-US" dirty="0">
              <a:solidFill>
                <a:schemeClr val="bg1">
                  <a:lumMod val="65000"/>
                </a:schemeClr>
              </a:solidFill>
            </a:endParaRPr>
          </a:p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44767D1A-D9CE-4CF3-B74B-B07B567A9B03}"/>
              </a:ext>
            </a:extLst>
          </p:cNvPr>
          <p:cNvSpPr txBox="1"/>
          <p:nvPr/>
        </p:nvSpPr>
        <p:spPr>
          <a:xfrm>
            <a:off x="4533462" y="4248987"/>
            <a:ext cx="1554881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SA3#108 </a:t>
            </a:r>
            <a:r>
              <a:rPr lang="en-US" dirty="0" err="1">
                <a:solidFill>
                  <a:srgbClr val="2A6EA8"/>
                </a:solidFill>
              </a:rPr>
              <a:t>Adhoc</a:t>
            </a:r>
            <a:r>
              <a:rPr lang="en-US" dirty="0">
                <a:solidFill>
                  <a:srgbClr val="2A6EA8"/>
                </a:solidFill>
              </a:rPr>
              <a:t>-e Oct 10-14,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Deadline to introduce new Key </a:t>
            </a:r>
            <a:r>
              <a:rPr lang="en-US" dirty="0" smtClean="0"/>
              <a:t>Issues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New solutions</a:t>
            </a:r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F489ECE7-6035-426A-B9FF-70F6248303BD}"/>
              </a:ext>
            </a:extLst>
          </p:cNvPr>
          <p:cNvSpPr txBox="1"/>
          <p:nvPr/>
        </p:nvSpPr>
        <p:spPr>
          <a:xfrm>
            <a:off x="6492202" y="4248987"/>
            <a:ext cx="1394460" cy="861774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2A6EA8"/>
                </a:solidFill>
              </a:rPr>
              <a:t>SA3#109  </a:t>
            </a:r>
          </a:p>
          <a:p>
            <a:r>
              <a:rPr lang="en-US" dirty="0">
                <a:solidFill>
                  <a:srgbClr val="2A6EA8"/>
                </a:solidFill>
              </a:rPr>
              <a:t>Nov 14-18, 2022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Conclusions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WID proposal</a:t>
            </a:r>
            <a:endParaRPr lang="en-US" dirty="0"/>
          </a:p>
          <a:p>
            <a:endParaRPr lang="en-US" dirty="0"/>
          </a:p>
        </p:txBody>
      </p:sp>
      <p:sp>
        <p:nvSpPr>
          <p:cNvPr id="11" name="TextBox 3">
            <a:extLst>
              <a:ext uri="{FF2B5EF4-FFF2-40B4-BE49-F238E27FC236}">
                <a16:creationId xmlns=""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2379847" y="294379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FF0000"/>
                </a:solidFill>
              </a:rPr>
              <a:t>FS_NG_RTC_SEC</a:t>
            </a:r>
            <a:r>
              <a:rPr lang="en-US" sz="2400" dirty="0" smtClean="0">
                <a:solidFill>
                  <a:srgbClr val="FF0000"/>
                </a:solidFill>
              </a:rPr>
              <a:t>  </a:t>
            </a:r>
            <a:r>
              <a:rPr lang="en-US" sz="2400" dirty="0">
                <a:solidFill>
                  <a:srgbClr val="FF0000"/>
                </a:solidFill>
              </a:rPr>
              <a:t>Status  </a:t>
            </a:r>
          </a:p>
        </p:txBody>
      </p:sp>
    </p:spTree>
    <p:extLst>
      <p:ext uri="{BB962C8B-B14F-4D97-AF65-F5344CB8AC3E}">
        <p14:creationId xmlns:p14="http://schemas.microsoft.com/office/powerpoint/2010/main" val="3491595708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600" dirty="0"/>
              <a:t>TR </a:t>
            </a:r>
            <a:r>
              <a:rPr lang="de-DE" altLang="de-DE" sz="1600" dirty="0" smtClean="0"/>
              <a:t>33.890 </a:t>
            </a:r>
            <a:r>
              <a:rPr lang="de-DE" altLang="de-DE" sz="1600" dirty="0" smtClean="0"/>
              <a:t>v0.2.0 </a:t>
            </a:r>
            <a:r>
              <a:rPr lang="de-DE" altLang="de-DE" sz="1600" dirty="0"/>
              <a:t>contains </a:t>
            </a:r>
            <a:r>
              <a:rPr lang="de-DE" altLang="de-DE" sz="1600" dirty="0" smtClean="0"/>
              <a:t>3 key issue with one left for further requirement addition and 2 solutions for KI#1 with several ENs to be resolved. </a:t>
            </a:r>
            <a:endParaRPr lang="de-DE" altLang="de-DE" sz="16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/>
              <a:t>SA2 SID (</a:t>
            </a:r>
            <a:r>
              <a:rPr lang="en-GB" altLang="zh-CN" sz="1600" dirty="0"/>
              <a:t>TR </a:t>
            </a:r>
            <a:r>
              <a:rPr lang="en-GB" altLang="zh-CN" sz="1600" dirty="0" smtClean="0"/>
              <a:t>23.700-87: "</a:t>
            </a:r>
            <a:r>
              <a:rPr lang="en-US" altLang="zh-CN" sz="1600" dirty="0"/>
              <a:t>Study on system architecture enhancement for next generation real time communication</a:t>
            </a:r>
            <a:r>
              <a:rPr lang="en-GB" altLang="zh-CN" sz="1600" dirty="0" smtClean="0"/>
              <a:t>"</a:t>
            </a:r>
            <a:r>
              <a:rPr lang="en-US" altLang="zh-CN" sz="1600" dirty="0" smtClean="0"/>
              <a:t>)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altLang="zh-CN" sz="1600" dirty="0">
                <a:ea typeface="宋体"/>
                <a:cs typeface="Times New Roman"/>
              </a:rPr>
              <a:t>Evaluations and conclusions on all KIs were proposed and general conclusions to KI#1, KI#2 and KI#3 were </a:t>
            </a:r>
            <a:r>
              <a:rPr lang="en-GB" altLang="zh-CN" sz="1600" dirty="0" smtClean="0">
                <a:ea typeface="宋体"/>
                <a:cs typeface="Times New Roman"/>
              </a:rPr>
              <a:t>agreed</a:t>
            </a:r>
            <a:endParaRPr lang="en-US" altLang="zh-CN" sz="1600" dirty="0" smtClean="0"/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GB" altLang="zh-CN" sz="1600" dirty="0">
                <a:ea typeface="宋体"/>
                <a:cs typeface="Times New Roman"/>
              </a:rPr>
              <a:t>Conclusions to KI#4 is postponed due to UMF </a:t>
            </a:r>
            <a:r>
              <a:rPr lang="en-GB" altLang="zh-CN" sz="1600" dirty="0" smtClean="0">
                <a:ea typeface="宋体"/>
                <a:cs typeface="Times New Roman"/>
              </a:rPr>
              <a:t>issue</a:t>
            </a:r>
            <a:endParaRPr lang="en-US" altLang="zh-CN" sz="1600" dirty="0">
              <a:ea typeface="宋体"/>
              <a:cs typeface="Times New Roman"/>
            </a:endParaRP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US" altLang="zh-CN" sz="1600" dirty="0" smtClean="0">
                <a:ea typeface="宋体"/>
                <a:cs typeface="Times New Roman"/>
              </a:rPr>
              <a:t>Note: KI#3, KI#1 and KI#4 is SA2 is related to KI#1, KI#2 and KI#3 in SA3 correspondingly.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FS_NG_RTC_SEC</a:t>
            </a:r>
            <a:r>
              <a:rPr lang="en-US" sz="2000" dirty="0" smtClean="0">
                <a:solidFill>
                  <a:srgbClr val="FF0000"/>
                </a:solidFill>
              </a:rPr>
              <a:t>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>
            <a:extLst>
              <a:ext uri="{FF2B5EF4-FFF2-40B4-BE49-F238E27FC236}">
                <a16:creationId xmlns=""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754975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3972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009803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=""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=""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=""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zh-CN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960032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altLang="zh-C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support for Next Generation Real Time Communication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FS_NG_RTC_SEC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Rel-18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Dec-2022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40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33.890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/>
          <a:lstStyle/>
          <a:p>
            <a:pPr marL="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sz="1400" b="1" dirty="0"/>
          </a:p>
          <a:p>
            <a:pPr lvl="0">
              <a:spcBef>
                <a:spcPts val="0"/>
              </a:spcBef>
              <a:spcAft>
                <a:spcPts val="300"/>
              </a:spcAft>
            </a:pPr>
            <a:r>
              <a:rPr lang="de-DE" sz="1400" b="1" dirty="0"/>
              <a:t>Contentious Issue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 smtClean="0"/>
              <a:t>Several alternative proposals on KI#1 may need further evaluation or compromise to reach a consensus.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de-DE" sz="1400" b="1" dirty="0" smtClean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de-DE" sz="1400" b="1" dirty="0" smtClean="0"/>
              <a:t>Focus </a:t>
            </a:r>
            <a:r>
              <a:rPr lang="de-DE" sz="1400" b="1" dirty="0"/>
              <a:t>for the Next Meeting </a:t>
            </a:r>
            <a:r>
              <a:rPr lang="de-DE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concentrate on key issues (new and updated</a:t>
            </a:r>
            <a:r>
              <a:rPr lang="en-US" sz="1400" dirty="0" smtClean="0"/>
              <a:t>)</a:t>
            </a:r>
            <a:endParaRPr lang="en-US" sz="1400" dirty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sz="1400" dirty="0"/>
              <a:t>Solutions are also welcome. </a:t>
            </a:r>
            <a:endParaRPr lang="en-US" sz="1400" dirty="0" smtClean="0"/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IN" altLang="zh-CN" sz="1400" b="1" dirty="0">
                <a:latin typeface="Calibri" panose="020F0502020204030204" pitchFamily="34" charset="0"/>
                <a:ea typeface="Calibri" panose="020F0502020204030204" pitchFamily="34" charset="0"/>
              </a:rPr>
              <a:t>Last meeting to add </a:t>
            </a:r>
            <a:r>
              <a:rPr lang="en-IN" altLang="zh-CN" sz="1400" b="1" dirty="0" smtClean="0">
                <a:latin typeface="Calibri" panose="020F0502020204030204" pitchFamily="34" charset="0"/>
                <a:ea typeface="Calibri" panose="020F0502020204030204" pitchFamily="34" charset="0"/>
              </a:rPr>
              <a:t>KIs</a:t>
            </a:r>
            <a:endParaRPr lang="en-US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Overall Plan</a:t>
            </a:r>
            <a:r>
              <a:rPr lang="en-US" altLang="zh-CN" sz="1400" dirty="0"/>
              <a:t>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US" altLang="zh-CN" sz="1400" dirty="0"/>
              <a:t>See dedicated slide</a:t>
            </a:r>
          </a:p>
          <a:p>
            <a:pPr>
              <a:spcBef>
                <a:spcPts val="0"/>
              </a:spcBef>
              <a:spcAft>
                <a:spcPts val="300"/>
              </a:spcAft>
            </a:pPr>
            <a:endParaRPr lang="en-US" altLang="zh-CN" sz="1400" b="1" dirty="0"/>
          </a:p>
          <a:p>
            <a:pPr>
              <a:spcBef>
                <a:spcPts val="0"/>
              </a:spcBef>
              <a:spcAft>
                <a:spcPts val="300"/>
              </a:spcAft>
            </a:pPr>
            <a:r>
              <a:rPr lang="en-US" altLang="zh-CN" sz="1400" b="1" dirty="0"/>
              <a:t>Risks:</a:t>
            </a:r>
          </a:p>
          <a:p>
            <a:pPr lvl="1">
              <a:spcBef>
                <a:spcPts val="0"/>
              </a:spcBef>
              <a:spcAft>
                <a:spcPts val="300"/>
              </a:spcAft>
            </a:pPr>
            <a:r>
              <a:rPr lang="en-GB" sz="1400" dirty="0" smtClean="0"/>
              <a:t>none.</a:t>
            </a:r>
            <a:endParaRPr lang="en-GB" sz="1400" dirty="0" smtClean="0"/>
          </a:p>
          <a:p>
            <a:pPr marL="457200" lvl="1" indent="0">
              <a:spcBef>
                <a:spcPts val="0"/>
              </a:spcBef>
              <a:spcAft>
                <a:spcPts val="300"/>
              </a:spcAft>
              <a:buNone/>
            </a:pPr>
            <a:endParaRPr lang="en-US" altLang="zh-CN" sz="1200" dirty="0"/>
          </a:p>
        </p:txBody>
      </p:sp>
      <p:sp>
        <p:nvSpPr>
          <p:cNvPr id="5" name="TextBox 2">
            <a:extLst>
              <a:ext uri="{FF2B5EF4-FFF2-40B4-BE49-F238E27FC236}">
                <a16:creationId xmlns=""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29" y="411480"/>
            <a:ext cx="608858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dirty="0" smtClean="0">
                <a:solidFill>
                  <a:srgbClr val="FF0000"/>
                </a:solidFill>
              </a:rPr>
              <a:t>FS_NG_RTC_SEC</a:t>
            </a:r>
            <a:r>
              <a:rPr lang="en-US" sz="2000" dirty="0" smtClean="0">
                <a:solidFill>
                  <a:srgbClr val="FF0000"/>
                </a:solidFill>
              </a:rPr>
              <a:t> status </a:t>
            </a:r>
            <a:r>
              <a:rPr lang="en-US" sz="2000" dirty="0">
                <a:solidFill>
                  <a:srgbClr val="FF0000"/>
                </a:solidFill>
              </a:rPr>
              <a:t>after </a:t>
            </a:r>
            <a:r>
              <a:rPr lang="en-US" sz="2000" dirty="0" smtClean="0">
                <a:solidFill>
                  <a:srgbClr val="FF0000"/>
                </a:solidFill>
              </a:rPr>
              <a:t>SA3#108-e 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260763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/>
</file>

<file path=customXml/item3.xml><?xml version="1.0" encoding="utf-8"?>
<?mso-contentType ?>
<SharedContentType xmlns="Microsoft.SharePoint.Taxonomy.ContentTypeSync" SourceId="34c87397-5fc1-491e-85e7-d6110dbe9cbd" ContentTypeId="0x0101" PreviousValue="false"/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Props1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4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1DD099C7-CF44-471D-B7DF-D246DF2BD038}">
  <ds:schemaRefs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c67c731b-696e-4d20-8664-fee8943d9cc6"/>
    <ds:schemaRef ds:uri="http://schemas.microsoft.com/office/infopath/2007/PartnerControls"/>
    <ds:schemaRef ds:uri="http://purl.org/dc/terms/"/>
    <ds:schemaRef ds:uri="http://purl.org/dc/elements/1.1/"/>
    <ds:schemaRef ds:uri="e0d6c333-3612-4d65-a7f4-5976eb42d46a"/>
    <ds:schemaRef ds:uri="71c5aaf6-e6ce-465b-b873-5148d2a4c105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8194</TotalTime>
  <Words>381</Words>
  <Application>Microsoft Office PowerPoint</Application>
  <PresentationFormat>全屏显示(4:3)</PresentationFormat>
  <Paragraphs>98</Paragraphs>
  <Slides>5</Slides>
  <Notes>5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FS_NG_RTC_SEC</vt:lpstr>
      <vt:lpstr>PowerPoint 演示文稿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Lifei (Austin)</cp:lastModifiedBy>
  <cp:revision>1325</cp:revision>
  <dcterms:created xsi:type="dcterms:W3CDTF">2008-08-30T09:32:10Z</dcterms:created>
  <dcterms:modified xsi:type="dcterms:W3CDTF">2022-08-31T14:02:22Z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2c7635f8-94c0-4125-af53-3ffb066031e5</vt:lpwstr>
  </property>
  <property fmtid="{D5CDD505-2E9C-101B-9397-08002B2CF9AE}" pid="3" name="CTP_TimeStamp">
    <vt:lpwstr>2020-01-29 20:41:49Z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ContentTypeId">
    <vt:lpwstr>0x010100C17A4B69EF56E94C827924DC4B490231</vt:lpwstr>
  </property>
  <property fmtid="{D5CDD505-2E9C-101B-9397-08002B2CF9AE}" pid="9" name="_2015_ms_pID_725343">
    <vt:lpwstr>(3)Ke5bp3jmCs3lFcUdti6LTtn8ovFyGdSellO2JToFjR6uMVJFD338q7IaxrVcXg5WMaB9Jv8O
bccc/VYU6qKm52y/hEW1aajzZCXzbIdM+FP4g4kZWLwPGyjXPiVLDVfR2z9eO6Wl37YpEzUF
nILKLJOAkO54zDlQgu00QjCx01prB1qlLDDIIGCyysz+R6ARzCCE1D18G303cP9hWv3iIFbJ
/xCU5ZRR1VsM9DxEWd</vt:lpwstr>
  </property>
  <property fmtid="{D5CDD505-2E9C-101B-9397-08002B2CF9AE}" pid="10" name="_2015_ms_pID_7253431">
    <vt:lpwstr>X1qlBMu5mrxiIWgqWiS6pWzEpAaCZ4CWZdIO/XqkkjUswtvVaFkxb/
BuyoKqVRGBGYzz71gX/cTkpDl5UvVkDyQ9H/7j7+Ps6JTW8a0LprXBLRB1Dr49gZL/g5Tn05
m4h9P0XsvsHJK/eN6ICHcvGwbUYVvm8nLh3fC45bXTLmoqJduw4nM38CNdaadOxoN0NStIxm
TqdQL23NntAKqB2dbLBz/0o9U1LSWqalMRXF</vt:lpwstr>
  </property>
  <property fmtid="{D5CDD505-2E9C-101B-9397-08002B2CF9AE}" pid="11" name="_readonly">
    <vt:lpwstr/>
  </property>
  <property fmtid="{D5CDD505-2E9C-101B-9397-08002B2CF9AE}" pid="12" name="_change">
    <vt:lpwstr/>
  </property>
  <property fmtid="{D5CDD505-2E9C-101B-9397-08002B2CF9AE}" pid="13" name="_full-control">
    <vt:lpwstr/>
  </property>
  <property fmtid="{D5CDD505-2E9C-101B-9397-08002B2CF9AE}" pid="14" name="sflag">
    <vt:lpwstr>1656635510</vt:lpwstr>
  </property>
  <property fmtid="{D5CDD505-2E9C-101B-9397-08002B2CF9AE}" pid="15" name="_2015_ms_pID_7253432">
    <vt:lpwstr>MA==</vt:lpwstr>
  </property>
</Properties>
</file>