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5"/>
  </p:notesMasterIdLst>
  <p:handoutMasterIdLst>
    <p:handoutMasterId r:id="rId16"/>
  </p:handoutMasterIdLst>
  <p:sldIdLst>
    <p:sldId id="796" r:id="rId7"/>
    <p:sldId id="303" r:id="rId8"/>
    <p:sldId id="793" r:id="rId9"/>
    <p:sldId id="794" r:id="rId10"/>
    <p:sldId id="798" r:id="rId11"/>
    <p:sldId id="795" r:id="rId12"/>
    <p:sldId id="792" r:id="rId13"/>
    <p:sldId id="791" r:id="rId14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9" autoAdjust="0"/>
    <p:restoredTop sz="94980" autoAdjust="0"/>
  </p:normalViewPr>
  <p:slideViewPr>
    <p:cSldViewPr snapToGrid="0">
      <p:cViewPr>
        <p:scale>
          <a:sx n="80" d="100"/>
          <a:sy n="80" d="100"/>
        </p:scale>
        <p:origin x="584" y="-8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2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5448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After SA3#108-e 22 -26 August 2022 work planning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DF070F4-9FCD-48E8-9E3A-5A0A826F2B28}"/>
              </a:ext>
            </a:extLst>
          </p:cNvPr>
          <p:cNvSpPr txBox="1"/>
          <p:nvPr/>
        </p:nvSpPr>
        <p:spPr>
          <a:xfrm>
            <a:off x="257175" y="362056"/>
            <a:ext cx="8388350" cy="6755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3GPP TSG-SA3 Meeting #108e</a:t>
            </a:r>
            <a:r>
              <a:rPr lang="en-GB" sz="2400" b="1" i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		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e-meeting, 22 - 26 August 2022</a:t>
            </a:r>
            <a:endParaRPr lang="de-DE" sz="2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</a:pPr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 </a:t>
            </a:r>
            <a:endParaRPr lang="de-DE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600"/>
              </a:spcAft>
            </a:pPr>
            <a:r>
              <a:rPr lang="en-GB" sz="2000" b="1" i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					</a:t>
            </a:r>
            <a:r>
              <a:rPr lang="en-GB" sz="2000" b="1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update of S3-222277 </a:t>
            </a: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US" sz="2000" b="1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US" sz="2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US" sz="2000" b="1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US" sz="2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Source:	Nokia, Nokia Shanghai Bell</a:t>
            </a:r>
            <a:endParaRPr lang="de-DE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Title:	</a:t>
            </a:r>
            <a:r>
              <a:rPr lang="en-GB" sz="2000" b="1" kern="0" dirty="0">
                <a:cs typeface="Times New Roman" panose="02020603050405020304" pitchFamily="18" charset="0"/>
              </a:rPr>
              <a:t>SA WG 3 Status report for FS </a:t>
            </a:r>
            <a:r>
              <a:rPr lang="en-GB" sz="2000" b="1" kern="0" dirty="0" err="1">
                <a:cs typeface="Times New Roman" panose="02020603050405020304" pitchFamily="18" charset="0"/>
              </a:rPr>
              <a:t>eSBA</a:t>
            </a:r>
            <a:r>
              <a:rPr lang="en-GB" sz="2000" b="1" kern="0" dirty="0">
                <a:cs typeface="Times New Roman" panose="02020603050405020304" pitchFamily="18" charset="0"/>
              </a:rPr>
              <a:t> SEC study</a:t>
            </a:r>
            <a:endParaRPr lang="de-DE" sz="2000" b="1" kern="0" dirty="0"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de-DE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Document for:	Endorsement</a:t>
            </a:r>
            <a:endParaRPr lang="de-DE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GB" sz="2000" b="1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r>
              <a:rPr lang="en-GB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Agenda Item:	5.24</a:t>
            </a:r>
            <a:endParaRPr lang="de-DE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de-DE" sz="2000" b="1" kern="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50010" indent="-1350010">
              <a:spcAft>
                <a:spcPts val="900"/>
              </a:spcAft>
              <a:tabLst>
                <a:tab pos="1350645" algn="l"/>
              </a:tabLst>
            </a:pPr>
            <a:endParaRPr lang="en-GB" sz="2000" b="1" kern="0" dirty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FS_eSBA_SEC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Anja Jerichow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</a:pP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highlight>
                  <a:srgbClr val="FFFF00"/>
                </a:highlight>
                <a:latin typeface="Arial" charset="0"/>
              </a:rPr>
              <a:t>Updated after SA3#108e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393453"/>
            <a:ext cx="8554481" cy="5273395"/>
          </a:xfrm>
        </p:spPr>
        <p:txBody>
          <a:bodyPr/>
          <a:lstStyle/>
          <a:p>
            <a:pPr marL="342900" lvl="0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History: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Started in Rel-17 for documenting security threats 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Conscious decision based on risk versus complexity and whether the achieved security improvements are worthwhile in continuing with normative work.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It was decided to extend the study to Rel-18, 2 new KIs were added (</a:t>
            </a:r>
            <a:r>
              <a:rPr lang="en-CA" sz="1600" dirty="0" err="1">
                <a:latin typeface="Calibri" panose="020F0502020204030204" pitchFamily="34" charset="0"/>
              </a:rPr>
              <a:t>NFc</a:t>
            </a:r>
            <a:r>
              <a:rPr lang="en-CA" sz="1600" dirty="0">
                <a:latin typeface="Calibri" panose="020F0502020204030204" pitchFamily="34" charset="0"/>
              </a:rPr>
              <a:t> </a:t>
            </a:r>
            <a:r>
              <a:rPr lang="en-CA" sz="1600" dirty="0" err="1">
                <a:latin typeface="Calibri" panose="020F0502020204030204" pitchFamily="34" charset="0"/>
              </a:rPr>
              <a:t>registr</a:t>
            </a:r>
            <a:r>
              <a:rPr lang="en-CA" sz="1600" dirty="0">
                <a:latin typeface="Calibri" panose="020F0502020204030204" pitchFamily="34" charset="0"/>
              </a:rPr>
              <a:t>., N32 disc.)</a:t>
            </a:r>
          </a:p>
          <a:p>
            <a:pPr marL="342900" lvl="0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Report from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August meeting: </a:t>
            </a:r>
            <a:endParaRPr lang="en-CA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cs typeface="+mn-cs"/>
              </a:rPr>
              <a:t>We concentrated on solutions. Now all KIs have at least one solution proposal!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cs typeface="+mn-cs"/>
              </a:rPr>
              <a:t>BUT: no agreements on most KI conclusions yet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On CR agreed based on conclusions, but no WID yet. CR postponed to Nov meeting.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After August meeting the following is planned:</a:t>
            </a:r>
          </a:p>
          <a:p>
            <a:pPr marL="628650" lvl="1" indent="-342900">
              <a:buClrTx/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No new key issues! Consolidate solutions, resolve ENs, conclude KIs.</a:t>
            </a:r>
          </a:p>
          <a:p>
            <a:pPr marL="628650" lvl="1" indent="-342900">
              <a:buClrTx/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Prepare to send TR for approval.</a:t>
            </a:r>
          </a:p>
          <a:p>
            <a:pPr marL="628650" lvl="1" indent="-342900">
              <a:buClrTx/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Till November meeting work per telcos to achieve these goals.</a:t>
            </a:r>
          </a:p>
          <a:p>
            <a:pPr marL="628650" lvl="1" indent="-342900">
              <a:buClrTx/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Prepare also normative text additions to 33.501 as per conclusions. Finalize till March 2023.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Prior to November meeting, email threads </a:t>
            </a:r>
            <a:r>
              <a:rPr lang="en-CA" sz="18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&amp;</a:t>
            </a:r>
            <a:r>
              <a:rPr lang="en-CA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telcos regarding solutions, conclusions and normative work are planned.</a:t>
            </a:r>
            <a:endParaRPr lang="en-US" sz="14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946137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after SA3#108-e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15784831"/>
              </p:ext>
            </p:extLst>
          </p:nvPr>
        </p:nvGraphicFramePr>
        <p:xfrm>
          <a:off x="120630" y="711246"/>
          <a:ext cx="8811830" cy="5358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4777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439468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711771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  <a:gridCol w="2845814">
                  <a:extLst>
                    <a:ext uri="{9D8B030D-6E8A-4147-A177-3AD203B41FA5}">
                      <a16:colId xmlns:a16="http://schemas.microsoft.com/office/drawing/2014/main" val="666416306"/>
                    </a:ext>
                  </a:extLst>
                </a:gridCol>
              </a:tblGrid>
              <a:tr h="207716">
                <a:tc>
                  <a:txBody>
                    <a:bodyPr/>
                    <a:lstStyle/>
                    <a:p>
                      <a:r>
                        <a:rPr lang="en-US" sz="8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 Sol.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 Solution status --- SA3#107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--- SA3#108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443401"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#1: Authentication of NRF and NF Service Producer in indirect communication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#1</a:t>
                      </a:r>
                    </a:p>
                    <a:p>
                      <a:r>
                        <a:rPr lang="en-US" sz="800" dirty="0"/>
                        <a:t>#6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Limited solutions #1 and #6, ENs to be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In #6 ENs resolved.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New solution #13 added with 3 </a:t>
                      </a:r>
                      <a:r>
                        <a:rPr lang="en-US" sz="800" dirty="0" err="1">
                          <a:solidFill>
                            <a:srgbClr val="FF0000"/>
                          </a:solidFill>
                        </a:rPr>
                        <a:t>ENs.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 No </a:t>
                      </a:r>
                      <a:r>
                        <a:rPr lang="en-US" sz="800" dirty="0" err="1">
                          <a:solidFill>
                            <a:srgbClr val="FF0000"/>
                          </a:solidFill>
                        </a:rPr>
                        <a:t>evaluaEvaluation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 missing..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 Analysis missing.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325161"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#2: SCP security domains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No solution yet. Solution to be contributed in August.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New solution #14 added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00FF00"/>
                          </a:highlight>
                        </a:rPr>
                        <a:t>Conclusion, no normative work.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343506">
                <a:tc>
                  <a:txBody>
                    <a:bodyPr/>
                    <a:lstStyle/>
                    <a:p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#3: Service access authorization in the "Subscribe-Notify" scenarios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#12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EN to be resolved. Unclear how solution works in notification target reselection 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New solution #15 added, EN to be resolved.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 Analysis missing.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407793">
                <a:tc>
                  <a:txBody>
                    <a:bodyPr/>
                    <a:lstStyle/>
                    <a:p>
                      <a:r>
                        <a:rPr lang="en-US" sz="800" dirty="0"/>
                        <a:t>#4: Authorization of SCP to act on behalf of an NF or another SCP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#2</a:t>
                      </a:r>
                    </a:p>
                    <a:p>
                      <a:r>
                        <a:rPr lang="en-US" sz="800" dirty="0"/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Using CCA also for SCP</a:t>
                      </a:r>
                    </a:p>
                    <a:p>
                      <a:r>
                        <a:rPr lang="en-US" sz="800" dirty="0"/>
                        <a:t>Use existing mechanisms: </a:t>
                      </a:r>
                      <a:r>
                        <a:rPr lang="en-US" sz="800" dirty="0" err="1"/>
                        <a:t>mTLS</a:t>
                      </a:r>
                      <a:r>
                        <a:rPr lang="en-US" sz="800" dirty="0"/>
                        <a:t> between NF and SCP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All ENs resolved.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650897">
                <a:tc>
                  <a:txBody>
                    <a:bodyPr/>
                    <a:lstStyle/>
                    <a:p>
                      <a:r>
                        <a:rPr lang="en-US" sz="800" dirty="0"/>
                        <a:t>#5: End-to-end integrity protection of HTTP messages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#4</a:t>
                      </a:r>
                    </a:p>
                    <a:p>
                      <a:r>
                        <a:rPr lang="en-US" sz="800" dirty="0"/>
                        <a:t>#5</a:t>
                      </a:r>
                    </a:p>
                    <a:p>
                      <a:r>
                        <a:rPr lang="en-US" sz="800" dirty="0"/>
                        <a:t>#8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 ENs unsolved, limited solution</a:t>
                      </a:r>
                    </a:p>
                    <a:p>
                      <a:r>
                        <a:rPr lang="en-US" sz="800" dirty="0"/>
                        <a:t>3 ENs unsolved, dependency on CT4 feedback</a:t>
                      </a:r>
                    </a:p>
                    <a:p>
                      <a:r>
                        <a:rPr lang="en-US" sz="800" dirty="0"/>
                        <a:t>1 EN unsolved, dependent on KI#1 decision on CCA for </a:t>
                      </a:r>
                      <a:r>
                        <a:rPr lang="en-US" sz="800" dirty="0" err="1"/>
                        <a:t>NFp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All ENs from TR were resolved. 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New solution #16 with 2 unsolved EN added. Evaluation missing.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Only partial conclusion. Normative work is FFS.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  <a:tr h="284197">
                <a:tc>
                  <a:txBody>
                    <a:bodyPr/>
                    <a:lstStyle/>
                    <a:p>
                      <a:r>
                        <a:rPr lang="en-US" sz="800" dirty="0"/>
                        <a:t>#6: Access token usage by all NFs of an NF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Management for adding this solution seems high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EN to be resolved in solution evaluation part.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555377"/>
                  </a:ext>
                </a:extLst>
              </a:tr>
              <a:tr h="212890">
                <a:tc>
                  <a:txBody>
                    <a:bodyPr/>
                    <a:lstStyle/>
                    <a:p>
                      <a:r>
                        <a:rPr lang="en-US" sz="800" dirty="0"/>
                        <a:t>#7: Authorization mechanism determination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#9</a:t>
                      </a:r>
                      <a:endParaRPr lang="en-US" sz="8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#17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One solution is blocked to be added, which could allow to reuse the existing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New solution #17 added with 3 ENS to be resolved.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92062"/>
                  </a:ext>
                </a:extLst>
              </a:tr>
              <a:tr h="2401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#8: Service access authorization requirements in intra-PLMN scenarios for PLMN deploying multiple NRFs (in OAuth2.0 AS role)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 EN unsolved</a:t>
                      </a:r>
                    </a:p>
                    <a:p>
                      <a:r>
                        <a:rPr lang="en-US" sz="800" dirty="0"/>
                        <a:t>More details on solution are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EN resolved, solution updated.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00FF00"/>
                          </a:highlight>
                        </a:rPr>
                        <a:t>Conclusion as provided by agreed CR in S3-221867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035505"/>
                  </a:ext>
                </a:extLst>
              </a:tr>
              <a:tr h="336540">
                <a:tc>
                  <a:txBody>
                    <a:bodyPr/>
                    <a:lstStyle/>
                    <a:p>
                      <a:r>
                        <a:rPr lang="en-US" sz="800" dirty="0"/>
                        <a:t>#9: Authorization for Inter-Slice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#11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 ENs unsolved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New solution #18 added, evaluation missing..</a:t>
                      </a:r>
                      <a:endParaRPr lang="en-US" sz="8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Partial conclusion to add CR in line with sol.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655246"/>
                  </a:ext>
                </a:extLst>
              </a:tr>
              <a:tr h="325161">
                <a:tc>
                  <a:txBody>
                    <a:bodyPr/>
                    <a:lstStyle/>
                    <a:p>
                      <a:r>
                        <a:rPr lang="en-US" sz="800" dirty="0"/>
                        <a:t>#10: N32 security in </a:t>
                      </a:r>
                      <a:r>
                        <a:rPr lang="en-US" sz="800" strike="sngStrike" baseline="0" dirty="0">
                          <a:solidFill>
                            <a:srgbClr val="FF0000"/>
                          </a:solidFill>
                        </a:rPr>
                        <a:t>Roaming Hub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mediated roaming </a:t>
                      </a:r>
                      <a:r>
                        <a:rPr lang="en-US" sz="800" dirty="0"/>
                        <a:t>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Newly added, pending on GSMA discussion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KI split &amp; updated. New solution #20 added. ENs to be resolved.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055072"/>
                  </a:ext>
                </a:extLst>
              </a:tr>
              <a:tr h="325161">
                <a:tc>
                  <a:txBody>
                    <a:bodyPr/>
                    <a:lstStyle/>
                    <a:p>
                      <a:r>
                        <a:rPr lang="en-US" sz="800" dirty="0"/>
                        <a:t>#11: NRF validation of </a:t>
                      </a:r>
                      <a:r>
                        <a:rPr lang="en-US" sz="800" dirty="0" err="1"/>
                        <a:t>NFc</a:t>
                      </a:r>
                      <a:r>
                        <a:rPr lang="en-US" sz="800" dirty="0"/>
                        <a:t> for access token requests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#21</a:t>
                      </a:r>
                    </a:p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Newly added, solution expected in August, prior to be discussed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2 solutions added. ENs to be resolved.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91631"/>
                  </a:ext>
                </a:extLst>
              </a:tr>
              <a:tr h="457624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#12: security in Hosted SEPP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#19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New KI added. Solution #19 holds requirements as per GSMA LS.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No conclusion yet.</a:t>
                      </a:r>
                    </a:p>
                    <a:p>
                      <a:endParaRPr 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161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after SA3#108-e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447896" y="32666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after SA3#108-e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631196" y="1620457"/>
            <a:ext cx="1518204" cy="2800767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SID was not part of the agenda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KIs are already well established</a:t>
            </a:r>
          </a:p>
          <a:p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642736" y="1620457"/>
            <a:ext cx="1518204" cy="304698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sz="1600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Deadline for new KIs &amp;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WID was proposed but not yet agreed due to limited conclusions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654276" y="1618361"/>
            <a:ext cx="1518204" cy="329320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2A6EA8"/>
                </a:solidFill>
              </a:rPr>
              <a:t>SA3#108 </a:t>
            </a:r>
            <a:r>
              <a:rPr lang="en-US" sz="1600" dirty="0" err="1">
                <a:solidFill>
                  <a:srgbClr val="2A6EA8"/>
                </a:solidFill>
              </a:rPr>
              <a:t>Adhoc</a:t>
            </a:r>
            <a:r>
              <a:rPr lang="en-US" sz="1600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SID is not part of the agenda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Plan telcos to finalize solutions &amp; 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prepare for normative work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665816" y="1618361"/>
            <a:ext cx="1518203" cy="329320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sz="1600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Part of the agenda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Finalize study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work on normative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Plan to finalize WID in March</a:t>
            </a:r>
          </a:p>
        </p:txBody>
      </p:sp>
    </p:spTree>
    <p:extLst>
      <p:ext uri="{BB962C8B-B14F-4D97-AF65-F5344CB8AC3E}">
        <p14:creationId xmlns:p14="http://schemas.microsoft.com/office/powerpoint/2010/main" val="326372582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965E4D-B5D8-417D-97EA-7159D9DF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‘</a:t>
            </a:r>
            <a:r>
              <a:rPr lang="en-US" sz="3200" dirty="0" err="1">
                <a:solidFill>
                  <a:srgbClr val="FF0000"/>
                </a:solidFill>
              </a:rPr>
              <a:t>FS_eSBA_SEC</a:t>
            </a:r>
            <a:r>
              <a:rPr lang="en-US" sz="3200" dirty="0">
                <a:solidFill>
                  <a:srgbClr val="FF0000"/>
                </a:solidFill>
              </a:rPr>
              <a:t>’ Status after SA3#108-e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77D9F70-0F45-40DC-8D5B-C9BC0EDE9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69109"/>
              </p:ext>
            </p:extLst>
          </p:nvPr>
        </p:nvGraphicFramePr>
        <p:xfrm>
          <a:off x="0" y="1026575"/>
          <a:ext cx="8799684" cy="5608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2772">
                  <a:extLst>
                    <a:ext uri="{9D8B030D-6E8A-4147-A177-3AD203B41FA5}">
                      <a16:colId xmlns:a16="http://schemas.microsoft.com/office/drawing/2014/main" val="578092009"/>
                    </a:ext>
                  </a:extLst>
                </a:gridCol>
                <a:gridCol w="380187">
                  <a:extLst>
                    <a:ext uri="{9D8B030D-6E8A-4147-A177-3AD203B41FA5}">
                      <a16:colId xmlns:a16="http://schemas.microsoft.com/office/drawing/2014/main" val="2886821666"/>
                    </a:ext>
                  </a:extLst>
                </a:gridCol>
                <a:gridCol w="408443">
                  <a:extLst>
                    <a:ext uri="{9D8B030D-6E8A-4147-A177-3AD203B41FA5}">
                      <a16:colId xmlns:a16="http://schemas.microsoft.com/office/drawing/2014/main" val="397525402"/>
                    </a:ext>
                  </a:extLst>
                </a:gridCol>
                <a:gridCol w="408443">
                  <a:extLst>
                    <a:ext uri="{9D8B030D-6E8A-4147-A177-3AD203B41FA5}">
                      <a16:colId xmlns:a16="http://schemas.microsoft.com/office/drawing/2014/main" val="3216430456"/>
                    </a:ext>
                  </a:extLst>
                </a:gridCol>
                <a:gridCol w="408443">
                  <a:extLst>
                    <a:ext uri="{9D8B030D-6E8A-4147-A177-3AD203B41FA5}">
                      <a16:colId xmlns:a16="http://schemas.microsoft.com/office/drawing/2014/main" val="549170410"/>
                    </a:ext>
                  </a:extLst>
                </a:gridCol>
                <a:gridCol w="408443">
                  <a:extLst>
                    <a:ext uri="{9D8B030D-6E8A-4147-A177-3AD203B41FA5}">
                      <a16:colId xmlns:a16="http://schemas.microsoft.com/office/drawing/2014/main" val="1689413341"/>
                    </a:ext>
                  </a:extLst>
                </a:gridCol>
                <a:gridCol w="408443">
                  <a:extLst>
                    <a:ext uri="{9D8B030D-6E8A-4147-A177-3AD203B41FA5}">
                      <a16:colId xmlns:a16="http://schemas.microsoft.com/office/drawing/2014/main" val="1488775315"/>
                    </a:ext>
                  </a:extLst>
                </a:gridCol>
                <a:gridCol w="408443">
                  <a:extLst>
                    <a:ext uri="{9D8B030D-6E8A-4147-A177-3AD203B41FA5}">
                      <a16:colId xmlns:a16="http://schemas.microsoft.com/office/drawing/2014/main" val="3202924048"/>
                    </a:ext>
                  </a:extLst>
                </a:gridCol>
                <a:gridCol w="367140">
                  <a:extLst>
                    <a:ext uri="{9D8B030D-6E8A-4147-A177-3AD203B41FA5}">
                      <a16:colId xmlns:a16="http://schemas.microsoft.com/office/drawing/2014/main" val="4126275642"/>
                    </a:ext>
                  </a:extLst>
                </a:gridCol>
                <a:gridCol w="354902">
                  <a:extLst>
                    <a:ext uri="{9D8B030D-6E8A-4147-A177-3AD203B41FA5}">
                      <a16:colId xmlns:a16="http://schemas.microsoft.com/office/drawing/2014/main" val="923072509"/>
                    </a:ext>
                  </a:extLst>
                </a:gridCol>
                <a:gridCol w="394675">
                  <a:extLst>
                    <a:ext uri="{9D8B030D-6E8A-4147-A177-3AD203B41FA5}">
                      <a16:colId xmlns:a16="http://schemas.microsoft.com/office/drawing/2014/main" val="2097305533"/>
                    </a:ext>
                  </a:extLst>
                </a:gridCol>
                <a:gridCol w="394675">
                  <a:extLst>
                    <a:ext uri="{9D8B030D-6E8A-4147-A177-3AD203B41FA5}">
                      <a16:colId xmlns:a16="http://schemas.microsoft.com/office/drawing/2014/main" val="2083280492"/>
                    </a:ext>
                  </a:extLst>
                </a:gridCol>
                <a:gridCol w="394675">
                  <a:extLst>
                    <a:ext uri="{9D8B030D-6E8A-4147-A177-3AD203B41FA5}">
                      <a16:colId xmlns:a16="http://schemas.microsoft.com/office/drawing/2014/main" val="4177240961"/>
                    </a:ext>
                  </a:extLst>
                </a:gridCol>
              </a:tblGrid>
              <a:tr h="1611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</a:rPr>
                        <a:t>Solutions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</a:rPr>
                        <a:t>Key Issues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257795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#1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#2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#3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#4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#5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#6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#7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#8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#9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#10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#11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8641464"/>
                  </a:ext>
                </a:extLst>
              </a:tr>
              <a:tr h="294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#1: Service response verification in indirect communication without delegated discovery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3013653"/>
                  </a:ext>
                </a:extLst>
              </a:tr>
              <a:tr h="279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#6: Verification of Service Response from a NF Service Producer at the expected NF Set</a:t>
                      </a:r>
                      <a:endParaRPr lang="de-DE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 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989971"/>
                  </a:ext>
                </a:extLst>
              </a:tr>
              <a:tr h="164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#13: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Authentication of NF Producer in Indirect Communication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4183992"/>
                  </a:ext>
                </a:extLst>
              </a:tr>
              <a:tr h="177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#14: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SCP trust domain or technical domain grouping 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endParaRPr lang="de-DE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2952942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#12: Authorization of notification endpoint in “Subscribe-Notify” scenarios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37285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#15: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Authorization mechanism for the involved NFs in the delegated “Subscribe-Notify” scenario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6622101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#2: Authorization between NFs and SCP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8025587"/>
                  </a:ext>
                </a:extLst>
              </a:tr>
              <a:tr h="2872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#3: Using existing procedures for authorization of SCP to act on behalf of an NF Consumer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5731879"/>
                  </a:ext>
                </a:extLst>
              </a:tr>
              <a:tr h="252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#4: Service request authenticity verification in indirect communication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X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9092246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#5: End-to-end integrity protection of HTTP body and method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X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6885347"/>
                  </a:ext>
                </a:extLst>
              </a:tr>
              <a:tr h="267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#8: integrity protection of HTTP message in consideration of update by SCP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X</a:t>
                      </a: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9131845"/>
                  </a:ext>
                </a:extLst>
              </a:tr>
              <a:tr h="267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#16: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Selective End of End Protection of HTTP Request and Response in Indirect 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3489255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#7: Access token request for NF Set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X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641972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#9: Authorization mechanism negotiation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X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3153306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#17: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Static auth in roaming with existing methods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353766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#10: NRF deployment clarifications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de-DE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X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de-DE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800">
                          <a:effectLst/>
                          <a:latin typeface="+mn-lt"/>
                        </a:rPr>
                        <a:t> </a:t>
                      </a: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6822423"/>
                  </a:ext>
                </a:extLst>
              </a:tr>
              <a:tr h="196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#11: Registered NF Profile changes for Inter-Slice Access</a:t>
                      </a: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X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2339885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#18: title TBD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X</a:t>
                      </a: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7945715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#20: PRINS for RHUB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3840166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#21: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Certificate solution for NRF validation of </a:t>
                      </a:r>
                      <a:r>
                        <a:rPr lang="en-US" sz="7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NFc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for access token requests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0869593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#22: 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Combined certificate and profile solution for NRF validation of </a:t>
                      </a:r>
                      <a:r>
                        <a:rPr lang="en-US" sz="7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NFc</a:t>
                      </a:r>
                      <a:r>
                        <a:rPr lang="en-US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for access token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4706798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#19 </a:t>
                      </a:r>
                      <a:r>
                        <a:rPr lang="de-DE" sz="7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Hosted</a:t>
                      </a:r>
                      <a:r>
                        <a:rPr lang="de-DE" sz="7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SEPP </a:t>
                      </a:r>
                      <a:r>
                        <a:rPr lang="de-DE" sz="7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requirements</a:t>
                      </a:r>
                      <a:endParaRPr lang="de-DE" sz="7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endParaRPr lang="de-DE" sz="7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de-DE" sz="7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831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12114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studies enhanced security aspects of the 5G Service Based Architecture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analyses potential threats, study necessary security enhancements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</a:rPr>
              <a:t>document decisions of solutions to be adopted or not adopted after evaluating the risks versus the complexity 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FS_eSBA_SEC</a:t>
            </a:r>
            <a:r>
              <a:rPr lang="en-US" sz="2000" dirty="0">
                <a:solidFill>
                  <a:srgbClr val="FF0000"/>
                </a:solidFill>
              </a:rPr>
              <a:t>’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083885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enhanced SBA security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FS_eSBA_SEC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87%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33.875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SA2/RAN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6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Contentious 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600" dirty="0"/>
              <a:t>None</a:t>
            </a:r>
            <a:endParaRPr lang="de-DE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f2f Meeting </a:t>
            </a:r>
            <a:r>
              <a:rPr lang="de-DE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600" u="sng" dirty="0">
                <a:ea typeface="Times New Roman" panose="02020603050405020304" pitchFamily="18" charset="0"/>
              </a:rPr>
              <a:t>Prepare for n</a:t>
            </a:r>
            <a:r>
              <a:rPr lang="en-CA" sz="1600" u="sng" dirty="0">
                <a:effectLst/>
                <a:ea typeface="Times New Roman" panose="02020603050405020304" pitchFamily="18" charset="0"/>
              </a:rPr>
              <a:t>ormative work in November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/>
              <a:t>See dedicated slide 5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600" dirty="0"/>
              <a:t>No normative text for </a:t>
            </a:r>
            <a:r>
              <a:rPr lang="fr-FR" sz="1600" dirty="0" err="1"/>
              <a:t>eSBA</a:t>
            </a:r>
            <a:r>
              <a:rPr lang="fr-FR" sz="1600" dirty="0"/>
              <a:t> </a:t>
            </a:r>
            <a:r>
              <a:rPr lang="fr-FR" sz="1600" dirty="0" err="1"/>
              <a:t>identified</a:t>
            </a:r>
            <a:r>
              <a:rPr lang="fr-FR" sz="1600" dirty="0"/>
              <a:t> </a:t>
            </a:r>
            <a:r>
              <a:rPr lang="fr-FR" sz="1600" dirty="0" err="1"/>
              <a:t>threats</a:t>
            </a:r>
            <a:endParaRPr lang="fr-FR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1477</Words>
  <Application>Microsoft Office PowerPoint</Application>
  <PresentationFormat>On-screen Show (4:3)</PresentationFormat>
  <Paragraphs>372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Office Theme</vt:lpstr>
      <vt:lpstr>PowerPoint Presentation</vt:lpstr>
      <vt:lpstr>SA WG3 Status report for ‘FS_eSBA_SEC’</vt:lpstr>
      <vt:lpstr>PowerPoint Presentation</vt:lpstr>
      <vt:lpstr>PowerPoint Presentation</vt:lpstr>
      <vt:lpstr>PowerPoint Presentation</vt:lpstr>
      <vt:lpstr>‘FS_eSBA_SEC’ Status after SA3#108-e  </vt:lpstr>
      <vt:lpstr>PowerPoint Presentation</vt:lpstr>
      <vt:lpstr>‘FS_eSBA_SEC’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</cp:lastModifiedBy>
  <cp:revision>1345</cp:revision>
  <dcterms:created xsi:type="dcterms:W3CDTF">2008-08-30T09:32:10Z</dcterms:created>
  <dcterms:modified xsi:type="dcterms:W3CDTF">2022-08-31T17:44:02Z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