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5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09" d="100"/>
          <a:sy n="109" d="100"/>
        </p:scale>
        <p:origin x="43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8/31/2022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8/31/2022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1494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FS_EDGE_Ph2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US" altLang="zh-CN" sz="1800" b="1" dirty="0" smtClean="0">
                <a:latin typeface="Arial" charset="0"/>
              </a:rPr>
              <a:t>Bo Zhang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Huawei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25376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October meeting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endParaRPr lang="en-CA" sz="18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oncentrate 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on solutions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and evaluation for KI 2.2 (new 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and updated). </a:t>
            </a:r>
            <a:endParaRPr lang="en-CA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KI and Sol on Authenticate and authorization of EDGE-9 (discussed in SA3 #108e)</a:t>
            </a:r>
            <a:endParaRPr lang="en-CA" sz="1400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New key issues </a:t>
            </a: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are not expected </a:t>
            </a:r>
            <a:r>
              <a:rPr lang="en-CA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after October </a:t>
            </a: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.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en-US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However, </a:t>
            </a:r>
            <a:r>
              <a:rPr lang="en-CA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onsidering the timeline of SA2 and SA6 group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,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SA2/SA6-related new key issue is also welcome if any.)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November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oncentrate 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on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solution update and conclusion.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The TR is expected to sent for information.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WID proposal may be submitted for discussion and endorsement.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January/February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tart 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normative work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Additional conclusion in TR may also be added. </a:t>
            </a:r>
            <a:r>
              <a:rPr lang="en-US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The TR is expected to be sent for approval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April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Finalize normative work</a:t>
            </a:r>
            <a:endParaRPr lang="en-US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May 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meeting: </a:t>
            </a: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u="sng" smtClean="0">
                <a:latin typeface="Calibri" panose="020F0502020204030204" pitchFamily="34" charset="0"/>
                <a:ea typeface="Times New Roman" panose="02020603050405020304" pitchFamily="18" charset="0"/>
              </a:rPr>
              <a:t>Editorial </a:t>
            </a:r>
            <a:r>
              <a:rPr lang="en-US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change only</a:t>
            </a:r>
            <a:endParaRPr lang="en-US" sz="1400" u="sng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CA" sz="1800" u="sng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6044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FS_EDGE_Ph2  Status  </a:t>
            </a:r>
          </a:p>
        </p:txBody>
      </p:sp>
    </p:spTree>
    <p:extLst>
      <p:ext uri="{BB962C8B-B14F-4D97-AF65-F5344CB8AC3E}">
        <p14:creationId xmlns:p14="http://schemas.microsoft.com/office/powerpoint/2010/main" val="2669727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=""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40899224"/>
              </p:ext>
            </p:extLst>
          </p:nvPr>
        </p:nvGraphicFramePr>
        <p:xfrm>
          <a:off x="405791" y="1293558"/>
          <a:ext cx="757809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="" xmlns:a16="http://schemas.microsoft.com/office/drawing/2014/main" val="1084802273"/>
                    </a:ext>
                  </a:extLst>
                </a:gridCol>
                <a:gridCol w="1343617">
                  <a:extLst>
                    <a:ext uri="{9D8B030D-6E8A-4147-A177-3AD203B41FA5}">
                      <a16:colId xmlns="" xmlns:a16="http://schemas.microsoft.com/office/drawing/2014/main" val="2334763832"/>
                    </a:ext>
                  </a:extLst>
                </a:gridCol>
                <a:gridCol w="3708443">
                  <a:extLst>
                    <a:ext uri="{9D8B030D-6E8A-4147-A177-3AD203B41FA5}">
                      <a16:colId xmlns="" xmlns:a16="http://schemas.microsoft.com/office/drawing/2014/main" val="368405616"/>
                    </a:ext>
                  </a:extLst>
                </a:gridCol>
              </a:tblGrid>
              <a:tr h="345077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59629202"/>
                  </a:ext>
                </a:extLst>
              </a:tr>
              <a:tr h="359331">
                <a:tc>
                  <a:txBody>
                    <a:bodyPr/>
                    <a:lstStyle/>
                    <a:p>
                      <a:r>
                        <a:rPr lang="en-GB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 issue #1.1: How to authorize PDU session to support local traffic routing to access an EHE in the VPLMN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72544180"/>
                  </a:ext>
                </a:extLst>
              </a:tr>
              <a:tr h="359331">
                <a:tc>
                  <a:txBody>
                    <a:bodyPr/>
                    <a:lstStyle/>
                    <a:p>
                      <a:r>
                        <a:rPr lang="en-GB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 Issue #2.1: Authentication and authorization of the EEC/UE by the ECS/EES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Added</a:t>
                      </a:r>
                      <a:r>
                        <a:rPr lang="en-US" altLang="zh-CN" sz="1100" baseline="0" dirty="0" smtClean="0"/>
                        <a:t> in SA3 #107adhoc</a:t>
                      </a:r>
                      <a:endParaRPr lang="en-US" altLang="zh-CN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13291565"/>
                  </a:ext>
                </a:extLst>
              </a:tr>
              <a:tr h="46068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Key issue #2.2: Authentication mechanism selection between EEC and ECS/EES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9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Added</a:t>
                      </a:r>
                      <a:r>
                        <a:rPr lang="en-US" sz="1100" baseline="0" dirty="0" smtClean="0"/>
                        <a:t> in SA3 #107adhoc</a:t>
                      </a:r>
                    </a:p>
                    <a:p>
                      <a:r>
                        <a:rPr lang="en-US" sz="1100" baseline="0" dirty="0" smtClean="0"/>
                        <a:t>Controversial issues: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100" baseline="0" dirty="0" smtClean="0"/>
                        <a:t>How to select the authentication mechanism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100" baseline="0" dirty="0" smtClean="0"/>
                        <a:t>Whether authentication failure should be avoided.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2437073"/>
                  </a:ext>
                </a:extLst>
              </a:tr>
              <a:tr h="345077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Key issue #2.3: Authentication and Authorization between V-ECS and H-ECS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52758124"/>
                  </a:ext>
                </a:extLst>
              </a:tr>
              <a:tr h="345077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Key issue #2.4: Transport security for the EDGE10 interface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94121967"/>
                  </a:ext>
                </a:extLst>
              </a:tr>
              <a:tr h="345077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Key issue #2.X: </a:t>
                      </a:r>
                      <a:r>
                        <a:rPr lang="en-US" altLang="zh-CN" sz="1100" dirty="0" smtClean="0"/>
                        <a:t>Authentication mechanism selection between </a:t>
                      </a:r>
                      <a:r>
                        <a:rPr lang="en-US" altLang="zh-CN" sz="1100" dirty="0" err="1" smtClean="0"/>
                        <a:t>EESes</a:t>
                      </a:r>
                      <a:endParaRPr lang="en-US" altLang="zh-CN" sz="11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</a:t>
                      </a:r>
                      <a:endParaRPr lang="en-US" sz="11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</a:t>
                      </a:r>
                      <a:endParaRPr lang="en-US" sz="11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549241" y="5163387"/>
            <a:ext cx="1499738" cy="861774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Key Issues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proposals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2496553" y="5163387"/>
            <a:ext cx="1584559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None</a:t>
            </a:r>
            <a:endParaRPr lang="en-US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484971" y="5163387"/>
            <a:ext cx="1554881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</a:t>
            </a:r>
            <a:r>
              <a:rPr lang="en-US" dirty="0" smtClean="0"/>
              <a:t>Issues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New solutions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443711" y="5163387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Conclusions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WID proposal</a:t>
            </a:r>
            <a:endParaRPr lang="en-US" dirty="0"/>
          </a:p>
          <a:p>
            <a:endParaRPr lang="en-US" dirty="0"/>
          </a:p>
        </p:txBody>
      </p:sp>
      <p:sp>
        <p:nvSpPr>
          <p:cNvPr id="11" name="TextBox 3">
            <a:extLst>
              <a:ext uri="{FF2B5EF4-FFF2-40B4-BE49-F238E27FC236}">
                <a16:creationId xmlns=""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FS_EDGE_Ph2</a:t>
            </a:r>
            <a:r>
              <a:rPr lang="en-US" sz="2400" dirty="0" smtClean="0">
                <a:solidFill>
                  <a:srgbClr val="FF0000"/>
                </a:solidFill>
              </a:rPr>
              <a:t> 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TR </a:t>
            </a:r>
            <a:r>
              <a:rPr lang="de-DE" altLang="de-DE" sz="1600" dirty="0" smtClean="0"/>
              <a:t>33.739 v0.2.0 </a:t>
            </a:r>
            <a:r>
              <a:rPr lang="de-DE" altLang="de-DE" sz="1600" dirty="0"/>
              <a:t>contains </a:t>
            </a:r>
            <a:r>
              <a:rPr lang="de-DE" altLang="de-DE" sz="1600" dirty="0" smtClean="0"/>
              <a:t>scope, 5 </a:t>
            </a:r>
            <a:r>
              <a:rPr lang="de-DE" altLang="de-DE" sz="1600" dirty="0"/>
              <a:t>key </a:t>
            </a:r>
            <a:r>
              <a:rPr lang="de-DE" altLang="de-DE" sz="1600" dirty="0" smtClean="0"/>
              <a:t>issues, and 11 solutions. </a:t>
            </a:r>
            <a:endParaRPr lang="de-DE" altLang="de-DE" sz="16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SA2 SID (</a:t>
            </a:r>
            <a:r>
              <a:rPr lang="en-GB" altLang="zh-CN" sz="1600" dirty="0"/>
              <a:t>TR 23.700-48: "5G System Enhancements for Edge Computing; Phase 2"</a:t>
            </a:r>
            <a:r>
              <a:rPr lang="en-US" altLang="zh-CN" sz="1600" dirty="0" smtClean="0"/>
              <a:t>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Solutions available to all key issues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No </a:t>
            </a:r>
            <a:r>
              <a:rPr lang="en-US" altLang="zh-CN" sz="1600" dirty="0"/>
              <a:t>conclusions so </a:t>
            </a:r>
            <a:r>
              <a:rPr lang="en-US" altLang="zh-CN" sz="1600" dirty="0" smtClean="0"/>
              <a:t>far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SA6 </a:t>
            </a:r>
            <a:r>
              <a:rPr lang="en-US" altLang="zh-CN" sz="1600" dirty="0"/>
              <a:t>SID </a:t>
            </a:r>
            <a:r>
              <a:rPr lang="en-US" altLang="zh-CN" sz="1600" dirty="0" smtClean="0"/>
              <a:t>(</a:t>
            </a:r>
            <a:r>
              <a:rPr lang="en-GB" altLang="zh-CN" sz="1600" dirty="0"/>
              <a:t>TR 23.700-98: "</a:t>
            </a:r>
            <a:r>
              <a:rPr lang="en-IN" altLang="zh-CN" sz="1600" dirty="0"/>
              <a:t>Study on Enhanced architecture for enabling Edge Applications</a:t>
            </a:r>
            <a:r>
              <a:rPr lang="en-GB" altLang="zh-CN" sz="1600" dirty="0"/>
              <a:t> "</a:t>
            </a:r>
            <a:r>
              <a:rPr lang="en-US" altLang="zh-CN" sz="1600" dirty="0" smtClean="0"/>
              <a:t>)</a:t>
            </a:r>
            <a:endParaRPr lang="en-US" altLang="zh-CN" sz="1600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Solutions available to all key issues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No conclusions so far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</a:rPr>
              <a:t>FS_EDGE_Ph2</a:t>
            </a:r>
            <a:r>
              <a:rPr lang="en-US" sz="2000" dirty="0" smtClean="0">
                <a:solidFill>
                  <a:srgbClr val="FF0000"/>
                </a:solidFill>
              </a:rPr>
              <a:t> status </a:t>
            </a:r>
            <a:r>
              <a:rPr lang="en-US" sz="2000" dirty="0">
                <a:solidFill>
                  <a:srgbClr val="FF0000"/>
                </a:solidFill>
              </a:rPr>
              <a:t>after SA3#107Adhoc-e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273361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397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98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Enhancement of support for Edge Computing — phase 2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FS_EDGE_Ph2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40%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33.739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Key issue #2.2: Authentication mechanism selection between EEC and ECS/EES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concentrate on key issues (new and updated</a:t>
            </a:r>
            <a:r>
              <a:rPr lang="en-US" sz="1400" dirty="0" smtClean="0"/>
              <a:t>), and the security baseline for the KI #2.2</a:t>
            </a:r>
            <a:endParaRPr lang="en-US" sz="14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Solutions are also welcome.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 smtClean="0"/>
              <a:t>Conclusion on Key Issue #2.2 is not achieved in Rel17. No consensus can be seen from the last meeting. Companies are suggested to consider how to securely establish the authentication between EEC and EES/ECS correctly. If the authentication failure can not be avoided, the whole procedure may not be workable in reality.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5" name="TextBox 2">
            <a:extLst>
              <a:ext uri="{FF2B5EF4-FFF2-40B4-BE49-F238E27FC236}">
                <a16:creationId xmlns=""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</a:rPr>
              <a:t>FS_EDGE_Ph2</a:t>
            </a:r>
            <a:r>
              <a:rPr lang="en-US" sz="2000" dirty="0" smtClean="0">
                <a:solidFill>
                  <a:srgbClr val="FF0000"/>
                </a:solidFill>
              </a:rPr>
              <a:t> status </a:t>
            </a:r>
            <a:r>
              <a:rPr lang="en-US" sz="2000" dirty="0">
                <a:solidFill>
                  <a:srgbClr val="FF0000"/>
                </a:solidFill>
              </a:rPr>
              <a:t>after SA3#107Adhoc-e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www.w3.org/XML/1998/namespace"/>
    <ds:schemaRef ds:uri="http://schemas.microsoft.com/office/infopath/2007/PartnerControls"/>
    <ds:schemaRef ds:uri="http://purl.org/dc/elements/1.1/"/>
    <ds:schemaRef ds:uri="71c5aaf6-e6ce-465b-b873-5148d2a4c105"/>
    <ds:schemaRef ds:uri="c67c731b-696e-4d20-8664-fee8943d9cc6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e0d6c333-3612-4d65-a7f4-5976eb42d46a"/>
    <ds:schemaRef ds:uri="http://schemas.microsoft.com/office/2006/metadata/properties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8165</TotalTime>
  <Words>488</Words>
  <Application>Microsoft Office PowerPoint</Application>
  <PresentationFormat>全屏显示(4:3)</PresentationFormat>
  <Paragraphs>106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FS_EDGE_Ph2</vt:lpstr>
      <vt:lpstr>PowerPoint 演示文稿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Huawei2 </cp:lastModifiedBy>
  <cp:revision>1321</cp:revision>
  <dcterms:created xsi:type="dcterms:W3CDTF">2008-08-30T09:32:10Z</dcterms:created>
  <dcterms:modified xsi:type="dcterms:W3CDTF">2022-08-31T14:20:23Z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2c7635f8-94c0-4125-af53-3ffb066031e5</vt:lpwstr>
  </property>
  <property fmtid="{D5CDD505-2E9C-101B-9397-08002B2CF9AE}" pid="3" name="CTP_TimeStamp">
    <vt:lpwstr>2020-01-29 20:41:49Z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0x010100C17A4B69EF56E94C827924DC4B490231</vt:lpwstr>
  </property>
  <property fmtid="{D5CDD505-2E9C-101B-9397-08002B2CF9AE}" pid="9" name="_2015_ms_pID_725343">
    <vt:lpwstr>(3)BAzriIBe9YQf+nt8XsfAXENlwFugWeqJ+5VG6TYNu5YB+efYBPCnD6eWs5UWe8P8a+HRy6Bk
wtJT0egL+yKe44hyv4unr1ZP4LYBp3Ex/S632oOx6lsNeEMVpinIA89MyVnEzShLOGZT1IbX
hMW8T7dJav52s8SIuEPvi/62zErgqNoMCHCnf35TFUY4gkolaM8NtiKHXko7F+DYFLksJTak
23KATBPrUPwmtSixVc</vt:lpwstr>
  </property>
  <property fmtid="{D5CDD505-2E9C-101B-9397-08002B2CF9AE}" pid="10" name="_2015_ms_pID_7253431">
    <vt:lpwstr>0QTw+cMkUBHAhQTiW607qMlFRO3kFXaaC3cekdc770nEE0+A7ERR7I
TWHgSIKhRLS1Wiq1G0HFEfhTvAGQSqz9H0ZalyJa6xaKPe3jcsYvAKgGnvg6x7JUtWiz0xF1
wTC4b5SgjbzYfW2TeITt6m4Ige/Zr94Nlz3PUM8ZBQiEiWAJY3xFOSXdEDwN6BUvIFEeGlIg
hxMQUXrH2xjuaVZEhnc+fR9pcD3l6//uuvql</vt:lpwstr>
  </property>
  <property fmtid="{D5CDD505-2E9C-101B-9397-08002B2CF9AE}" pid="11" name="_2015_ms_pID_7253432">
    <vt:lpwstr>JbWuMUgQT4s15sme9ci+JC0=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1660530577</vt:lpwstr>
  </property>
</Properties>
</file>