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29" r:id="rId6"/>
  </p:sldMasterIdLst>
  <p:notesMasterIdLst>
    <p:notesMasterId r:id="rId12"/>
  </p:notesMasterIdLst>
  <p:handoutMasterIdLst>
    <p:handoutMasterId r:id="rId13"/>
  </p:handoutMasterIdLst>
  <p:sldIdLst>
    <p:sldId id="303" r:id="rId7"/>
    <p:sldId id="793" r:id="rId8"/>
    <p:sldId id="796" r:id="rId9"/>
    <p:sldId id="792" r:id="rId10"/>
    <p:sldId id="795" r:id="rId11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2A6EA8"/>
    <a:srgbClr val="FF7C80"/>
    <a:srgbClr val="FF3300"/>
    <a:srgbClr val="62A14D"/>
    <a:srgbClr val="000000"/>
    <a:srgbClr val="C6D254"/>
    <a:srgbClr val="B1D254"/>
    <a:srgbClr val="72AF2F"/>
    <a:srgbClr val="5C88D0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0693679-0BDD-4DD3-B7CD-D339CC24A1B9}" v="8" dt="2022-07-09T10:24:30.113"/>
  </p1510:revLst>
</p1510:revInfo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191" autoAdjust="0"/>
    <p:restoredTop sz="94980" autoAdjust="0"/>
  </p:normalViewPr>
  <p:slideViewPr>
    <p:cSldViewPr snapToGrid="0">
      <p:cViewPr>
        <p:scale>
          <a:sx n="90" d="100"/>
          <a:sy n="90" d="100"/>
        </p:scale>
        <p:origin x="-870" y="3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80" d="100"/>
          <a:sy n="80" d="100"/>
        </p:scale>
        <p:origin x="-4044" y="-102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1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5" Type="http://schemas.openxmlformats.org/officeDocument/2006/relationships/customXml" Target="../customXml/item5.xml"/><Relationship Id="rId15" Type="http://schemas.openxmlformats.org/officeDocument/2006/relationships/presProps" Target="presProps.xml"/><Relationship Id="rId10" Type="http://schemas.openxmlformats.org/officeDocument/2006/relationships/slide" Target="slides/slide4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commentAuthors" Target="comment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tine Jost" userId="f856f163-953b-44f3-8ab3-03b09ab01720" providerId="ADAL" clId="{00693679-0BDD-4DD3-B7CD-D339CC24A1B9}"/>
    <pc:docChg chg="undo custSel modSld">
      <pc:chgData name="Christine Jost" userId="f856f163-953b-44f3-8ab3-03b09ab01720" providerId="ADAL" clId="{00693679-0BDD-4DD3-B7CD-D339CC24A1B9}" dt="2022-07-09T10:59:50.497" v="3213" actId="20577"/>
      <pc:docMkLst>
        <pc:docMk/>
      </pc:docMkLst>
      <pc:sldChg chg="modSp mod">
        <pc:chgData name="Christine Jost" userId="f856f163-953b-44f3-8ab3-03b09ab01720" providerId="ADAL" clId="{00693679-0BDD-4DD3-B7CD-D339CC24A1B9}" dt="2022-07-09T09:45:51.892" v="39" actId="20577"/>
        <pc:sldMkLst>
          <pc:docMk/>
          <pc:sldMk cId="0" sldId="303"/>
        </pc:sldMkLst>
        <pc:spChg chg="mod">
          <ac:chgData name="Christine Jost" userId="f856f163-953b-44f3-8ab3-03b09ab01720" providerId="ADAL" clId="{00693679-0BDD-4DD3-B7CD-D339CC24A1B9}" dt="2022-07-09T09:45:51.892" v="39" actId="20577"/>
          <ac:spMkLst>
            <pc:docMk/>
            <pc:sldMk cId="0" sldId="303"/>
            <ac:spMk id="6147" creationId="{00000000-0000-0000-0000-000000000000}"/>
          </ac:spMkLst>
        </pc:spChg>
        <pc:spChg chg="mod">
          <ac:chgData name="Christine Jost" userId="f856f163-953b-44f3-8ab3-03b09ab01720" providerId="ADAL" clId="{00693679-0BDD-4DD3-B7CD-D339CC24A1B9}" dt="2022-07-09T09:45:40.527" v="14" actId="20577"/>
          <ac:spMkLst>
            <pc:docMk/>
            <pc:sldMk cId="0" sldId="303"/>
            <ac:spMk id="9219" creationId="{00000000-0000-0000-0000-000000000000}"/>
          </ac:spMkLst>
        </pc:spChg>
      </pc:sldChg>
      <pc:sldChg chg="modSp mod">
        <pc:chgData name="Christine Jost" userId="f856f163-953b-44f3-8ab3-03b09ab01720" providerId="ADAL" clId="{00693679-0BDD-4DD3-B7CD-D339CC24A1B9}" dt="2022-07-09T10:54:45.930" v="3109"/>
        <pc:sldMkLst>
          <pc:docMk/>
          <pc:sldMk cId="3452607634" sldId="791"/>
        </pc:sldMkLst>
        <pc:spChg chg="mod">
          <ac:chgData name="Christine Jost" userId="f856f163-953b-44f3-8ab3-03b09ab01720" providerId="ADAL" clId="{00693679-0BDD-4DD3-B7CD-D339CC24A1B9}" dt="2022-07-09T10:30:58.482" v="2128" actId="20577"/>
          <ac:spMkLst>
            <pc:docMk/>
            <pc:sldMk cId="3452607634" sldId="791"/>
            <ac:spMk id="4" creationId="{5D88E2AB-CBFF-4456-99B7-D64DA69227D9}"/>
          </ac:spMkLst>
        </pc:spChg>
        <pc:spChg chg="mod">
          <ac:chgData name="Christine Jost" userId="f856f163-953b-44f3-8ab3-03b09ab01720" providerId="ADAL" clId="{00693679-0BDD-4DD3-B7CD-D339CC24A1B9}" dt="2022-07-09T10:54:45.930" v="3109"/>
          <ac:spMkLst>
            <pc:docMk/>
            <pc:sldMk cId="3452607634" sldId="791"/>
            <ac:spMk id="29716" creationId="{00000000-0000-0000-0000-000000000000}"/>
          </ac:spMkLst>
        </pc:spChg>
      </pc:sldChg>
      <pc:sldChg chg="modSp mod">
        <pc:chgData name="Christine Jost" userId="f856f163-953b-44f3-8ab3-03b09ab01720" providerId="ADAL" clId="{00693679-0BDD-4DD3-B7CD-D339CC24A1B9}" dt="2022-07-09T10:47:24.725" v="2889" actId="20577"/>
        <pc:sldMkLst>
          <pc:docMk/>
          <pc:sldMk cId="2503194211" sldId="792"/>
        </pc:sldMkLst>
        <pc:spChg chg="mod">
          <ac:chgData name="Christine Jost" userId="f856f163-953b-44f3-8ab3-03b09ab01720" providerId="ADAL" clId="{00693679-0BDD-4DD3-B7CD-D339CC24A1B9}" dt="2022-07-09T10:23:56.511" v="1667" actId="20577"/>
          <ac:spMkLst>
            <pc:docMk/>
            <pc:sldMk cId="2503194211" sldId="792"/>
            <ac:spMk id="3" creationId="{AA3F033D-2F5F-4BA9-884E-0224675AD20F}"/>
          </ac:spMkLst>
        </pc:spChg>
        <pc:spChg chg="mod">
          <ac:chgData name="Christine Jost" userId="f856f163-953b-44f3-8ab3-03b09ab01720" providerId="ADAL" clId="{00693679-0BDD-4DD3-B7CD-D339CC24A1B9}" dt="2022-07-09T10:47:24.725" v="2889" actId="20577"/>
          <ac:spMkLst>
            <pc:docMk/>
            <pc:sldMk cId="2503194211" sldId="792"/>
            <ac:spMk id="29716" creationId="{00000000-0000-0000-0000-000000000000}"/>
          </ac:spMkLst>
        </pc:spChg>
        <pc:graphicFrameChg chg="mod modGraphic">
          <ac:chgData name="Christine Jost" userId="f856f163-953b-44f3-8ab3-03b09ab01720" providerId="ADAL" clId="{00693679-0BDD-4DD3-B7CD-D339CC24A1B9}" dt="2022-07-09T10:25:33.873" v="1702" actId="207"/>
          <ac:graphicFrameMkLst>
            <pc:docMk/>
            <pc:sldMk cId="2503194211" sldId="792"/>
            <ac:graphicFrameMk id="6" creationId="{2CC3822B-8EE6-43D0-AD7D-D7B78ECF3BE1}"/>
          </ac:graphicFrameMkLst>
        </pc:graphicFrameChg>
      </pc:sldChg>
      <pc:sldChg chg="modSp mod">
        <pc:chgData name="Christine Jost" userId="f856f163-953b-44f3-8ab3-03b09ab01720" providerId="ADAL" clId="{00693679-0BDD-4DD3-B7CD-D339CC24A1B9}" dt="2022-07-09T10:59:50.497" v="3213" actId="20577"/>
        <pc:sldMkLst>
          <pc:docMk/>
          <pc:sldMk cId="539970028" sldId="793"/>
        </pc:sldMkLst>
        <pc:spChg chg="mod">
          <ac:chgData name="Christine Jost" userId="f856f163-953b-44f3-8ab3-03b09ab01720" providerId="ADAL" clId="{00693679-0BDD-4DD3-B7CD-D339CC24A1B9}" dt="2022-07-09T09:46:20.501" v="55" actId="207"/>
          <ac:spMkLst>
            <pc:docMk/>
            <pc:sldMk cId="539970028" sldId="793"/>
            <ac:spMk id="4" creationId="{A6A27327-DB1C-4EF3-8FA2-A10DF7DB2B50}"/>
          </ac:spMkLst>
        </pc:spChg>
        <pc:spChg chg="mod">
          <ac:chgData name="Christine Jost" userId="f856f163-953b-44f3-8ab3-03b09ab01720" providerId="ADAL" clId="{00693679-0BDD-4DD3-B7CD-D339CC24A1B9}" dt="2022-07-09T10:59:50.497" v="3213" actId="20577"/>
          <ac:spMkLst>
            <pc:docMk/>
            <pc:sldMk cId="539970028" sldId="793"/>
            <ac:spMk id="29716" creationId="{00000000-0000-0000-0000-000000000000}"/>
          </ac:spMkLst>
        </pc:spChg>
      </pc:sldChg>
      <pc:sldChg chg="modSp mod">
        <pc:chgData name="Christine Jost" userId="f856f163-953b-44f3-8ab3-03b09ab01720" providerId="ADAL" clId="{00693679-0BDD-4DD3-B7CD-D339CC24A1B9}" dt="2022-07-09T10:23:45.069" v="1652" actId="6549"/>
        <pc:sldMkLst>
          <pc:docMk/>
          <pc:sldMk cId="3491595708" sldId="794"/>
        </pc:sldMkLst>
        <pc:spChg chg="mod">
          <ac:chgData name="Christine Jost" userId="f856f163-953b-44f3-8ab3-03b09ab01720" providerId="ADAL" clId="{00693679-0BDD-4DD3-B7CD-D339CC24A1B9}" dt="2022-07-09T10:22:40.897" v="1605" actId="20577"/>
          <ac:spMkLst>
            <pc:docMk/>
            <pc:sldMk cId="3491595708" sldId="794"/>
            <ac:spMk id="3" creationId="{156B83FC-25A3-44B2-9ABF-4705626AB921}"/>
          </ac:spMkLst>
        </pc:spChg>
        <pc:spChg chg="mod">
          <ac:chgData name="Christine Jost" userId="f856f163-953b-44f3-8ab3-03b09ab01720" providerId="ADAL" clId="{00693679-0BDD-4DD3-B7CD-D339CC24A1B9}" dt="2022-07-09T10:21:51.221" v="1598" actId="207"/>
          <ac:spMkLst>
            <pc:docMk/>
            <pc:sldMk cId="3491595708" sldId="794"/>
            <ac:spMk id="4" creationId="{A6A27327-DB1C-4EF3-8FA2-A10DF7DB2B50}"/>
          </ac:spMkLst>
        </pc:spChg>
        <pc:spChg chg="mod">
          <ac:chgData name="Christine Jost" userId="f856f163-953b-44f3-8ab3-03b09ab01720" providerId="ADAL" clId="{00693679-0BDD-4DD3-B7CD-D339CC24A1B9}" dt="2022-07-09T10:23:41.158" v="1651" actId="6549"/>
          <ac:spMkLst>
            <pc:docMk/>
            <pc:sldMk cId="3491595708" sldId="794"/>
            <ac:spMk id="6" creationId="{2B2A4A03-A875-40D1-8E06-0598F52A6477}"/>
          </ac:spMkLst>
        </pc:spChg>
        <pc:spChg chg="mod">
          <ac:chgData name="Christine Jost" userId="f856f163-953b-44f3-8ab3-03b09ab01720" providerId="ADAL" clId="{00693679-0BDD-4DD3-B7CD-D339CC24A1B9}" dt="2022-07-09T10:23:29.132" v="1650"/>
          <ac:spMkLst>
            <pc:docMk/>
            <pc:sldMk cId="3491595708" sldId="794"/>
            <ac:spMk id="8" creationId="{30CB9F6F-DD1C-48EF-984D-30E6EB63D340}"/>
          </ac:spMkLst>
        </pc:spChg>
        <pc:spChg chg="mod">
          <ac:chgData name="Christine Jost" userId="f856f163-953b-44f3-8ab3-03b09ab01720" providerId="ADAL" clId="{00693679-0BDD-4DD3-B7CD-D339CC24A1B9}" dt="2022-07-09T10:23:45.069" v="1652" actId="6549"/>
          <ac:spMkLst>
            <pc:docMk/>
            <pc:sldMk cId="3491595708" sldId="794"/>
            <ac:spMk id="10" creationId="{F489ECE7-6035-426A-B9FF-70F6248303BD}"/>
          </ac:spMkLst>
        </pc:spChg>
        <pc:graphicFrameChg chg="modGraphic">
          <ac:chgData name="Christine Jost" userId="f856f163-953b-44f3-8ab3-03b09ab01720" providerId="ADAL" clId="{00693679-0BDD-4DD3-B7CD-D339CC24A1B9}" dt="2022-07-09T10:23:00.659" v="1647" actId="20577"/>
          <ac:graphicFrameMkLst>
            <pc:docMk/>
            <pc:sldMk cId="3491595708" sldId="794"/>
            <ac:graphicFrameMk id="2" creationId="{0C460251-77A8-48CE-AADB-326E505C80B5}"/>
          </ac:graphicFrameMkLst>
        </pc:graphicFrame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pPr>
                <a:defRPr/>
              </a:pPr>
              <a:t>11/23/2022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3662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pPr>
                <a:defRPr/>
              </a:pPr>
              <a:t>11/23/2022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3667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 dirty="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925343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2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8784189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150652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4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1653317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314659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3"/>
          <p:cNvSpPr txBox="1">
            <a:spLocks noChangeArrowheads="1"/>
          </p:cNvSpPr>
          <p:nvPr userDrawn="1"/>
        </p:nvSpPr>
        <p:spPr bwMode="auto">
          <a:xfrm>
            <a:off x="6480442" y="85317"/>
            <a:ext cx="14636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de-DE" sz="1400" b="1" dirty="0">
                <a:effectLst/>
              </a:rPr>
              <a:t>S3-xxxxxx</a:t>
            </a:r>
            <a:endParaRPr lang="en-GB" altLang="en-US" sz="1400" b="1" dirty="0">
              <a:solidFill>
                <a:schemeClr val="bg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9417900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775" y="1200150"/>
            <a:ext cx="8388350" cy="508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7954627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xmlns="" id="{641FA1F3-DE19-45FD-B8B5-3A2B074D368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7252697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xmlns="" id="{6E4C6B85-7DC2-4461-9553-374FD2539E1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SA2 150E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977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538163" y="6462713"/>
            <a:ext cx="5473170" cy="242887"/>
          </a:xfrm>
          <a:prstGeom prst="rect">
            <a:avLst/>
          </a:prstGeom>
          <a:noFill/>
        </p:spPr>
        <p:txBody>
          <a:bodyPr anchor="ctr">
            <a:normAutofit fontScale="92500" lnSpcReduction="1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de-DE" sz="1200" dirty="0" smtClean="0">
                <a:solidFill>
                  <a:schemeClr val="bg1"/>
                </a:solidFill>
              </a:rPr>
              <a:t>SA3#108-e August 22</a:t>
            </a:r>
            <a:r>
              <a:rPr lang="en-GB" altLang="de-DE" sz="1200" baseline="30000" dirty="0" smtClean="0">
                <a:solidFill>
                  <a:schemeClr val="bg1"/>
                </a:solidFill>
              </a:rPr>
              <a:t>th</a:t>
            </a:r>
            <a:r>
              <a:rPr lang="en-GB" altLang="de-DE" sz="1200" dirty="0" smtClean="0">
                <a:solidFill>
                  <a:schemeClr val="bg1"/>
                </a:solidFill>
              </a:rPr>
              <a:t> –26</a:t>
            </a:r>
            <a:r>
              <a:rPr lang="en-GB" altLang="de-DE" sz="1200" baseline="30000" dirty="0" smtClean="0">
                <a:solidFill>
                  <a:schemeClr val="bg1"/>
                </a:solidFill>
              </a:rPr>
              <a:t>th</a:t>
            </a:r>
            <a:r>
              <a:rPr lang="en-GB" altLang="de-DE" sz="1200" dirty="0" smtClean="0">
                <a:solidFill>
                  <a:schemeClr val="bg1"/>
                </a:solidFill>
              </a:rPr>
              <a:t>, 2022</a:t>
            </a:r>
            <a:endParaRPr lang="en-GB" altLang="de-DE" sz="1200" dirty="0">
              <a:solidFill>
                <a:schemeClr val="bg1"/>
              </a:solidFill>
            </a:endParaRPr>
          </a:p>
          <a:p>
            <a:pPr>
              <a:defRPr/>
            </a:pPr>
            <a:endParaRPr lang="en-GB" sz="1200" spc="300" dirty="0">
              <a:solidFill>
                <a:schemeClr val="bg1"/>
              </a:solidFill>
            </a:endParaRPr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  <a:pPr algn="ctr">
                <a:defRPr/>
              </a:pPr>
              <a:t>‹#›</a:t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2020</a:t>
            </a:r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7" r:id="rId2"/>
    <p:sldLayoutId id="2147483768" r:id="rId3"/>
    <p:sldLayoutId id="2147483769" r:id="rId4"/>
  </p:sldLayoutIdLst>
  <p:transition spd="slow"/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fr-FR" dirty="0"/>
              <a:t>SA WG3 Status report for FS_5G_ProSe_Ph2</a:t>
            </a:r>
            <a:endParaRPr lang="en-GB" sz="36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000" b="1" dirty="0"/>
              <a:t/>
            </a:r>
            <a:br>
              <a:rPr lang="en-US" altLang="en-US" sz="2000" b="1" dirty="0"/>
            </a:br>
            <a:r>
              <a:rPr lang="en-GB" altLang="en-US" sz="1800" b="1" dirty="0" smtClean="0">
                <a:latin typeface="Arial" charset="0"/>
              </a:rPr>
              <a:t>Wei Zhou</a:t>
            </a:r>
            <a:endParaRPr lang="en-GB" sz="1800" b="1" dirty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GB" sz="1800" b="1" dirty="0" smtClean="0">
                <a:latin typeface="Arial" charset="0"/>
              </a:rPr>
              <a:t>CATT</a:t>
            </a:r>
            <a:endParaRPr lang="en-GB" sz="1800" b="1" dirty="0">
              <a:latin typeface="Arial" charset="0"/>
            </a:endParaRPr>
          </a:p>
          <a:p>
            <a:pPr>
              <a:lnSpc>
                <a:spcPct val="80000"/>
              </a:lnSpc>
              <a:defRPr/>
            </a:pPr>
            <a:endParaRPr lang="en-US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05791" y="1242059"/>
            <a:ext cx="8554481" cy="4960621"/>
          </a:xfrm>
        </p:spPr>
        <p:txBody>
          <a:bodyPr/>
          <a:lstStyle/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US" sz="16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August </a:t>
            </a:r>
            <a:r>
              <a:rPr lang="en-US" sz="16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meeting (SA3#108-e, Aug 22-26</a:t>
            </a:r>
            <a:r>
              <a:rPr lang="en-US" altLang="zh-CN" sz="1600" dirty="0" smtClean="0">
                <a:latin typeface="Calibri" panose="020F0502020204030204" pitchFamily="34" charset="0"/>
                <a:ea typeface="Calibri" panose="020F0502020204030204" pitchFamily="34" charset="0"/>
              </a:rPr>
              <a:t> , 2022</a:t>
            </a:r>
            <a:r>
              <a:rPr lang="en-US" sz="16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):</a:t>
            </a:r>
            <a:endParaRPr lang="en-US" sz="16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4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New </a:t>
            </a:r>
            <a:r>
              <a:rPr lang="en-US" altLang="zh-CN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key </a:t>
            </a:r>
            <a:r>
              <a:rPr lang="en-US" altLang="zh-CN" sz="14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issues, new  </a:t>
            </a:r>
            <a:r>
              <a:rPr lang="en-US" altLang="zh-CN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solutions</a:t>
            </a:r>
            <a:endParaRPr lang="en-US" altLang="zh-CN" sz="14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US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October </a:t>
            </a:r>
            <a:r>
              <a:rPr lang="en-US" sz="1600" dirty="0" smtClean="0">
                <a:latin typeface="Calibri" panose="020F0502020204030204" pitchFamily="34" charset="0"/>
                <a:ea typeface="Calibri" panose="020F0502020204030204" pitchFamily="34" charset="0"/>
              </a:rPr>
              <a:t>meeting (SA3#108-bis-e, Oct 10-14, 2022):</a:t>
            </a:r>
            <a:endParaRPr lang="en-US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4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New </a:t>
            </a:r>
            <a:r>
              <a:rPr lang="en-US" altLang="zh-CN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key </a:t>
            </a:r>
            <a:r>
              <a:rPr lang="en-US" altLang="zh-CN" sz="14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issues, new  </a:t>
            </a:r>
            <a:r>
              <a:rPr lang="en-US" altLang="zh-CN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solutions</a:t>
            </a:r>
            <a:endParaRPr lang="en-US" altLang="zh-CN" sz="14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US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November </a:t>
            </a:r>
            <a:r>
              <a:rPr lang="en-US" sz="1600" dirty="0" smtClean="0">
                <a:latin typeface="Calibri" panose="020F0502020204030204" pitchFamily="34" charset="0"/>
                <a:ea typeface="Calibri" panose="020F0502020204030204" pitchFamily="34" charset="0"/>
              </a:rPr>
              <a:t>meeting (SA3#109, Nov 14-18</a:t>
            </a:r>
            <a:r>
              <a:rPr lang="en-US" altLang="zh-CN" sz="1600" dirty="0" smtClean="0">
                <a:latin typeface="Calibri" panose="020F0502020204030204" pitchFamily="34" charset="0"/>
                <a:ea typeface="Calibri" panose="020F0502020204030204" pitchFamily="34" charset="0"/>
              </a:rPr>
              <a:t> , 2022</a:t>
            </a:r>
            <a:r>
              <a:rPr lang="en-US" sz="1600" dirty="0" smtClean="0">
                <a:latin typeface="Calibri" panose="020F0502020204030204" pitchFamily="34" charset="0"/>
                <a:ea typeface="Calibri" panose="020F0502020204030204" pitchFamily="34" charset="0"/>
              </a:rPr>
              <a:t>):</a:t>
            </a:r>
            <a:endParaRPr lang="en-US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4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New key issues, new  solutions, </a:t>
            </a:r>
            <a:r>
              <a:rPr lang="en-US" altLang="zh-CN" sz="1400" dirty="0" smtClean="0">
                <a:latin typeface="Calibri" panose="020F0502020204030204" pitchFamily="34" charset="0"/>
                <a:ea typeface="Calibri" panose="020F0502020204030204" pitchFamily="34" charset="0"/>
              </a:rPr>
              <a:t>solution evaluation, conclusion</a:t>
            </a:r>
            <a:endParaRPr lang="en-US" altLang="zh-CN" sz="14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US" altLang="zh-CN" sz="1600" dirty="0" smtClean="0">
                <a:latin typeface="Calibri" panose="020F0502020204030204" pitchFamily="34" charset="0"/>
                <a:ea typeface="Calibri" panose="020F0502020204030204" pitchFamily="34" charset="0"/>
              </a:rPr>
              <a:t>January </a:t>
            </a:r>
            <a:r>
              <a:rPr lang="en-US" altLang="zh-CN" sz="1600" dirty="0" smtClean="0">
                <a:latin typeface="Calibri" panose="020F0502020204030204" pitchFamily="34" charset="0"/>
                <a:ea typeface="Calibri" panose="020F0502020204030204" pitchFamily="34" charset="0"/>
              </a:rPr>
              <a:t>meeting (SA3#109Bis, Jan 16-20 , 2023):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400" dirty="0" smtClean="0">
                <a:latin typeface="Calibri" panose="020F0502020204030204" pitchFamily="34" charset="0"/>
                <a:ea typeface="Calibri" panose="020F0502020204030204" pitchFamily="34" charset="0"/>
              </a:rPr>
              <a:t>New solutions, </a:t>
            </a:r>
            <a:r>
              <a:rPr lang="en-US" altLang="zh-CN" sz="1400" dirty="0" smtClean="0">
                <a:latin typeface="Calibri" panose="020F0502020204030204" pitchFamily="34" charset="0"/>
                <a:ea typeface="Calibri" panose="020F0502020204030204" pitchFamily="34" charset="0"/>
              </a:rPr>
              <a:t>solution evaluation, conclusion, WID proposal</a:t>
            </a:r>
            <a:endParaRPr lang="en-US" altLang="zh-CN" sz="14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US" altLang="zh-CN" sz="1600" dirty="0" smtClean="0">
                <a:latin typeface="Calibri" panose="020F0502020204030204" pitchFamily="34" charset="0"/>
                <a:ea typeface="Calibri" panose="020F0502020204030204" pitchFamily="34" charset="0"/>
              </a:rPr>
              <a:t>February </a:t>
            </a:r>
            <a:r>
              <a:rPr lang="en-US" altLang="zh-CN" sz="1600" dirty="0" smtClean="0">
                <a:latin typeface="Calibri" panose="020F0502020204030204" pitchFamily="34" charset="0"/>
                <a:ea typeface="Calibri" panose="020F0502020204030204" pitchFamily="34" charset="0"/>
              </a:rPr>
              <a:t>meeting (SA3#110, Feb20-24 , 2023):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400" dirty="0" smtClean="0">
                <a:latin typeface="Calibri" panose="020F0502020204030204" pitchFamily="34" charset="0"/>
                <a:ea typeface="Calibri" panose="020F0502020204030204" pitchFamily="34" charset="0"/>
              </a:rPr>
              <a:t>Solution </a:t>
            </a:r>
            <a:r>
              <a:rPr lang="en-US" altLang="zh-CN" sz="1400" dirty="0">
                <a:latin typeface="Calibri" panose="020F0502020204030204" pitchFamily="34" charset="0"/>
                <a:ea typeface="Calibri" panose="020F0502020204030204" pitchFamily="34" charset="0"/>
              </a:rPr>
              <a:t>evaluation, </a:t>
            </a:r>
            <a:r>
              <a:rPr lang="en-US" altLang="zh-CN" sz="1400" dirty="0" smtClean="0">
                <a:latin typeface="Calibri" panose="020F0502020204030204" pitchFamily="34" charset="0"/>
                <a:ea typeface="Calibri" panose="020F0502020204030204" pitchFamily="34" charset="0"/>
              </a:rPr>
              <a:t>conclusion</a:t>
            </a:r>
            <a:endParaRPr lang="en-US" altLang="zh-CN" sz="14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400" dirty="0" smtClean="0">
                <a:latin typeface="Calibri" panose="020F0502020204030204" pitchFamily="34" charset="0"/>
                <a:ea typeface="Calibri" panose="020F0502020204030204" pitchFamily="34" charset="0"/>
              </a:rPr>
              <a:t>Normative </a:t>
            </a:r>
            <a:r>
              <a:rPr lang="en-US" altLang="zh-CN" sz="1400" dirty="0" smtClean="0">
                <a:latin typeface="Calibri" panose="020F0502020204030204" pitchFamily="34" charset="0"/>
                <a:ea typeface="Calibri" panose="020F0502020204030204" pitchFamily="34" charset="0"/>
              </a:rPr>
              <a:t>work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US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April </a:t>
            </a:r>
            <a:r>
              <a:rPr lang="en-US" sz="1600" dirty="0" smtClean="0">
                <a:latin typeface="Calibri" panose="020F0502020204030204" pitchFamily="34" charset="0"/>
                <a:ea typeface="Calibri" panose="020F0502020204030204" pitchFamily="34" charset="0"/>
              </a:rPr>
              <a:t>meeting (110Bis, Ap17-21</a:t>
            </a:r>
            <a:r>
              <a:rPr lang="en-US" altLang="zh-CN" sz="1600" dirty="0" smtClean="0">
                <a:latin typeface="Calibri" panose="020F0502020204030204" pitchFamily="34" charset="0"/>
                <a:ea typeface="Calibri" panose="020F0502020204030204" pitchFamily="34" charset="0"/>
              </a:rPr>
              <a:t> , 2023</a:t>
            </a:r>
            <a:r>
              <a:rPr lang="en-US" sz="1600" dirty="0" smtClean="0">
                <a:latin typeface="Calibri" panose="020F0502020204030204" pitchFamily="34" charset="0"/>
                <a:ea typeface="Calibri" panose="020F0502020204030204" pitchFamily="34" charset="0"/>
              </a:rPr>
              <a:t>):</a:t>
            </a:r>
            <a:endParaRPr lang="en-US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400" dirty="0">
                <a:latin typeface="Calibri" panose="020F0502020204030204" pitchFamily="34" charset="0"/>
                <a:ea typeface="Calibri" panose="020F0502020204030204" pitchFamily="34" charset="0"/>
              </a:rPr>
              <a:t>Finalize </a:t>
            </a:r>
            <a:r>
              <a:rPr lang="en-US" altLang="zh-CN" sz="1400" dirty="0" smtClean="0">
                <a:latin typeface="Calibri" panose="020F0502020204030204" pitchFamily="34" charset="0"/>
                <a:ea typeface="Calibri" panose="020F0502020204030204" pitchFamily="34" charset="0"/>
              </a:rPr>
              <a:t>study </a:t>
            </a:r>
            <a:r>
              <a:rPr lang="en-US" altLang="zh-CN" sz="1400" dirty="0">
                <a:latin typeface="Calibri" panose="020F0502020204030204" pitchFamily="34" charset="0"/>
                <a:ea typeface="Calibri" panose="020F0502020204030204" pitchFamily="34" charset="0"/>
              </a:rPr>
              <a:t>work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400" dirty="0" smtClean="0">
                <a:latin typeface="Calibri" panose="020F0502020204030204" pitchFamily="34" charset="0"/>
                <a:ea typeface="Calibri" panose="020F0502020204030204" pitchFamily="34" charset="0"/>
              </a:rPr>
              <a:t>Normative </a:t>
            </a:r>
            <a:r>
              <a:rPr lang="en-US" altLang="zh-CN" sz="1400" dirty="0">
                <a:latin typeface="Calibri" panose="020F0502020204030204" pitchFamily="34" charset="0"/>
                <a:ea typeface="Calibri" panose="020F0502020204030204" pitchFamily="34" charset="0"/>
              </a:rPr>
              <a:t>work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US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May </a:t>
            </a:r>
            <a:r>
              <a:rPr lang="en-US" sz="1600" dirty="0" smtClean="0">
                <a:latin typeface="Calibri" panose="020F0502020204030204" pitchFamily="34" charset="0"/>
                <a:ea typeface="Calibri" panose="020F0502020204030204" pitchFamily="34" charset="0"/>
              </a:rPr>
              <a:t>meeting (SA3#111, May22-26</a:t>
            </a:r>
            <a:r>
              <a:rPr lang="en-US" altLang="zh-CN" sz="1600" dirty="0" smtClean="0">
                <a:latin typeface="Calibri" panose="020F0502020204030204" pitchFamily="34" charset="0"/>
                <a:ea typeface="Calibri" panose="020F0502020204030204" pitchFamily="34" charset="0"/>
              </a:rPr>
              <a:t> , 2023</a:t>
            </a:r>
            <a:r>
              <a:rPr lang="en-US" sz="1600" dirty="0" smtClean="0">
                <a:latin typeface="Calibri" panose="020F0502020204030204" pitchFamily="34" charset="0"/>
                <a:ea typeface="Calibri" panose="020F0502020204030204" pitchFamily="34" charset="0"/>
              </a:rPr>
              <a:t>): </a:t>
            </a:r>
            <a:endParaRPr lang="en-US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400" dirty="0">
                <a:latin typeface="Calibri" panose="020F0502020204030204" pitchFamily="34" charset="0"/>
                <a:ea typeface="Calibri" panose="020F0502020204030204" pitchFamily="34" charset="0"/>
              </a:rPr>
              <a:t>Finalize normative </a:t>
            </a:r>
            <a:r>
              <a:rPr lang="en-US" altLang="zh-CN" sz="1400" dirty="0" smtClean="0">
                <a:latin typeface="Calibri" panose="020F0502020204030204" pitchFamily="34" charset="0"/>
                <a:ea typeface="Calibri" panose="020F0502020204030204" pitchFamily="34" charset="0"/>
              </a:rPr>
              <a:t>work</a:t>
            </a:r>
            <a:endParaRPr lang="en-US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1">
              <a:spcBef>
                <a:spcPts val="0"/>
              </a:spcBef>
              <a:spcAft>
                <a:spcPts val="300"/>
              </a:spcAft>
            </a:pPr>
            <a:endParaRPr lang="en-US" altLang="zh-CN" sz="12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156B83FC-25A3-44B2-9ABF-4705626AB921}"/>
              </a:ext>
            </a:extLst>
          </p:cNvPr>
          <p:cNvSpPr txBox="1"/>
          <p:nvPr/>
        </p:nvSpPr>
        <p:spPr>
          <a:xfrm>
            <a:off x="405791" y="754743"/>
            <a:ext cx="5008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>
                <a:solidFill>
                  <a:srgbClr val="FF0000"/>
                </a:solidFill>
              </a:rPr>
              <a:t>Overall </a:t>
            </a:r>
            <a:r>
              <a:rPr lang="fr-FR" sz="1800" dirty="0" smtClean="0">
                <a:solidFill>
                  <a:srgbClr val="FF0000"/>
                </a:solidFill>
              </a:rPr>
              <a:t>plan (new)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A6A27327-DB1C-4EF3-8FA2-A10DF7DB2B50}"/>
              </a:ext>
            </a:extLst>
          </p:cNvPr>
          <p:cNvSpPr txBox="1"/>
          <p:nvPr/>
        </p:nvSpPr>
        <p:spPr>
          <a:xfrm>
            <a:off x="1303020" y="223301"/>
            <a:ext cx="6217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FS_5G_ProSe_Ph2 Status  </a:t>
            </a:r>
          </a:p>
        </p:txBody>
      </p:sp>
    </p:spTree>
    <p:extLst>
      <p:ext uri="{BB962C8B-B14F-4D97-AF65-F5344CB8AC3E}">
        <p14:creationId xmlns:p14="http://schemas.microsoft.com/office/powerpoint/2010/main" val="53997002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156B83FC-25A3-44B2-9ABF-4705626AB921}"/>
              </a:ext>
            </a:extLst>
          </p:cNvPr>
          <p:cNvSpPr txBox="1"/>
          <p:nvPr/>
        </p:nvSpPr>
        <p:spPr>
          <a:xfrm>
            <a:off x="405791" y="754743"/>
            <a:ext cx="5008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>
                <a:solidFill>
                  <a:srgbClr val="FF0000"/>
                </a:solidFill>
              </a:rPr>
              <a:t>TR </a:t>
            </a:r>
            <a:r>
              <a:rPr lang="fr-FR" sz="1800" dirty="0" smtClean="0">
                <a:solidFill>
                  <a:srgbClr val="FF0000"/>
                </a:solidFill>
              </a:rPr>
              <a:t>33.740 </a:t>
            </a:r>
            <a:r>
              <a:rPr lang="fr-FR" sz="1800" dirty="0">
                <a:solidFill>
                  <a:srgbClr val="FF0000"/>
                </a:solidFill>
              </a:rPr>
              <a:t>Summary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A6A27327-DB1C-4EF3-8FA2-A10DF7DB2B50}"/>
              </a:ext>
            </a:extLst>
          </p:cNvPr>
          <p:cNvSpPr txBox="1"/>
          <p:nvPr/>
        </p:nvSpPr>
        <p:spPr>
          <a:xfrm>
            <a:off x="1303020" y="223301"/>
            <a:ext cx="6217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FS_5G_ProSe_Ph2 Status  </a:t>
            </a:r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0775994"/>
              </p:ext>
            </p:extLst>
          </p:nvPr>
        </p:nvGraphicFramePr>
        <p:xfrm>
          <a:off x="548575" y="1046571"/>
          <a:ext cx="7978776" cy="53644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72633"/>
                <a:gridCol w="855504"/>
                <a:gridCol w="797409"/>
                <a:gridCol w="796472"/>
                <a:gridCol w="797409"/>
                <a:gridCol w="929530"/>
                <a:gridCol w="929530"/>
                <a:gridCol w="929530"/>
                <a:gridCol w="970759"/>
              </a:tblGrid>
              <a:tr h="15929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 </a:t>
                      </a:r>
                      <a:endParaRPr lang="zh-CN" sz="1100" b="1" dirty="0">
                        <a:effectLst/>
                        <a:latin typeface="Arial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8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Key Issues</a:t>
                      </a:r>
                      <a:endParaRPr lang="zh-CN" sz="1100" b="1">
                        <a:effectLst/>
                        <a:latin typeface="Arial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5929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Solutions</a:t>
                      </a:r>
                      <a:endParaRPr lang="zh-CN" sz="1100" b="1">
                        <a:effectLst/>
                        <a:latin typeface="Arial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</a:t>
                      </a:r>
                      <a:endParaRPr lang="zh-CN" sz="1100" b="1">
                        <a:effectLst/>
                        <a:latin typeface="Arial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</a:t>
                      </a:r>
                      <a:endParaRPr lang="zh-CN" sz="1100" b="1">
                        <a:effectLst/>
                        <a:latin typeface="Arial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3</a:t>
                      </a:r>
                      <a:endParaRPr lang="zh-CN" sz="1100" b="1">
                        <a:effectLst/>
                        <a:latin typeface="Arial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4</a:t>
                      </a:r>
                      <a:endParaRPr lang="zh-CN" sz="1100" b="1">
                        <a:effectLst/>
                        <a:latin typeface="Arial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5</a:t>
                      </a:r>
                      <a:endParaRPr lang="zh-CN" sz="1100" b="1">
                        <a:effectLst/>
                        <a:latin typeface="Arial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6</a:t>
                      </a:r>
                      <a:endParaRPr lang="zh-CN" sz="1100" b="1">
                        <a:effectLst/>
                        <a:latin typeface="Arial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zh-CN" sz="1100" b="1">
                        <a:effectLst/>
                        <a:latin typeface="Arial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zh-CN" sz="1100" b="1">
                        <a:effectLst/>
                        <a:latin typeface="Arial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5929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</a:t>
                      </a:r>
                      <a:endParaRPr lang="zh-CN" sz="1100" b="1">
                        <a:effectLst/>
                        <a:latin typeface="Arial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X</a:t>
                      </a:r>
                      <a:endParaRPr lang="zh-CN" sz="1100">
                        <a:effectLst/>
                        <a:latin typeface="Arial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zh-CN" sz="1100">
                        <a:effectLst/>
                        <a:latin typeface="Arial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X</a:t>
                      </a:r>
                      <a:endParaRPr lang="zh-CN" sz="1100">
                        <a:effectLst/>
                        <a:latin typeface="Arial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X</a:t>
                      </a:r>
                      <a:endParaRPr lang="zh-CN" sz="1100">
                        <a:effectLst/>
                        <a:latin typeface="Arial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zh-CN" sz="1100">
                        <a:effectLst/>
                        <a:latin typeface="Arial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zh-CN" sz="1100">
                        <a:effectLst/>
                        <a:latin typeface="Arial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zh-CN" sz="1100">
                        <a:effectLst/>
                        <a:latin typeface="Arial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zh-CN" sz="1100">
                        <a:effectLst/>
                        <a:latin typeface="Arial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5929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</a:t>
                      </a:r>
                      <a:endParaRPr lang="zh-CN" sz="1100" b="1">
                        <a:effectLst/>
                        <a:latin typeface="Arial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zh-CN" sz="1100">
                        <a:effectLst/>
                        <a:latin typeface="Arial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zh-CN" sz="1100">
                        <a:effectLst/>
                        <a:latin typeface="Arial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zh-CN" sz="1100">
                        <a:effectLst/>
                        <a:latin typeface="Arial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X</a:t>
                      </a:r>
                      <a:endParaRPr lang="zh-CN" sz="1100">
                        <a:effectLst/>
                        <a:latin typeface="Arial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zh-CN" sz="1100">
                        <a:effectLst/>
                        <a:latin typeface="Arial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zh-CN" sz="1100">
                        <a:effectLst/>
                        <a:latin typeface="Arial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zh-CN" sz="1100">
                        <a:effectLst/>
                        <a:latin typeface="Arial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zh-CN" sz="1100">
                        <a:effectLst/>
                        <a:latin typeface="Arial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5929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3</a:t>
                      </a:r>
                      <a:endParaRPr lang="zh-CN" sz="1100" b="1">
                        <a:effectLst/>
                        <a:latin typeface="Arial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zh-CN" sz="1100">
                        <a:effectLst/>
                        <a:latin typeface="Arial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X</a:t>
                      </a:r>
                      <a:endParaRPr lang="zh-CN" sz="1100">
                        <a:effectLst/>
                        <a:latin typeface="Arial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X</a:t>
                      </a:r>
                      <a:endParaRPr lang="zh-CN" sz="1100">
                        <a:effectLst/>
                        <a:latin typeface="Arial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zh-CN" sz="1100">
                        <a:effectLst/>
                        <a:latin typeface="Arial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zh-CN" sz="1100">
                        <a:effectLst/>
                        <a:latin typeface="Arial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zh-CN" sz="1100">
                        <a:effectLst/>
                        <a:latin typeface="Arial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zh-CN" sz="1100">
                        <a:effectLst/>
                        <a:latin typeface="Arial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zh-CN" sz="1100">
                        <a:effectLst/>
                        <a:latin typeface="Arial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5929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4</a:t>
                      </a:r>
                      <a:endParaRPr lang="zh-CN" sz="1100" b="1">
                        <a:effectLst/>
                        <a:latin typeface="Arial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zh-CN" sz="1100">
                        <a:effectLst/>
                        <a:latin typeface="Arial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X</a:t>
                      </a:r>
                      <a:endParaRPr lang="zh-CN" sz="1100">
                        <a:effectLst/>
                        <a:latin typeface="Arial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X</a:t>
                      </a:r>
                      <a:endParaRPr lang="zh-CN" sz="1100">
                        <a:effectLst/>
                        <a:latin typeface="Arial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 </a:t>
                      </a:r>
                      <a:endParaRPr lang="zh-CN" sz="1100" dirty="0">
                        <a:effectLst/>
                        <a:latin typeface="Arial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zh-CN" sz="1100">
                        <a:effectLst/>
                        <a:latin typeface="Arial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zh-CN" sz="1100">
                        <a:effectLst/>
                        <a:latin typeface="Arial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zh-CN" sz="1100">
                        <a:effectLst/>
                        <a:latin typeface="Arial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zh-CN" sz="1100">
                        <a:effectLst/>
                        <a:latin typeface="Arial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5929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5</a:t>
                      </a:r>
                      <a:endParaRPr lang="zh-CN" sz="1100" b="1">
                        <a:effectLst/>
                        <a:latin typeface="Arial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zh-CN" sz="1100">
                        <a:effectLst/>
                        <a:latin typeface="Arial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X</a:t>
                      </a:r>
                      <a:endParaRPr lang="zh-CN" sz="1100">
                        <a:effectLst/>
                        <a:latin typeface="Arial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X</a:t>
                      </a:r>
                      <a:endParaRPr lang="zh-CN" sz="1100">
                        <a:effectLst/>
                        <a:latin typeface="Arial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zh-CN" sz="1100">
                        <a:effectLst/>
                        <a:latin typeface="Arial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zh-CN" sz="1100">
                        <a:effectLst/>
                        <a:latin typeface="Arial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zh-CN" sz="1100">
                        <a:effectLst/>
                        <a:latin typeface="Arial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zh-CN" sz="1100">
                        <a:effectLst/>
                        <a:latin typeface="Arial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zh-CN" sz="1100">
                        <a:effectLst/>
                        <a:latin typeface="Arial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5929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6</a:t>
                      </a:r>
                      <a:endParaRPr lang="zh-CN" sz="1100" b="1">
                        <a:effectLst/>
                        <a:latin typeface="Arial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zh-CN" sz="1100">
                        <a:effectLst/>
                        <a:latin typeface="Arial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X</a:t>
                      </a:r>
                      <a:endParaRPr lang="zh-CN" sz="1100">
                        <a:effectLst/>
                        <a:latin typeface="Arial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zh-CN" sz="1100">
                        <a:effectLst/>
                        <a:latin typeface="Arial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zh-CN" sz="1100">
                        <a:effectLst/>
                        <a:latin typeface="Arial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zh-CN" sz="1100">
                        <a:effectLst/>
                        <a:latin typeface="Arial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zh-CN" sz="1100">
                        <a:effectLst/>
                        <a:latin typeface="Arial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zh-CN" sz="1100">
                        <a:effectLst/>
                        <a:latin typeface="Arial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zh-CN" sz="1100">
                        <a:effectLst/>
                        <a:latin typeface="Arial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5929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7</a:t>
                      </a:r>
                      <a:endParaRPr lang="zh-CN" sz="1100" b="1">
                        <a:effectLst/>
                        <a:latin typeface="Arial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zh-CN" sz="1100">
                        <a:effectLst/>
                        <a:latin typeface="Arial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X</a:t>
                      </a:r>
                      <a:endParaRPr lang="zh-CN" sz="1100">
                        <a:effectLst/>
                        <a:latin typeface="Arial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zh-CN" sz="1100">
                        <a:effectLst/>
                        <a:latin typeface="Arial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zh-CN" sz="1100">
                        <a:effectLst/>
                        <a:latin typeface="Arial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zh-CN" sz="1100">
                        <a:effectLst/>
                        <a:latin typeface="Arial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zh-CN" sz="1100">
                        <a:effectLst/>
                        <a:latin typeface="Arial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zh-CN" sz="1100">
                        <a:effectLst/>
                        <a:latin typeface="Arial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zh-CN" sz="1100">
                        <a:effectLst/>
                        <a:latin typeface="Arial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5929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8</a:t>
                      </a:r>
                      <a:endParaRPr lang="zh-CN" sz="1100" b="1">
                        <a:effectLst/>
                        <a:latin typeface="Arial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X</a:t>
                      </a:r>
                      <a:endParaRPr lang="zh-CN" sz="1100">
                        <a:effectLst/>
                        <a:latin typeface="Arial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zh-CN" sz="1100">
                        <a:effectLst/>
                        <a:latin typeface="Arial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zh-CN" sz="1100">
                        <a:effectLst/>
                        <a:latin typeface="Arial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zh-CN" sz="1100">
                        <a:effectLst/>
                        <a:latin typeface="Arial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zh-CN" sz="1100">
                        <a:effectLst/>
                        <a:latin typeface="Arial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zh-CN" sz="1100">
                        <a:effectLst/>
                        <a:latin typeface="Arial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zh-CN" sz="1100">
                        <a:effectLst/>
                        <a:latin typeface="Arial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zh-CN" sz="1100">
                        <a:effectLst/>
                        <a:latin typeface="Arial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5929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9</a:t>
                      </a:r>
                      <a:endParaRPr lang="zh-CN" sz="1100" b="1">
                        <a:effectLst/>
                        <a:latin typeface="Arial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X</a:t>
                      </a:r>
                      <a:endParaRPr lang="zh-CN" sz="1100">
                        <a:effectLst/>
                        <a:latin typeface="Arial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zh-CN" sz="1100">
                        <a:effectLst/>
                        <a:latin typeface="Arial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zh-CN" sz="1100">
                        <a:effectLst/>
                        <a:latin typeface="Arial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zh-CN" sz="1100">
                        <a:effectLst/>
                        <a:latin typeface="Arial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zh-CN" sz="1100">
                        <a:effectLst/>
                        <a:latin typeface="Arial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zh-CN" sz="1100">
                        <a:effectLst/>
                        <a:latin typeface="Arial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zh-CN" sz="1100">
                        <a:effectLst/>
                        <a:latin typeface="Arial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zh-CN" sz="1100">
                        <a:effectLst/>
                        <a:latin typeface="Arial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5929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10</a:t>
                      </a:r>
                      <a:endParaRPr lang="zh-CN" sz="1100" b="1">
                        <a:effectLst/>
                        <a:latin typeface="Arial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zh-CN" sz="1100">
                        <a:effectLst/>
                        <a:latin typeface="Arial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X</a:t>
                      </a:r>
                      <a:endParaRPr lang="zh-CN" sz="1100">
                        <a:effectLst/>
                        <a:latin typeface="Arial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X</a:t>
                      </a:r>
                      <a:endParaRPr lang="zh-CN" sz="1100">
                        <a:effectLst/>
                        <a:latin typeface="Arial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zh-CN" sz="1100">
                        <a:effectLst/>
                        <a:latin typeface="Arial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zh-CN" sz="1100">
                        <a:effectLst/>
                        <a:latin typeface="Arial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zh-CN" sz="1100">
                        <a:effectLst/>
                        <a:latin typeface="Arial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zh-CN" sz="1100">
                        <a:effectLst/>
                        <a:latin typeface="Arial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zh-CN" sz="1100">
                        <a:effectLst/>
                        <a:latin typeface="Arial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5929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11</a:t>
                      </a:r>
                      <a:endParaRPr lang="zh-CN" sz="1100" b="1">
                        <a:effectLst/>
                        <a:latin typeface="Arial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X</a:t>
                      </a:r>
                      <a:endParaRPr lang="zh-CN" sz="1100">
                        <a:effectLst/>
                        <a:latin typeface="Arial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zh-CN" sz="1100">
                        <a:effectLst/>
                        <a:latin typeface="Arial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zh-CN" sz="1100">
                        <a:effectLst/>
                        <a:latin typeface="Arial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zh-CN" sz="1100">
                        <a:effectLst/>
                        <a:latin typeface="Arial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zh-CN" sz="1100">
                        <a:effectLst/>
                        <a:latin typeface="Arial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zh-CN" sz="1100">
                        <a:effectLst/>
                        <a:latin typeface="Arial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zh-CN" sz="1100">
                        <a:effectLst/>
                        <a:latin typeface="Arial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zh-CN" sz="1100">
                        <a:effectLst/>
                        <a:latin typeface="Arial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5929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12</a:t>
                      </a:r>
                      <a:endParaRPr lang="zh-CN" sz="1100" b="1">
                        <a:effectLst/>
                        <a:latin typeface="Arial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zh-CN" sz="1100">
                        <a:effectLst/>
                        <a:latin typeface="Arial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X</a:t>
                      </a:r>
                      <a:endParaRPr lang="zh-CN" sz="1100">
                        <a:effectLst/>
                        <a:latin typeface="Arial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zh-CN" sz="1100">
                        <a:effectLst/>
                        <a:latin typeface="Arial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X</a:t>
                      </a:r>
                      <a:endParaRPr lang="zh-CN" sz="1100">
                        <a:effectLst/>
                        <a:latin typeface="Arial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zh-CN" sz="1100">
                        <a:effectLst/>
                        <a:latin typeface="Arial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zh-CN" sz="1100">
                        <a:effectLst/>
                        <a:latin typeface="Arial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zh-CN" sz="1100">
                        <a:effectLst/>
                        <a:latin typeface="Arial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zh-CN" sz="1100">
                        <a:effectLst/>
                        <a:latin typeface="Arial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5929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13</a:t>
                      </a:r>
                      <a:endParaRPr lang="zh-CN" sz="1100" b="1">
                        <a:effectLst/>
                        <a:latin typeface="Arial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X</a:t>
                      </a:r>
                      <a:endParaRPr lang="zh-CN" sz="1100">
                        <a:effectLst/>
                        <a:latin typeface="Arial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zh-CN" sz="1100">
                        <a:effectLst/>
                        <a:latin typeface="Arial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X</a:t>
                      </a:r>
                      <a:endParaRPr lang="zh-CN" sz="1100">
                        <a:effectLst/>
                        <a:latin typeface="Arial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X</a:t>
                      </a:r>
                      <a:endParaRPr lang="zh-CN" sz="1100">
                        <a:effectLst/>
                        <a:latin typeface="Arial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zh-CN" sz="1100">
                        <a:effectLst/>
                        <a:latin typeface="Arial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zh-CN" sz="1100">
                        <a:effectLst/>
                        <a:latin typeface="Arial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zh-CN" sz="1100">
                        <a:effectLst/>
                        <a:latin typeface="Arial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zh-CN" sz="1100">
                        <a:effectLst/>
                        <a:latin typeface="Arial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5929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14</a:t>
                      </a:r>
                      <a:endParaRPr lang="zh-CN" sz="1100" b="1">
                        <a:effectLst/>
                        <a:latin typeface="Arial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zh-CN" sz="1100">
                        <a:effectLst/>
                        <a:latin typeface="Arial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X</a:t>
                      </a:r>
                      <a:endParaRPr lang="zh-CN" sz="1100">
                        <a:effectLst/>
                        <a:latin typeface="Arial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zh-CN" sz="1100">
                        <a:effectLst/>
                        <a:latin typeface="Arial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X</a:t>
                      </a:r>
                      <a:endParaRPr lang="zh-CN" sz="1100">
                        <a:effectLst/>
                        <a:latin typeface="Arial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zh-CN" sz="1100">
                        <a:effectLst/>
                        <a:latin typeface="Arial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zh-CN" sz="1100">
                        <a:effectLst/>
                        <a:latin typeface="Arial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zh-CN" sz="1100">
                        <a:effectLst/>
                        <a:latin typeface="Arial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zh-CN" sz="1100">
                        <a:effectLst/>
                        <a:latin typeface="Arial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5929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15</a:t>
                      </a:r>
                      <a:endParaRPr lang="zh-CN" sz="1100" b="1">
                        <a:effectLst/>
                        <a:latin typeface="Arial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zh-CN" sz="1100">
                        <a:effectLst/>
                        <a:latin typeface="Arial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X</a:t>
                      </a:r>
                      <a:endParaRPr lang="zh-CN" sz="1100">
                        <a:effectLst/>
                        <a:latin typeface="Arial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X</a:t>
                      </a:r>
                      <a:endParaRPr lang="zh-CN" sz="1100">
                        <a:effectLst/>
                        <a:latin typeface="Arial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zh-CN" sz="1100">
                        <a:effectLst/>
                        <a:latin typeface="Arial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zh-CN" sz="1100">
                        <a:effectLst/>
                        <a:latin typeface="Arial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zh-CN" sz="1100">
                        <a:effectLst/>
                        <a:latin typeface="Arial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zh-CN" sz="1100">
                        <a:effectLst/>
                        <a:latin typeface="Arial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zh-CN" sz="1100">
                        <a:effectLst/>
                        <a:latin typeface="Arial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5929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16</a:t>
                      </a:r>
                      <a:endParaRPr lang="zh-CN" sz="1100" b="1">
                        <a:effectLst/>
                        <a:latin typeface="Arial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X</a:t>
                      </a:r>
                      <a:endParaRPr lang="zh-CN" sz="1100">
                        <a:effectLst/>
                        <a:latin typeface="Arial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zh-CN" sz="1100">
                        <a:effectLst/>
                        <a:latin typeface="Arial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X</a:t>
                      </a:r>
                      <a:endParaRPr lang="zh-CN" sz="1100">
                        <a:effectLst/>
                        <a:latin typeface="Arial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zh-CN" sz="1100">
                        <a:effectLst/>
                        <a:latin typeface="Arial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zh-CN" sz="1100">
                        <a:effectLst/>
                        <a:latin typeface="Arial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zh-CN" sz="1100">
                        <a:effectLst/>
                        <a:latin typeface="Arial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zh-CN" sz="1100">
                        <a:effectLst/>
                        <a:latin typeface="Arial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zh-CN" sz="1100">
                        <a:effectLst/>
                        <a:latin typeface="Arial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5929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17</a:t>
                      </a:r>
                      <a:endParaRPr lang="zh-CN" sz="1100" b="1">
                        <a:effectLst/>
                        <a:latin typeface="Arial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X</a:t>
                      </a:r>
                      <a:endParaRPr lang="zh-CN" sz="1100">
                        <a:effectLst/>
                        <a:latin typeface="Arial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zh-CN" sz="1100">
                        <a:effectLst/>
                        <a:latin typeface="Arial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X</a:t>
                      </a:r>
                      <a:endParaRPr lang="zh-CN" sz="1100">
                        <a:effectLst/>
                        <a:latin typeface="Arial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zh-CN" sz="1100">
                        <a:effectLst/>
                        <a:latin typeface="Arial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zh-CN" sz="1100">
                        <a:effectLst/>
                        <a:latin typeface="Arial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zh-CN" sz="1100">
                        <a:effectLst/>
                        <a:latin typeface="Arial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zh-CN" sz="1100">
                        <a:effectLst/>
                        <a:latin typeface="Arial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zh-CN" sz="1100">
                        <a:effectLst/>
                        <a:latin typeface="Arial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5929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18</a:t>
                      </a:r>
                      <a:endParaRPr lang="zh-CN" sz="1100" b="1">
                        <a:effectLst/>
                        <a:latin typeface="Arial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zh-CN" sz="1100">
                        <a:effectLst/>
                        <a:latin typeface="Arial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X</a:t>
                      </a:r>
                      <a:endParaRPr lang="zh-CN" sz="1100">
                        <a:effectLst/>
                        <a:latin typeface="Arial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zh-CN" sz="1100">
                        <a:effectLst/>
                        <a:latin typeface="Arial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zh-CN" sz="1100">
                        <a:effectLst/>
                        <a:latin typeface="Arial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zh-CN" sz="1100">
                        <a:effectLst/>
                        <a:latin typeface="Arial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zh-CN" sz="1100">
                        <a:effectLst/>
                        <a:latin typeface="Arial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zh-CN" sz="1100">
                        <a:effectLst/>
                        <a:latin typeface="Arial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zh-CN" sz="1100">
                        <a:effectLst/>
                        <a:latin typeface="Arial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5929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19</a:t>
                      </a:r>
                      <a:endParaRPr lang="zh-CN" sz="1100" b="1">
                        <a:effectLst/>
                        <a:latin typeface="Arial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zh-CN" sz="1100">
                        <a:effectLst/>
                        <a:latin typeface="Arial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X</a:t>
                      </a:r>
                      <a:endParaRPr lang="zh-CN" sz="1100">
                        <a:effectLst/>
                        <a:latin typeface="Arial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X</a:t>
                      </a:r>
                      <a:endParaRPr lang="zh-CN" sz="1100">
                        <a:effectLst/>
                        <a:latin typeface="Arial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zh-CN" sz="1100">
                        <a:effectLst/>
                        <a:latin typeface="Arial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X</a:t>
                      </a:r>
                      <a:endParaRPr lang="zh-CN" sz="1100">
                        <a:effectLst/>
                        <a:latin typeface="Arial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zh-CN" sz="1100">
                        <a:effectLst/>
                        <a:latin typeface="Arial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zh-CN" sz="1100">
                        <a:effectLst/>
                        <a:latin typeface="Arial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zh-CN" sz="1100">
                        <a:effectLst/>
                        <a:latin typeface="Arial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5929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20</a:t>
                      </a:r>
                      <a:endParaRPr lang="zh-CN" sz="1100" b="1">
                        <a:effectLst/>
                        <a:latin typeface="Arial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zh-CN" sz="1100">
                        <a:effectLst/>
                        <a:latin typeface="Arial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X</a:t>
                      </a:r>
                      <a:endParaRPr lang="zh-CN" sz="1100">
                        <a:effectLst/>
                        <a:latin typeface="Arial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zh-CN" sz="1100">
                        <a:effectLst/>
                        <a:latin typeface="Arial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zh-CN" sz="1100">
                        <a:effectLst/>
                        <a:latin typeface="Arial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zh-CN" sz="1100">
                        <a:effectLst/>
                        <a:latin typeface="Arial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zh-CN" sz="1100">
                        <a:effectLst/>
                        <a:latin typeface="Arial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zh-CN" sz="1100">
                        <a:effectLst/>
                        <a:latin typeface="Arial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zh-CN" sz="1100">
                        <a:effectLst/>
                        <a:latin typeface="Arial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5929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21</a:t>
                      </a:r>
                      <a:endParaRPr lang="zh-CN" sz="1100" b="1">
                        <a:effectLst/>
                        <a:latin typeface="Arial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zh-CN" sz="1100">
                        <a:effectLst/>
                        <a:latin typeface="Arial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X</a:t>
                      </a:r>
                      <a:endParaRPr lang="zh-CN" sz="1100">
                        <a:effectLst/>
                        <a:latin typeface="Arial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zh-CN" sz="1100">
                        <a:effectLst/>
                        <a:latin typeface="Arial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zh-CN" sz="1100">
                        <a:effectLst/>
                        <a:latin typeface="Arial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zh-CN" sz="1100">
                        <a:effectLst/>
                        <a:latin typeface="Arial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zh-CN" sz="1100">
                        <a:effectLst/>
                        <a:latin typeface="Arial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zh-CN" sz="1100">
                        <a:effectLst/>
                        <a:latin typeface="Arial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zh-CN" sz="1100">
                        <a:effectLst/>
                        <a:latin typeface="Arial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5929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22</a:t>
                      </a:r>
                      <a:endParaRPr lang="zh-CN" sz="1100" b="1">
                        <a:effectLst/>
                        <a:latin typeface="Arial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zh-CN" sz="1100">
                        <a:effectLst/>
                        <a:latin typeface="Arial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zh-CN" sz="1100">
                        <a:effectLst/>
                        <a:latin typeface="Arial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zh-CN" sz="1100">
                        <a:effectLst/>
                        <a:latin typeface="Arial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zh-CN" sz="1100">
                        <a:effectLst/>
                        <a:latin typeface="Arial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X</a:t>
                      </a:r>
                      <a:endParaRPr lang="zh-CN" sz="1100">
                        <a:effectLst/>
                        <a:latin typeface="Arial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zh-CN" sz="1100">
                        <a:effectLst/>
                        <a:latin typeface="Arial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zh-CN" sz="1100">
                        <a:effectLst/>
                        <a:latin typeface="Arial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zh-CN" sz="1100">
                        <a:effectLst/>
                        <a:latin typeface="Arial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5929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23</a:t>
                      </a:r>
                      <a:endParaRPr lang="zh-CN" sz="1100" b="1">
                        <a:effectLst/>
                        <a:latin typeface="Arial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X</a:t>
                      </a:r>
                      <a:endParaRPr lang="zh-CN" sz="1100">
                        <a:effectLst/>
                        <a:latin typeface="Arial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zh-CN" sz="1100">
                        <a:effectLst/>
                        <a:latin typeface="Arial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zh-CN" sz="1100">
                        <a:effectLst/>
                        <a:latin typeface="Arial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zh-CN" sz="1100">
                        <a:effectLst/>
                        <a:latin typeface="Arial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zh-CN" sz="1100">
                        <a:effectLst/>
                        <a:latin typeface="Arial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zh-CN" sz="1100">
                        <a:effectLst/>
                        <a:latin typeface="Arial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zh-CN" sz="1100">
                        <a:effectLst/>
                        <a:latin typeface="Arial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zh-CN" sz="1100">
                        <a:effectLst/>
                        <a:latin typeface="Arial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5929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24</a:t>
                      </a:r>
                      <a:endParaRPr lang="zh-CN" sz="1100" b="1">
                        <a:effectLst/>
                        <a:latin typeface="Arial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X</a:t>
                      </a:r>
                      <a:endParaRPr lang="zh-CN" sz="1100">
                        <a:effectLst/>
                        <a:latin typeface="Arial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zh-CN" sz="1100">
                        <a:effectLst/>
                        <a:latin typeface="Arial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zh-CN" sz="1100">
                        <a:effectLst/>
                        <a:latin typeface="Arial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zh-CN" sz="1100">
                        <a:effectLst/>
                        <a:latin typeface="Arial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zh-CN" sz="1100">
                        <a:effectLst/>
                        <a:latin typeface="Arial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zh-CN" sz="1100">
                        <a:effectLst/>
                        <a:latin typeface="Arial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zh-CN" sz="1100">
                        <a:effectLst/>
                        <a:latin typeface="Arial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zh-CN" sz="1100">
                        <a:effectLst/>
                        <a:latin typeface="Arial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5929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25</a:t>
                      </a:r>
                      <a:endParaRPr lang="zh-CN" sz="1100" b="1">
                        <a:effectLst/>
                        <a:latin typeface="Arial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zh-CN" sz="1100">
                        <a:effectLst/>
                        <a:latin typeface="Arial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X</a:t>
                      </a:r>
                      <a:endParaRPr lang="zh-CN" sz="1100">
                        <a:effectLst/>
                        <a:latin typeface="Arial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zh-CN" sz="1100">
                        <a:effectLst/>
                        <a:latin typeface="Arial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zh-CN" sz="1100">
                        <a:effectLst/>
                        <a:latin typeface="Arial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zh-CN" sz="1100">
                        <a:effectLst/>
                        <a:latin typeface="Arial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zh-CN" sz="1100">
                        <a:effectLst/>
                        <a:latin typeface="Arial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zh-CN" sz="1100">
                        <a:effectLst/>
                        <a:latin typeface="Arial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zh-CN" sz="1100">
                        <a:effectLst/>
                        <a:latin typeface="Arial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5929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26</a:t>
                      </a:r>
                      <a:endParaRPr lang="zh-CN" sz="1100" b="1">
                        <a:effectLst/>
                        <a:latin typeface="Arial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zh-CN" sz="1100">
                        <a:effectLst/>
                        <a:latin typeface="Arial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X</a:t>
                      </a:r>
                      <a:endParaRPr lang="zh-CN" sz="1100">
                        <a:effectLst/>
                        <a:latin typeface="Arial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X</a:t>
                      </a:r>
                      <a:endParaRPr lang="zh-CN" sz="1100">
                        <a:effectLst/>
                        <a:latin typeface="Arial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zh-CN" sz="1100">
                        <a:effectLst/>
                        <a:latin typeface="Arial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zh-CN" sz="1100">
                        <a:effectLst/>
                        <a:latin typeface="Arial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zh-CN" sz="1100">
                        <a:effectLst/>
                        <a:latin typeface="Arial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zh-CN" sz="1100">
                        <a:effectLst/>
                        <a:latin typeface="Arial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zh-CN" sz="1100">
                        <a:effectLst/>
                        <a:latin typeface="Arial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5929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27</a:t>
                      </a:r>
                      <a:endParaRPr lang="zh-CN" sz="1100" b="1">
                        <a:effectLst/>
                        <a:latin typeface="Arial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zh-CN" sz="1100">
                        <a:effectLst/>
                        <a:latin typeface="Arial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zh-CN" sz="1100">
                        <a:effectLst/>
                        <a:latin typeface="Arial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zh-CN" sz="1100">
                        <a:effectLst/>
                        <a:latin typeface="Arial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zh-CN" sz="1100">
                        <a:effectLst/>
                        <a:latin typeface="Arial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zh-CN" sz="1100">
                        <a:effectLst/>
                        <a:latin typeface="Arial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X</a:t>
                      </a:r>
                      <a:endParaRPr lang="zh-CN" sz="1100">
                        <a:effectLst/>
                        <a:latin typeface="Arial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zh-CN" sz="1100">
                        <a:effectLst/>
                        <a:latin typeface="Arial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zh-CN" sz="1100">
                        <a:effectLst/>
                        <a:latin typeface="Arial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5929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28</a:t>
                      </a:r>
                      <a:endParaRPr lang="zh-CN" sz="1100" b="1">
                        <a:effectLst/>
                        <a:latin typeface="Arial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X</a:t>
                      </a:r>
                      <a:endParaRPr lang="zh-CN" sz="1100">
                        <a:effectLst/>
                        <a:latin typeface="Arial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zh-CN" sz="1100">
                        <a:effectLst/>
                        <a:latin typeface="Arial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zh-CN" sz="1100">
                        <a:effectLst/>
                        <a:latin typeface="Arial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zh-CN" sz="1100">
                        <a:effectLst/>
                        <a:latin typeface="Arial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zh-CN" sz="1100">
                        <a:effectLst/>
                        <a:latin typeface="Arial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zh-CN" sz="1100">
                        <a:effectLst/>
                        <a:latin typeface="Arial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zh-CN" sz="1100">
                        <a:effectLst/>
                        <a:latin typeface="Arial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zh-CN" sz="1100">
                        <a:effectLst/>
                        <a:latin typeface="Arial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5929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29</a:t>
                      </a:r>
                      <a:endParaRPr lang="zh-CN" sz="1100" b="1">
                        <a:effectLst/>
                        <a:latin typeface="Arial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zh-CN" sz="1100">
                        <a:effectLst/>
                        <a:latin typeface="Arial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X</a:t>
                      </a:r>
                      <a:endParaRPr lang="zh-CN" sz="1100">
                        <a:effectLst/>
                        <a:latin typeface="Arial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X</a:t>
                      </a:r>
                      <a:endParaRPr lang="zh-CN" sz="1100">
                        <a:effectLst/>
                        <a:latin typeface="Arial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zh-CN" sz="1100">
                        <a:effectLst/>
                        <a:latin typeface="Arial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X</a:t>
                      </a:r>
                      <a:endParaRPr lang="zh-CN" sz="1100">
                        <a:effectLst/>
                        <a:latin typeface="Arial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zh-CN" sz="1100">
                        <a:effectLst/>
                        <a:latin typeface="Arial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zh-CN" sz="1100">
                        <a:effectLst/>
                        <a:latin typeface="Arial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zh-CN" sz="1100">
                        <a:effectLst/>
                        <a:latin typeface="Arial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5929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30</a:t>
                      </a:r>
                      <a:endParaRPr lang="zh-CN" sz="1100" b="1">
                        <a:effectLst/>
                        <a:latin typeface="Arial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X</a:t>
                      </a:r>
                      <a:endParaRPr lang="zh-CN" sz="1100">
                        <a:effectLst/>
                        <a:latin typeface="Arial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X</a:t>
                      </a:r>
                      <a:endParaRPr lang="zh-CN" sz="1100">
                        <a:effectLst/>
                        <a:latin typeface="Arial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zh-CN" sz="1100">
                        <a:effectLst/>
                        <a:latin typeface="Arial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 </a:t>
                      </a:r>
                      <a:endParaRPr lang="zh-CN" sz="1100" dirty="0">
                        <a:effectLst/>
                        <a:latin typeface="Arial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 </a:t>
                      </a:r>
                      <a:endParaRPr lang="zh-CN" sz="1100" dirty="0">
                        <a:effectLst/>
                        <a:latin typeface="Arial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zh-CN" sz="1100">
                        <a:effectLst/>
                        <a:latin typeface="Arial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zh-CN" sz="1100">
                        <a:effectLst/>
                        <a:latin typeface="Arial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 </a:t>
                      </a:r>
                      <a:endParaRPr lang="zh-CN" sz="1100" dirty="0">
                        <a:effectLst/>
                        <a:latin typeface="Arial"/>
                        <a:ea typeface="等线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04369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34974" y="2456862"/>
            <a:ext cx="8554481" cy="354828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/>
              <a:t>General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400" dirty="0" smtClean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TR </a:t>
            </a:r>
            <a:r>
              <a:rPr lang="en-US" altLang="zh-CN" sz="1400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33.740 </a:t>
            </a:r>
            <a:r>
              <a:rPr lang="en-US" altLang="zh-CN" sz="1400" dirty="0" smtClean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v0.4.0 contains: </a:t>
            </a:r>
            <a:r>
              <a:rPr lang="en-US" altLang="zh-CN" sz="1400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6 key issues , 30 </a:t>
            </a:r>
            <a:r>
              <a:rPr lang="en-US" altLang="zh-CN" sz="1400" dirty="0" smtClean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solutions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endParaRPr lang="en-US" altLang="zh-CN" sz="1600" dirty="0" smtClean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 smtClean="0"/>
              <a:t>Dependencies</a:t>
            </a:r>
            <a:r>
              <a:rPr lang="de-DE" altLang="de-DE" sz="1600" b="1" dirty="0" smtClean="0"/>
              <a:t>:</a:t>
            </a:r>
            <a:endParaRPr lang="de-DE" altLang="de-DE" sz="1600" b="1" dirty="0"/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400" dirty="0" smtClean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SA2’s sturdy work </a:t>
            </a:r>
            <a:r>
              <a:rPr lang="en-US" altLang="zh-CN" sz="1400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on </a:t>
            </a:r>
            <a:r>
              <a:rPr lang="en-US" altLang="zh-CN" sz="1400" dirty="0" smtClean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FS_5G_ProSe_Ph2 (TR 23.700-33)</a:t>
            </a:r>
            <a:endParaRPr lang="en-US" altLang="zh-CN" sz="1400" dirty="0">
              <a:solidFill>
                <a:prstClr val="black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400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SA2’s normative work on FS_5G_ProSe_Ph2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400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xmlns="" id="{2CC3822B-8EE6-43D0-AD7D-D7B78ECF3B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6600894"/>
              </p:ext>
            </p:extLst>
          </p:nvPr>
        </p:nvGraphicFramePr>
        <p:xfrm>
          <a:off x="301625" y="1287463"/>
          <a:ext cx="8687186" cy="871225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93281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72034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92919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55670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323284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667362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456211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722689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1378585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</a:tblGrid>
              <a:tr h="2313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err="1"/>
                        <a:t>Rel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WG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Target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New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Change or comment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65595"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950024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200" b="1" i="0" u="none" strike="noStrike" kern="1200" dirty="0" smtClean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Study on Security Aspects of Proximity Based Services in 5GS Phase 2</a:t>
                      </a:r>
                      <a:endParaRPr lang="en-GB" sz="1200" b="1" i="0" u="none" strike="noStrike" kern="120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r>
                        <a:rPr lang="en-GB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FS_5G_ProSe_Ph2</a:t>
                      </a:r>
                      <a:endParaRPr lang="en-GB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Rel-18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Mar-2023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60%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smtClean="0">
                          <a:solidFill>
                            <a:srgbClr val="FF0000"/>
                          </a:solidFill>
                        </a:rPr>
                        <a:t>75%</a:t>
                      </a:r>
                      <a:endParaRPr lang="en-GB" sz="1200" dirty="0">
                        <a:solidFill>
                          <a:srgbClr val="FF0000"/>
                        </a:solidFill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TR </a:t>
                      </a:r>
                      <a:r>
                        <a:rPr lang="en-GB" sz="1200" dirty="0" smtClean="0">
                          <a:solidFill>
                            <a:schemeClr val="tx1"/>
                          </a:solidFill>
                        </a:rPr>
                        <a:t>33.740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A6A27327-DB1C-4EF3-8FA2-A10DF7DB2B50}"/>
              </a:ext>
            </a:extLst>
          </p:cNvPr>
          <p:cNvSpPr txBox="1"/>
          <p:nvPr/>
        </p:nvSpPr>
        <p:spPr>
          <a:xfrm>
            <a:off x="1303020" y="223301"/>
            <a:ext cx="6217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solidFill>
                  <a:srgbClr val="FF0000"/>
                </a:solidFill>
              </a:rPr>
              <a:t>FS_5G_ProSe_Ph2 </a:t>
            </a:r>
            <a:r>
              <a:rPr lang="en-US" altLang="zh-CN" sz="2400" dirty="0" smtClean="0">
                <a:solidFill>
                  <a:srgbClr val="FF0000"/>
                </a:solidFill>
              </a:rPr>
              <a:t>status </a:t>
            </a:r>
            <a:r>
              <a:rPr lang="en-US" altLang="zh-CN" sz="2400" dirty="0">
                <a:solidFill>
                  <a:srgbClr val="FF0000"/>
                </a:solidFill>
              </a:rPr>
              <a:t>after </a:t>
            </a:r>
            <a:r>
              <a:rPr lang="en-US" altLang="zh-CN" sz="2400" dirty="0" smtClean="0">
                <a:solidFill>
                  <a:srgbClr val="FF0000"/>
                </a:solidFill>
              </a:rPr>
              <a:t>SA3#109</a:t>
            </a:r>
            <a:endParaRPr lang="en-US" altLang="zh-CN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319421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05791" y="1042564"/>
            <a:ext cx="8554481" cy="5273395"/>
          </a:xfrm>
        </p:spPr>
        <p:txBody>
          <a:bodyPr/>
          <a:lstStyle/>
          <a:p>
            <a:pPr marL="457200" lvl="1" indent="-457200">
              <a:spcBef>
                <a:spcPts val="0"/>
              </a:spcBef>
              <a:spcAft>
                <a:spcPts val="300"/>
              </a:spcAft>
              <a:buBlip>
                <a:blip r:embed="rId3"/>
              </a:buBlip>
            </a:pPr>
            <a:r>
              <a:rPr lang="en-US" sz="1600" b="1" dirty="0">
                <a:ea typeface="+mn-ea"/>
                <a:cs typeface="+mn-cs"/>
              </a:rPr>
              <a:t>SA2/RAN impacts and dependencies</a:t>
            </a:r>
            <a:r>
              <a:rPr lang="en-US" sz="1600" dirty="0">
                <a:ea typeface="+mn-ea"/>
                <a:cs typeface="+mn-cs"/>
              </a:rPr>
              <a:t>:</a:t>
            </a:r>
            <a:endParaRPr lang="de-DE" sz="1600" dirty="0">
              <a:ea typeface="+mn-ea"/>
              <a:cs typeface="+mn-cs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400" dirty="0" smtClean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None </a:t>
            </a:r>
            <a:r>
              <a:rPr lang="en-US" altLang="zh-CN" sz="1400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for RAN and none determined yet for </a:t>
            </a:r>
            <a:r>
              <a:rPr lang="en-US" altLang="zh-CN" sz="1400" dirty="0" smtClean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SA2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endParaRPr lang="en-US" sz="1400" dirty="0" smtClean="0"/>
          </a:p>
          <a:p>
            <a:pPr lvl="0">
              <a:spcBef>
                <a:spcPts val="0"/>
              </a:spcBef>
              <a:spcAft>
                <a:spcPts val="300"/>
              </a:spcAft>
            </a:pPr>
            <a:r>
              <a:rPr lang="de-DE" sz="1600" b="1" dirty="0" smtClean="0"/>
              <a:t>Contentious </a:t>
            </a:r>
            <a:r>
              <a:rPr lang="de-DE" sz="1600" b="1" dirty="0"/>
              <a:t>Issue</a:t>
            </a:r>
            <a:r>
              <a:rPr lang="de-DE" sz="1600" dirty="0"/>
              <a:t>: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400" dirty="0" smtClean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None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endParaRPr lang="de-DE" sz="1400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de-DE" sz="1600" b="1" dirty="0" smtClean="0"/>
              <a:t>Focus </a:t>
            </a:r>
            <a:r>
              <a:rPr lang="de-DE" sz="1600" b="1" dirty="0"/>
              <a:t>for the Next Meeting </a:t>
            </a:r>
            <a:r>
              <a:rPr lang="de-DE" sz="1600" dirty="0"/>
              <a:t>: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altLang="zh-CN" sz="14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New </a:t>
            </a:r>
            <a:r>
              <a:rPr lang="en-CA" altLang="zh-CN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solutions </a:t>
            </a:r>
            <a:r>
              <a:rPr lang="en-CA" altLang="zh-CN" sz="14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(if any)</a:t>
            </a:r>
            <a:endParaRPr lang="en-US" sz="1400" dirty="0" smtClean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Solution evaluation</a:t>
            </a:r>
            <a:endParaRPr lang="en-US" sz="1400" dirty="0" smtClean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Conclusions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4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Agree to WID proposal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endParaRPr lang="en-CA" sz="14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zh-CN" sz="1600" b="1" dirty="0" smtClean="0"/>
              <a:t>Overall </a:t>
            </a:r>
            <a:r>
              <a:rPr lang="en-US" altLang="zh-CN" sz="1600" b="1" dirty="0"/>
              <a:t>Plan</a:t>
            </a:r>
            <a:r>
              <a:rPr lang="en-US" altLang="zh-CN" sz="1600" dirty="0"/>
              <a:t>: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400" dirty="0" smtClean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See </a:t>
            </a:r>
            <a:r>
              <a:rPr lang="en-US" altLang="zh-CN" sz="1400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dedicated </a:t>
            </a:r>
            <a:r>
              <a:rPr lang="en-US" altLang="zh-CN" sz="1400" dirty="0" smtClean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slide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endParaRPr lang="en-US" altLang="zh-CN" sz="1400" dirty="0" smtClean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zh-CN" sz="1600" b="1" dirty="0" smtClean="0"/>
              <a:t>Risks</a:t>
            </a:r>
            <a:r>
              <a:rPr lang="en-US" altLang="zh-CN" sz="1600" b="1" dirty="0"/>
              <a:t>: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400" dirty="0" smtClean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None</a:t>
            </a:r>
            <a:endParaRPr lang="en-US" altLang="zh-CN" sz="1400" dirty="0">
              <a:solidFill>
                <a:prstClr val="black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A6A27327-DB1C-4EF3-8FA2-A10DF7DB2B50}"/>
              </a:ext>
            </a:extLst>
          </p:cNvPr>
          <p:cNvSpPr txBox="1"/>
          <p:nvPr/>
        </p:nvSpPr>
        <p:spPr>
          <a:xfrm>
            <a:off x="1303020" y="223301"/>
            <a:ext cx="6217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>
                <a:solidFill>
                  <a:srgbClr val="FF0000"/>
                </a:solidFill>
              </a:rPr>
              <a:t>FS_5G_ProSe_Ph2 status after SA3#109</a:t>
            </a:r>
            <a:endParaRPr lang="en-US" altLang="zh-CN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922725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17A4B69EF56E94C827924DC4B490231" ma:contentTypeVersion="16" ma:contentTypeDescription="Create a new document." ma:contentTypeScope="" ma:versionID="9912d19776983c6aade29a3686f1c79f">
  <xsd:schema xmlns:xsd="http://www.w3.org/2001/XMLSchema" xmlns:xs="http://www.w3.org/2001/XMLSchema" xmlns:p="http://schemas.microsoft.com/office/2006/metadata/properties" xmlns:ns3="71c5aaf6-e6ce-465b-b873-5148d2a4c105" xmlns:ns4="e0d6c333-3612-4d65-a7f4-5976eb42d46a" xmlns:ns5="c67c731b-696e-4d20-8664-fee8943d9cc6" targetNamespace="http://schemas.microsoft.com/office/2006/metadata/properties" ma:root="true" ma:fieldsID="b1f01fd908848de894b0fc5cac9f1093" ns3:_="" ns4:_="" ns5:_="">
    <xsd:import namespace="71c5aaf6-e6ce-465b-b873-5148d2a4c105"/>
    <xsd:import namespace="e0d6c333-3612-4d65-a7f4-5976eb42d46a"/>
    <xsd:import namespace="c67c731b-696e-4d20-8664-fee8943d9cc6"/>
    <xsd:element name="properties">
      <xsd:complexType>
        <xsd:sequence>
          <xsd:element name="documentManagement">
            <xsd:complexType>
              <xsd:all>
                <xsd:element ref="ns3:_dlc_DocId" minOccurs="0"/>
                <xsd:element ref="ns3:_dlc_DocIdUrl" minOccurs="0"/>
                <xsd:element ref="ns3:_dlc_DocIdPersistId" minOccurs="0"/>
                <xsd:element ref="ns3:HideFromDelve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Location" minOccurs="0"/>
                <xsd:element ref="ns5:SharedWithUsers" minOccurs="0"/>
                <xsd:element ref="ns5:SharedWithDetails" minOccurs="0"/>
                <xsd:element ref="ns5:SharingHintHash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d6c333-3612-4d65-a7f4-5976eb42d46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ServiceAutoKeyPoints" ma:index="2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7c731b-696e-4d20-8664-fee8943d9cc6" elementFormDefault="qualified">
    <xsd:import namespace="http://schemas.microsoft.com/office/2006/documentManagement/types"/>
    <xsd:import namespace="http://schemas.microsoft.com/office/infopath/2007/PartnerControls"/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haredContentType xmlns="Microsoft.SharePoint.Taxonomy.ContentTypeSync" SourceId="34c87397-5fc1-491e-85e7-d6110dbe9cbd" ContentTypeId="0x0101" PreviousValue="false"/>
</file>

<file path=customXml/item3.xml><?xml version="1.0" encoding="utf-8"?>
<?mso-contentType ?>
<spe:Receivers xmlns:spe="http://schemas.microsoft.com/sharepoint/events"/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5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ideFromDelve xmlns="71c5aaf6-e6ce-465b-b873-5148d2a4c105">false</HideFromDelve>
  </documentManagement>
</p:properties>
</file>

<file path=customXml/itemProps1.xml><?xml version="1.0" encoding="utf-8"?>
<ds:datastoreItem xmlns:ds="http://schemas.openxmlformats.org/officeDocument/2006/customXml" ds:itemID="{A72B9F3D-C684-4F3E-9670-5E464CA8BA2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e0d6c333-3612-4d65-a7f4-5976eb42d46a"/>
    <ds:schemaRef ds:uri="c67c731b-696e-4d20-8664-fee8943d9cc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89FBBD8-3D06-492C-9E53-CCC01A1B933A}">
  <ds:schemaRefs>
    <ds:schemaRef ds:uri="Microsoft.SharePoint.Taxonomy.ContentTypeSync"/>
  </ds:schemaRefs>
</ds:datastoreItem>
</file>

<file path=customXml/itemProps3.xml><?xml version="1.0" encoding="utf-8"?>
<ds:datastoreItem xmlns:ds="http://schemas.openxmlformats.org/officeDocument/2006/customXml" ds:itemID="{CD561E15-ED7D-426C-AAA3-BE3BEEF7B6CC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6C244691-0162-45DC-8925-D69A4F52A0CA}">
  <ds:schemaRefs>
    <ds:schemaRef ds:uri="http://schemas.microsoft.com/sharepoint/v3/contenttype/forms"/>
  </ds:schemaRefs>
</ds:datastoreItem>
</file>

<file path=customXml/itemProps5.xml><?xml version="1.0" encoding="utf-8"?>
<ds:datastoreItem xmlns:ds="http://schemas.openxmlformats.org/officeDocument/2006/customXml" ds:itemID="{1DD099C7-CF44-471D-B7DF-D246DF2BD038}">
  <ds:schemaRefs>
    <ds:schemaRef ds:uri="http://schemas.microsoft.com/office/2006/documentManagement/types"/>
    <ds:schemaRef ds:uri="http://purl.org/dc/dcmitype/"/>
    <ds:schemaRef ds:uri="http://www.w3.org/XML/1998/namespace"/>
    <ds:schemaRef ds:uri="http://purl.org/dc/terms/"/>
    <ds:schemaRef ds:uri="http://schemas.microsoft.com/office/infopath/2007/PartnerControls"/>
    <ds:schemaRef ds:uri="e0d6c333-3612-4d65-a7f4-5976eb42d46a"/>
    <ds:schemaRef ds:uri="http://schemas.openxmlformats.org/package/2006/metadata/core-properties"/>
    <ds:schemaRef ds:uri="http://schemas.microsoft.com/office/2006/metadata/properties"/>
    <ds:schemaRef ds:uri="c67c731b-696e-4d20-8664-fee8943d9cc6"/>
    <ds:schemaRef ds:uri="71c5aaf6-e6ce-465b-b873-5148d2a4c105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8603</TotalTime>
  <Words>343</Words>
  <Application>Microsoft Office PowerPoint</Application>
  <PresentationFormat>全屏显示(4:3)</PresentationFormat>
  <Paragraphs>352</Paragraphs>
  <Slides>5</Slides>
  <Notes>5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6" baseType="lpstr">
      <vt:lpstr>Office Theme</vt:lpstr>
      <vt:lpstr>SA WG3 Status report for FS_5G_ProSe_Ph2</vt:lpstr>
      <vt:lpstr>PowerPoint 演示文稿</vt:lpstr>
      <vt:lpstr>PowerPoint 演示文稿</vt:lpstr>
      <vt:lpstr>PowerPoint 演示文稿</vt:lpstr>
      <vt:lpstr>PowerPoint 演示文稿</vt:lpstr>
    </vt:vector>
  </TitlesOfParts>
  <Company>3GPP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Zhou Wei</cp:lastModifiedBy>
  <cp:revision>1351</cp:revision>
  <dcterms:created xsi:type="dcterms:W3CDTF">2008-08-30T09:32:10Z</dcterms:created>
  <dcterms:modified xsi:type="dcterms:W3CDTF">2022-11-23T11:35:37Z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1559122847</vt:lpwstr>
  </property>
  <property fmtid="{D5CDD505-2E9C-101B-9397-08002B2CF9AE}" pid="6" name="TitusGUID">
    <vt:lpwstr>2c7635f8-94c0-4125-af53-3ffb066031e5</vt:lpwstr>
  </property>
  <property fmtid="{D5CDD505-2E9C-101B-9397-08002B2CF9AE}" pid="7" name="CTP_TimeStamp">
    <vt:lpwstr>2020-01-29 20:41:49Z</vt:lpwstr>
  </property>
  <property fmtid="{D5CDD505-2E9C-101B-9397-08002B2CF9AE}" pid="8" name="CTP_BU">
    <vt:lpwstr>NA</vt:lpwstr>
  </property>
  <property fmtid="{D5CDD505-2E9C-101B-9397-08002B2CF9AE}" pid="9" name="CTP_IDSID">
    <vt:lpwstr>NA</vt:lpwstr>
  </property>
  <property fmtid="{D5CDD505-2E9C-101B-9397-08002B2CF9AE}" pid="10" name="CTP_WWID">
    <vt:lpwstr>NA</vt:lpwstr>
  </property>
  <property fmtid="{D5CDD505-2E9C-101B-9397-08002B2CF9AE}" pid="11" name="CTPClassification">
    <vt:lpwstr>CTP_NT</vt:lpwstr>
  </property>
  <property fmtid="{D5CDD505-2E9C-101B-9397-08002B2CF9AE}" pid="12" name="ContentTypeId">
    <vt:lpwstr>0x010100C17A4B69EF56E94C827924DC4B490231</vt:lpwstr>
  </property>
</Properties>
</file>