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5" r:id="rId8"/>
    <p:sldId id="792" r:id="rId9"/>
    <p:sldId id="791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2A6EA8"/>
    <a:srgbClr val="FF7C80"/>
    <a:srgbClr val="FF3300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0" d="100"/>
          <a:sy n="110" d="100"/>
        </p:scale>
        <p:origin x="38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3610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SA3#109 November 21</a:t>
            </a:r>
            <a:r>
              <a:rPr lang="en-GB" altLang="de-DE" sz="1200" baseline="30000" dirty="0">
                <a:solidFill>
                  <a:schemeClr val="bg1"/>
                </a:solidFill>
              </a:rPr>
              <a:t>st</a:t>
            </a:r>
            <a:r>
              <a:rPr lang="en-GB" altLang="de-DE" sz="1200" dirty="0">
                <a:solidFill>
                  <a:schemeClr val="bg1"/>
                </a:solidFill>
              </a:rPr>
              <a:t> –25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2022</a:t>
            </a: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2022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97455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Status report for FS_eNS_Ph3 after SA3 #109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Zander Lei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589448" y="385065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Overall</a:t>
            </a:r>
            <a:r>
              <a:rPr lang="fr-FR" sz="2400" dirty="0">
                <a:solidFill>
                  <a:srgbClr val="FF0000"/>
                </a:solidFill>
              </a:rPr>
              <a:t> Plan (</a:t>
            </a:r>
            <a:r>
              <a:rPr lang="en-US" sz="2400" dirty="0">
                <a:solidFill>
                  <a:srgbClr val="FF0000"/>
                </a:solidFill>
              </a:rPr>
              <a:t>updated</a:t>
            </a:r>
            <a:r>
              <a:rPr lang="fr-FR" sz="2400" dirty="0">
                <a:solidFill>
                  <a:srgbClr val="FF0000"/>
                </a:solidFill>
              </a:rPr>
              <a:t>)</a:t>
            </a:r>
            <a:r>
              <a:rPr lang="en-US" sz="2400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752BA4BC-AA6E-47DA-AB7D-00DE2E6BCAAF}"/>
              </a:ext>
            </a:extLst>
          </p:cNvPr>
          <p:cNvSpPr txBox="1">
            <a:spLocks/>
          </p:cNvSpPr>
          <p:nvPr/>
        </p:nvSpPr>
        <p:spPr bwMode="auto">
          <a:xfrm>
            <a:off x="589448" y="899286"/>
            <a:ext cx="7405884" cy="534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>
                <a:solidFill>
                  <a:schemeClr val="bg1">
                    <a:lumMod val="65000"/>
                  </a:schemeClr>
                </a:solidFill>
              </a:rPr>
              <a:t>May meeting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kern="0" dirty="0">
                <a:solidFill>
                  <a:schemeClr val="bg1">
                    <a:lumMod val="65000"/>
                  </a:schemeClr>
                </a:solidFill>
              </a:rPr>
              <a:t>SID approval  </a:t>
            </a:r>
            <a:endParaRPr lang="de-DE" altLang="de-DE" sz="1400" b="1" kern="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>
                <a:solidFill>
                  <a:schemeClr val="bg1">
                    <a:lumMod val="65000"/>
                  </a:schemeClr>
                </a:solidFill>
              </a:rPr>
              <a:t>July meeting</a:t>
            </a:r>
            <a:endParaRPr lang="de-DE" altLang="de-DE" sz="1600" b="1" kern="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kern="0" dirty="0">
                <a:solidFill>
                  <a:schemeClr val="bg1">
                    <a:lumMod val="65000"/>
                  </a:schemeClr>
                </a:solidFill>
              </a:rPr>
              <a:t>Approval of </a:t>
            </a:r>
            <a:r>
              <a:rPr lang="en-US" sz="1400" kern="0" dirty="0">
                <a:solidFill>
                  <a:schemeClr val="bg1">
                    <a:lumMod val="65000"/>
                  </a:schemeClr>
                </a:solidFill>
              </a:rPr>
              <a:t>Skeleton and Scope of </a:t>
            </a:r>
            <a:r>
              <a:rPr lang="de-DE" altLang="de-DE" sz="1400" kern="0" dirty="0">
                <a:solidFill>
                  <a:schemeClr val="bg1">
                    <a:lumMod val="65000"/>
                  </a:schemeClr>
                </a:solidFill>
              </a:rPr>
              <a:t>TR 33.886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400" kern="0" dirty="0">
                <a:solidFill>
                  <a:schemeClr val="bg1">
                    <a:lumMod val="65000"/>
                  </a:schemeClr>
                </a:solidFill>
              </a:rPr>
              <a:t>Proposals for new Key Issues</a:t>
            </a:r>
            <a:endParaRPr lang="en-US" sz="1400" kern="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>
                <a:solidFill>
                  <a:schemeClr val="bg1">
                    <a:lumMod val="65000"/>
                  </a:schemeClr>
                </a:solidFill>
              </a:rPr>
              <a:t>August meeting</a:t>
            </a:r>
            <a:endParaRPr lang="de-DE" altLang="de-DE" sz="1600" b="1" kern="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>
                <a:solidFill>
                  <a:schemeClr val="bg1">
                    <a:lumMod val="65000"/>
                  </a:schemeClr>
                </a:solidFill>
              </a:rPr>
              <a:t>Concentrate on key issues (new and updated)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>
                <a:solidFill>
                  <a:schemeClr val="bg1">
                    <a:lumMod val="65000"/>
                  </a:schemeClr>
                </a:solidFill>
              </a:rPr>
              <a:t>New solutions are welcomed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>
                <a:solidFill>
                  <a:schemeClr val="bg1">
                    <a:lumMod val="65000"/>
                  </a:schemeClr>
                </a:solidFill>
              </a:rPr>
              <a:t>October meeting</a:t>
            </a:r>
            <a:endParaRPr lang="de-DE" altLang="de-DE" sz="1600" b="1" kern="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>
                <a:solidFill>
                  <a:schemeClr val="bg1">
                    <a:lumMod val="65000"/>
                  </a:schemeClr>
                </a:solidFill>
              </a:rPr>
              <a:t>Key issues and solutions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>
                <a:solidFill>
                  <a:schemeClr val="bg1">
                    <a:lumMod val="65000"/>
                  </a:schemeClr>
                </a:solidFill>
              </a:rPr>
              <a:t>November meeting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>
                <a:solidFill>
                  <a:schemeClr val="bg1">
                    <a:lumMod val="65000"/>
                  </a:schemeClr>
                </a:solidFill>
              </a:rPr>
              <a:t>Key issues and solutions</a:t>
            </a:r>
            <a:endParaRPr lang="de-DE" altLang="de-DE" sz="1600" b="1" kern="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strike="sngStrike" kern="0" dirty="0">
                <a:solidFill>
                  <a:schemeClr val="bg1">
                    <a:lumMod val="65000"/>
                  </a:schemeClr>
                </a:solidFill>
              </a:rPr>
              <a:t>Concentrate on solutions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strike="sngStrike" kern="0" dirty="0">
                <a:solidFill>
                  <a:schemeClr val="bg1">
                    <a:lumMod val="65000"/>
                  </a:schemeClr>
                </a:solidFill>
              </a:rPr>
              <a:t>Early conclusions and WID proposals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400" strike="sngStrike" dirty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new key issues are not expected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January meeting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Key issues and solutions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February meeting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Solutions and conclusions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WID proposal</a:t>
            </a:r>
          </a:p>
        </p:txBody>
      </p:sp>
    </p:spTree>
    <p:extLst>
      <p:ext uri="{BB962C8B-B14F-4D97-AF65-F5344CB8AC3E}">
        <p14:creationId xmlns:p14="http://schemas.microsoft.com/office/powerpoint/2010/main" val="87584468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01625" y="2186927"/>
            <a:ext cx="8687186" cy="174776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>
                <a:solidFill>
                  <a:srgbClr val="0000FF"/>
                </a:solidFill>
              </a:rPr>
              <a:t>All 18 proposals were noted/not treated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000" dirty="0">
                <a:solidFill>
                  <a:srgbClr val="0000FF"/>
                </a:solidFill>
              </a:rPr>
              <a:t>Key issue #1 is controversial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000" dirty="0">
                <a:solidFill>
                  <a:srgbClr val="0000FF"/>
                </a:solidFill>
              </a:rPr>
              <a:t>time allocated not sufficient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dirty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SA2’s work on FS_eNS_Ph3 (TR 23.700-041)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FF"/>
                </a:solidFill>
              </a:rPr>
              <a:t>All issues concluded, completion rate 100%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>
                <a:solidFill>
                  <a:srgbClr val="0000FF"/>
                </a:solidFill>
              </a:rPr>
              <a:t>WID agreed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kern="0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FS_eNS_Ph3</a:t>
            </a:r>
            <a:r>
              <a:rPr lang="en-US" sz="2400" kern="0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 status after SA3#109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51067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960029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enhanced security for network slicing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FS_eNS_Ph3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change to TR 33.886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C1DE3C8-E84B-47AE-8A56-A89438A31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920413"/>
              </p:ext>
            </p:extLst>
          </p:nvPr>
        </p:nvGraphicFramePr>
        <p:xfrm>
          <a:off x="301625" y="4244284"/>
          <a:ext cx="8687186" cy="16024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418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9322">
                  <a:extLst>
                    <a:ext uri="{9D8B030D-6E8A-4147-A177-3AD203B41FA5}">
                      <a16:colId xmlns:a16="http://schemas.microsoft.com/office/drawing/2014/main" val="560850317"/>
                    </a:ext>
                  </a:extLst>
                </a:gridCol>
                <a:gridCol w="2589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9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Key Issues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KI status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/>
                        <a:t>Solutions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Solution status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#1 : providing VPLMN slice information to roaming UE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Incomplete: missing security threats and requirements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Nil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#2 : temporary slice authorization and slice service area authorization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Nil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2442907034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#3: network slice admission control (NSAC)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Incomplete: missing security threats and requirements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Nil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305030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600" b="1" dirty="0">
                <a:ea typeface="+mn-ea"/>
                <a:cs typeface="+mn-cs"/>
              </a:rPr>
              <a:t>SA2 impacts and dependencies</a:t>
            </a:r>
            <a:r>
              <a:rPr lang="en-US" sz="1600" dirty="0">
                <a:ea typeface="+mn-ea"/>
                <a:cs typeface="+mn-cs"/>
              </a:rPr>
              <a:t>:</a:t>
            </a:r>
            <a:endParaRPr lang="de-DE" sz="16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solidFill>
                  <a:srgbClr val="0000FF"/>
                </a:solidFill>
              </a:rPr>
              <a:t>SA2 has completed and concluded its study, WID is agreed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>
                <a:solidFill>
                  <a:srgbClr val="0000FF"/>
                </a:solidFill>
              </a:rPr>
              <a:t>Contentious Issues</a:t>
            </a:r>
            <a:r>
              <a:rPr lang="de-DE" sz="1600" dirty="0">
                <a:solidFill>
                  <a:srgbClr val="0000FF"/>
                </a:solidFill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>
                <a:solidFill>
                  <a:srgbClr val="0000FF"/>
                </a:solidFill>
              </a:rPr>
              <a:t>Key Issue #1: whether to protect information sent from UE to UDM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>
                <a:solidFill>
                  <a:srgbClr val="0000FF"/>
                </a:solidFill>
              </a:rPr>
              <a:t>Discussion: whether to study or make conclusions before study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Focus for the Next Meeting 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Completing most, if not all, key issues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Overall Plan</a:t>
            </a:r>
            <a:r>
              <a:rPr lang="en-US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pg2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Progress delayed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249653"/>
            <a:ext cx="6827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FS_eNS_Ph3</a:t>
            </a:r>
            <a:r>
              <a:rPr lang="en-US" sz="2400" dirty="0">
                <a:solidFill>
                  <a:srgbClr val="FF0000"/>
                </a:solidFill>
              </a:rPr>
              <a:t> status after SA3#109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71c5aaf6-e6ce-465b-b873-5148d2a4c105"/>
    <ds:schemaRef ds:uri="c67c731b-696e-4d20-8664-fee8943d9cc6"/>
    <ds:schemaRef ds:uri="http://schemas.microsoft.com/office/2006/metadata/properties"/>
    <ds:schemaRef ds:uri="http://schemas.microsoft.com/office/infopath/2007/PartnerControls"/>
    <ds:schemaRef ds:uri="e0d6c333-3612-4d65-a7f4-5976eb42d46a"/>
    <ds:schemaRef ds:uri="http://purl.org/dc/dcmitype/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8573</TotalTime>
  <Words>325</Words>
  <Application>Microsoft Office PowerPoint</Application>
  <PresentationFormat>On-screen Show (4:3)</PresentationFormat>
  <Paragraphs>83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Times New Roman</vt:lpstr>
      <vt:lpstr>Office Theme</vt:lpstr>
      <vt:lpstr>Status report for FS_eNS_Ph3 after SA3 #109</vt:lpstr>
      <vt:lpstr>PowerPoint Presentation</vt:lpstr>
      <vt:lpstr>PowerPoint Presentation</vt:lpstr>
      <vt:lpstr>FS_eNS_Ph3 status after SA3#109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1369</cp:revision>
  <dcterms:created xsi:type="dcterms:W3CDTF">2008-08-30T09:32:10Z</dcterms:created>
  <dcterms:modified xsi:type="dcterms:W3CDTF">2022-11-23T01:40:59Z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_2015_ms_pID_725343">
    <vt:lpwstr>(3)X70zKXUXjUWQ5JPP+uH+o+2UCuG1mpDIOfnJeBzpwSxIK1qH1O5ZJfySIbWnZZ5PPwa0aZ1m
9Xsz1iVMULcZSTPwfFKOO2jeSUDGCmPu9nQpVjzTPxHH4KrxMjOYe7boM6UUypyRrGORIAt9
wzTHkQpkVDCzqEd2KyC5b2bd0MdryUDzBGG0WER8wWaRQ/N8uTv+6/NYoqjxmB4XmcE3oGtw
e0JbTY9JcrtoJv9z8h</vt:lpwstr>
  </property>
  <property fmtid="{D5CDD505-2E9C-101B-9397-08002B2CF9AE}" pid="14" name="_2015_ms_pID_7253431">
    <vt:lpwstr>Uu4snhTDFCleDvZYgbdK85mWZcex+hr2V85w7vvSZNAotwNEq17ikG
RkL7q4HHQcDu/cMdmQ5gGfZ7L44ZLTXB7wt4SZWimO1c/a3jdWXvU686EYyftt+lD6xKS/kn
NvJGyhRbGdz1hKtEfStaofyMEeoCTvAxSDGSrnfGyL6Ay3DnzzznSwkMf+s66JI0TnC6fwL6
bGeY3XuTy1fiMbzG5U49RZuhEaR/2lRMIrvU</vt:lpwstr>
  </property>
  <property fmtid="{D5CDD505-2E9C-101B-9397-08002B2CF9AE}" pid="15" name="_2015_ms_pID_7253432">
    <vt:lpwstr>HQ==</vt:lpwstr>
  </property>
</Properties>
</file>