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4"/>
  </p:notesMasterIdLst>
  <p:handoutMasterIdLst>
    <p:handoutMasterId r:id="rId15"/>
  </p:handoutMasterIdLst>
  <p:sldIdLst>
    <p:sldId id="795" r:id="rId7"/>
    <p:sldId id="798" r:id="rId8"/>
    <p:sldId id="799" r:id="rId9"/>
    <p:sldId id="800" r:id="rId10"/>
    <p:sldId id="802" r:id="rId11"/>
    <p:sldId id="801" r:id="rId12"/>
    <p:sldId id="797" r:id="rId13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  <a:srgbClr val="2A6EA8"/>
    <a:srgbClr val="FF7C8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82" d="100"/>
          <a:sy n="82" d="100"/>
        </p:scale>
        <p:origin x="1205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45" d="100"/>
          <a:sy n="45" d="100"/>
        </p:scale>
        <p:origin x="-2804" y="-7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11/23/2022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11/23/2022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5065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50652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693273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14659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1465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>
                <a:solidFill>
                  <a:schemeClr val="bg1"/>
                </a:solidFill>
              </a:rPr>
              <a:t>SA3#109 November 14</a:t>
            </a:r>
            <a:r>
              <a:rPr lang="en-GB" altLang="de-DE" sz="1200" baseline="30000">
                <a:solidFill>
                  <a:schemeClr val="bg1"/>
                </a:solidFill>
              </a:rPr>
              <a:t>th</a:t>
            </a:r>
            <a:r>
              <a:rPr lang="en-GB" altLang="de-DE" sz="1200">
                <a:solidFill>
                  <a:schemeClr val="bg1"/>
                </a:solidFill>
              </a:rPr>
              <a:t> –18</a:t>
            </a:r>
            <a:r>
              <a:rPr lang="en-GB" altLang="de-DE" sz="1200" baseline="30000">
                <a:solidFill>
                  <a:schemeClr val="bg1"/>
                </a:solidFill>
              </a:rPr>
              <a:t>th</a:t>
            </a:r>
            <a:r>
              <a:rPr lang="en-GB" altLang="de-DE" sz="1200">
                <a:solidFill>
                  <a:schemeClr val="bg1"/>
                </a:solidFill>
              </a:rPr>
              <a:t>, </a:t>
            </a:r>
            <a:r>
              <a:rPr lang="en-GB" altLang="de-DE" sz="1200" dirty="0">
                <a:solidFill>
                  <a:schemeClr val="bg1"/>
                </a:solidFill>
              </a:rPr>
              <a:t>2022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Status report for </a:t>
            </a:r>
            <a:r>
              <a:rPr lang="en-US" altLang="zh-CN" dirty="0"/>
              <a:t>FS_eNA_SEC_Ph3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GB" altLang="en-US" sz="1800" b="1" dirty="0">
                <a:latin typeface="Arial" charset="0"/>
              </a:rPr>
              <a:t>Chang Liu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China Mobile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1191" y="1203430"/>
            <a:ext cx="8554481" cy="5273395"/>
          </a:xfrm>
        </p:spPr>
        <p:txBody>
          <a:bodyPr/>
          <a:lstStyle/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altLang="zh-CN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The TR has 6 KIs and 14 solution, with 3 KIs don’t have any solution by now</a:t>
            </a:r>
            <a:endParaRPr lang="en-US" sz="1600" strike="sngStrike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November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Solution completion(including evaluation and solving ENs)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Add 5 solutions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Some documents not treated, result in some KI don’t have solutions by now.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January </a:t>
            </a:r>
            <a:r>
              <a:rPr lang="en-US" altLang="zh-CN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meeting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altLang="zh-CN" sz="1200" dirty="0">
                <a:latin typeface="Calibri" panose="020F0502020204030204" pitchFamily="34" charset="0"/>
              </a:rPr>
              <a:t> Last meeting to add solutions to the existing key issues.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altLang="zh-CN" sz="1200" dirty="0">
                <a:latin typeface="Calibri" panose="020F0502020204030204" pitchFamily="34" charset="0"/>
              </a:rPr>
              <a:t>Add conclusions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altLang="zh-CN" sz="1200" dirty="0">
                <a:latin typeface="Calibri" panose="020F0502020204030204" pitchFamily="34" charset="0"/>
              </a:rPr>
              <a:t> </a:t>
            </a:r>
            <a:r>
              <a:rPr lang="en-US" altLang="zh-CN" sz="1200" dirty="0">
                <a:latin typeface="Calibri" panose="020F0502020204030204" pitchFamily="34" charset="0"/>
              </a:rPr>
              <a:t>WID proposal</a:t>
            </a:r>
            <a:endParaRPr lang="en-US" sz="1200" dirty="0">
              <a:latin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February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latin typeface="Calibri" panose="020F0502020204030204" pitchFamily="34" charset="0"/>
              </a:rPr>
              <a:t>Start normative work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latin typeface="Calibri" panose="020F0502020204030204" pitchFamily="34" charset="0"/>
              </a:rPr>
              <a:t>Finalize TR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April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Normative work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May meeting: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Finalize normative work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FS_eNA_Ph3_SEC Status  </a:t>
            </a:r>
          </a:p>
        </p:txBody>
      </p:sp>
    </p:spTree>
    <p:extLst>
      <p:ext uri="{BB962C8B-B14F-4D97-AF65-F5344CB8AC3E}">
        <p14:creationId xmlns:p14="http://schemas.microsoft.com/office/powerpoint/2010/main" val="2096316775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0C460251-77A8-48CE-AADB-326E505C80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50505306"/>
              </p:ext>
            </p:extLst>
          </p:nvPr>
        </p:nvGraphicFramePr>
        <p:xfrm>
          <a:off x="379414" y="1100127"/>
          <a:ext cx="8131539" cy="48188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0513">
                  <a:extLst>
                    <a:ext uri="{9D8B030D-6E8A-4147-A177-3AD203B41FA5}">
                      <a16:colId xmlns:a16="http://schemas.microsoft.com/office/drawing/2014/main" val="1084802273"/>
                    </a:ext>
                  </a:extLst>
                </a:gridCol>
                <a:gridCol w="3829619">
                  <a:extLst>
                    <a:ext uri="{9D8B030D-6E8A-4147-A177-3AD203B41FA5}">
                      <a16:colId xmlns:a16="http://schemas.microsoft.com/office/drawing/2014/main" val="2334763832"/>
                    </a:ext>
                  </a:extLst>
                </a:gridCol>
                <a:gridCol w="1591407">
                  <a:extLst>
                    <a:ext uri="{9D8B030D-6E8A-4147-A177-3AD203B41FA5}">
                      <a16:colId xmlns:a16="http://schemas.microsoft.com/office/drawing/2014/main" val="368405616"/>
                    </a:ext>
                  </a:extLst>
                </a:gridCol>
              </a:tblGrid>
              <a:tr h="397151">
                <a:tc>
                  <a:txBody>
                    <a:bodyPr/>
                    <a:lstStyle/>
                    <a:p>
                      <a:r>
                        <a:rPr lang="en-US" sz="1400" dirty="0"/>
                        <a:t>Key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 Solutions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 Solution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629202"/>
                  </a:ext>
                </a:extLst>
              </a:tr>
              <a:tr h="572615">
                <a:tc rowSpan="3">
                  <a:txBody>
                    <a:bodyPr/>
                    <a:lstStyle/>
                    <a:p>
                      <a:r>
                        <a:rPr lang="en-GB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#1: Protection of data and analytics exchange in roaming case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Solution #5: Access control and anonymization for data and analytics exchange in roaming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Evaluation 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544180"/>
                  </a:ext>
                </a:extLst>
              </a:tr>
              <a:tr h="572615"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Solution #8: Protection of data and analytics exchange in roaming case</a:t>
                      </a:r>
                      <a:endParaRPr lang="en-GB" altLang="zh-CN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Evaluation 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6316090"/>
                  </a:ext>
                </a:extLst>
              </a:tr>
              <a:tr h="572615"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Solution #14: Protection of data and analytics exchange in roaming case using Secure Multi-party Computation</a:t>
                      </a:r>
                      <a:endParaRPr lang="en-GB" altLang="zh-CN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4 ENs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757460"/>
                  </a:ext>
                </a:extLst>
              </a:tr>
              <a:tr h="636238">
                <a:tc rowSpan="4">
                  <a:txBody>
                    <a:bodyPr/>
                    <a:lstStyle/>
                    <a:p>
                      <a:r>
                        <a:rPr lang="en-GB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#3: Security for AI/ML model storage and sharing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Solution #1: Authorization of AI/ML model retrieving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 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437073"/>
                  </a:ext>
                </a:extLst>
              </a:tr>
              <a:tr h="636238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Solution #2: Authorization and Authentication of ML model transfer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 ENs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Evaluation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6238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Solution #3: AI/ML model authorization and retrieval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1 ENs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Evaluation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6238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Solution #4: AI/ML model storage and sharing security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/>
                        <a:t>2 ENs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FF0000"/>
                </a:solidFill>
              </a:rPr>
              <a:t>TR Summary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223301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</a:rPr>
              <a:t>FS_eNA_SEC_Ph3</a:t>
            </a:r>
            <a:r>
              <a:rPr lang="en-US" altLang="zh-CN" sz="2400" dirty="0"/>
              <a:t> </a:t>
            </a:r>
            <a:r>
              <a:rPr lang="en-US" sz="2400" dirty="0">
                <a:solidFill>
                  <a:srgbClr val="FF0000"/>
                </a:solidFill>
              </a:rPr>
              <a:t>Status  </a:t>
            </a:r>
          </a:p>
        </p:txBody>
      </p:sp>
    </p:spTree>
    <p:extLst>
      <p:ext uri="{BB962C8B-B14F-4D97-AF65-F5344CB8AC3E}">
        <p14:creationId xmlns:p14="http://schemas.microsoft.com/office/powerpoint/2010/main" val="1876342414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0C460251-77A8-48CE-AADB-326E505C80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54412055"/>
              </p:ext>
            </p:extLst>
          </p:nvPr>
        </p:nvGraphicFramePr>
        <p:xfrm>
          <a:off x="346210" y="1170440"/>
          <a:ext cx="8131539" cy="50413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0513">
                  <a:extLst>
                    <a:ext uri="{9D8B030D-6E8A-4147-A177-3AD203B41FA5}">
                      <a16:colId xmlns:a16="http://schemas.microsoft.com/office/drawing/2014/main" val="1084802273"/>
                    </a:ext>
                  </a:extLst>
                </a:gridCol>
                <a:gridCol w="3829619">
                  <a:extLst>
                    <a:ext uri="{9D8B030D-6E8A-4147-A177-3AD203B41FA5}">
                      <a16:colId xmlns:a16="http://schemas.microsoft.com/office/drawing/2014/main" val="2334763832"/>
                    </a:ext>
                  </a:extLst>
                </a:gridCol>
                <a:gridCol w="1591407">
                  <a:extLst>
                    <a:ext uri="{9D8B030D-6E8A-4147-A177-3AD203B41FA5}">
                      <a16:colId xmlns:a16="http://schemas.microsoft.com/office/drawing/2014/main" val="368405616"/>
                    </a:ext>
                  </a:extLst>
                </a:gridCol>
              </a:tblGrid>
              <a:tr h="397151">
                <a:tc>
                  <a:txBody>
                    <a:bodyPr/>
                    <a:lstStyle/>
                    <a:p>
                      <a:r>
                        <a:rPr lang="en-US" sz="1400" dirty="0"/>
                        <a:t>Key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 Solutions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 Solution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629202"/>
                  </a:ext>
                </a:extLst>
              </a:tr>
              <a:tr h="636238">
                <a:tc rowSpan="5">
                  <a:txBody>
                    <a:bodyPr/>
                    <a:lstStyle/>
                    <a:p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Solution #7: Secured and authorized AI/ML model transfer and retrieval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 EN</a:t>
                      </a:r>
                    </a:p>
                    <a:p>
                      <a:r>
                        <a:rPr lang="en-US" altLang="zh-CN" sz="1400" dirty="0"/>
                        <a:t>Evaluation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5847954"/>
                  </a:ext>
                </a:extLst>
              </a:tr>
              <a:tr h="636238">
                <a:tc vMerge="1">
                  <a:txBody>
                    <a:bodyPr/>
                    <a:lstStyle/>
                    <a:p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Solution #10: Authorization of AI/ML model sharing between different vendors and usage of one-time URLs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4 ENs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6650196"/>
                  </a:ext>
                </a:extLst>
              </a:tr>
              <a:tr h="636238">
                <a:tc vMerge="1">
                  <a:txBody>
                    <a:bodyPr/>
                    <a:lstStyle/>
                    <a:p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Solution #11: Secured and authorized AI/ML model sharing between different vendors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5 ENs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3410308"/>
                  </a:ext>
                </a:extLst>
              </a:tr>
              <a:tr h="636238">
                <a:tc vMerge="1">
                  <a:txBody>
                    <a:bodyPr/>
                    <a:lstStyle/>
                    <a:p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Solution #12: Secured and authorized AI/ML model sharing between different vendors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 ENs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1336435"/>
                  </a:ext>
                </a:extLst>
              </a:tr>
              <a:tr h="636238">
                <a:tc vMerge="1">
                  <a:txBody>
                    <a:bodyPr/>
                    <a:lstStyle/>
                    <a:p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Solution #13: Support authorization of AI/ML model sharing By NWDAF containing MTLF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4 ENs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4947365"/>
                  </a:ext>
                </a:extLst>
              </a:tr>
              <a:tr h="636238">
                <a:tc rowSpan="2">
                  <a:txBody>
                    <a:bodyPr/>
                    <a:lstStyle/>
                    <a:p>
                      <a:r>
                        <a:rPr lang="en-GB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#4: Anomalous NF behaviour detection by NWDAF </a:t>
                      </a:r>
                      <a:r>
                        <a:rPr lang="en-GB" altLang="zh-CN" sz="14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(from R17)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Solution #6: Anomalous NF behaviour detection by NWDAF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758124"/>
                  </a:ext>
                </a:extLst>
              </a:tr>
              <a:tr h="636238">
                <a:tc vMerge="1">
                  <a:txBody>
                    <a:bodyPr/>
                    <a:lstStyle/>
                    <a:p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Solution #9: Anomalous NF </a:t>
                      </a:r>
                      <a:r>
                        <a:rPr lang="en-US" sz="1400" dirty="0" err="1"/>
                        <a:t>behaviour</a:t>
                      </a:r>
                      <a:r>
                        <a:rPr lang="en-US" sz="1400" dirty="0"/>
                        <a:t> event related data collection and anomalous NF detection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5 ENs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4518236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FF0000"/>
                </a:solidFill>
              </a:rPr>
              <a:t>TR Summary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223301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FS_eNA_SEC_Ph3 Status  </a:t>
            </a:r>
          </a:p>
        </p:txBody>
      </p:sp>
    </p:spTree>
    <p:extLst>
      <p:ext uri="{BB962C8B-B14F-4D97-AF65-F5344CB8AC3E}">
        <p14:creationId xmlns:p14="http://schemas.microsoft.com/office/powerpoint/2010/main" val="1172955280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0C460251-77A8-48CE-AADB-326E505C80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19546736"/>
              </p:ext>
            </p:extLst>
          </p:nvPr>
        </p:nvGraphicFramePr>
        <p:xfrm>
          <a:off x="346210" y="1170440"/>
          <a:ext cx="8131539" cy="22830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0513">
                  <a:extLst>
                    <a:ext uri="{9D8B030D-6E8A-4147-A177-3AD203B41FA5}">
                      <a16:colId xmlns:a16="http://schemas.microsoft.com/office/drawing/2014/main" val="1084802273"/>
                    </a:ext>
                  </a:extLst>
                </a:gridCol>
                <a:gridCol w="3829619">
                  <a:extLst>
                    <a:ext uri="{9D8B030D-6E8A-4147-A177-3AD203B41FA5}">
                      <a16:colId xmlns:a16="http://schemas.microsoft.com/office/drawing/2014/main" val="2334763832"/>
                    </a:ext>
                  </a:extLst>
                </a:gridCol>
                <a:gridCol w="1591407">
                  <a:extLst>
                    <a:ext uri="{9D8B030D-6E8A-4147-A177-3AD203B41FA5}">
                      <a16:colId xmlns:a16="http://schemas.microsoft.com/office/drawing/2014/main" val="368405616"/>
                    </a:ext>
                  </a:extLst>
                </a:gridCol>
              </a:tblGrid>
              <a:tr h="397151">
                <a:tc>
                  <a:txBody>
                    <a:bodyPr/>
                    <a:lstStyle/>
                    <a:p>
                      <a:r>
                        <a:rPr lang="en-US" sz="1400" dirty="0"/>
                        <a:t>Key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 Solutions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 Solution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629202"/>
                  </a:ext>
                </a:extLst>
              </a:tr>
              <a:tr h="636238">
                <a:tc>
                  <a:txBody>
                    <a:bodyPr/>
                    <a:lstStyle/>
                    <a:p>
                      <a:r>
                        <a:rPr lang="en-GB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#2:Authorization of selection of participant NWDAF instances in the Federated Learning group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 solutions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3438971"/>
                  </a:ext>
                </a:extLst>
              </a:tr>
              <a:tr h="636238">
                <a:tc>
                  <a:txBody>
                    <a:bodyPr/>
                    <a:lstStyle/>
                    <a:p>
                      <a:r>
                        <a:rPr lang="en-GB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#5: KI on Security for NWDAF-assisted application detection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No solutions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4121967"/>
                  </a:ext>
                </a:extLst>
              </a:tr>
              <a:tr h="445367">
                <a:tc>
                  <a:txBody>
                    <a:bodyPr/>
                    <a:lstStyle/>
                    <a:p>
                      <a:r>
                        <a:rPr lang="en-GB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#6: Key issues on Cyber-attack detection</a:t>
                      </a:r>
                      <a:r>
                        <a:rPr lang="en-GB" altLang="zh-CN" sz="14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(from R17)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No solutions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FF0000"/>
                </a:solidFill>
              </a:rPr>
              <a:t>TR Summary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223301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FS_eNA_SEC_Ph3 Status  </a:t>
            </a:r>
          </a:p>
        </p:txBody>
      </p:sp>
    </p:spTree>
    <p:extLst>
      <p:ext uri="{BB962C8B-B14F-4D97-AF65-F5344CB8AC3E}">
        <p14:creationId xmlns:p14="http://schemas.microsoft.com/office/powerpoint/2010/main" val="2529252360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D88E2AB-CBFF-4456-99B7-D64DA69227D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5791" y="311208"/>
            <a:ext cx="6827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FS_eNA_SEC_Ph3 </a:t>
            </a:r>
            <a:r>
              <a:rPr lang="en-US" sz="2400" dirty="0">
                <a:solidFill>
                  <a:srgbClr val="FF0000"/>
                </a:solidFill>
              </a:rPr>
              <a:t>status after SA3#107Adhoc-e 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535675"/>
              </p:ext>
            </p:extLst>
          </p:nvPr>
        </p:nvGraphicFramePr>
        <p:xfrm>
          <a:off x="240079" y="935771"/>
          <a:ext cx="8687186" cy="8712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950021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security aspects of enablers for Network Automation for 5G - phase 3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FS_eNA_SEC_Ph3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60%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Current solutions completion and 5 new solutions</a:t>
                      </a:r>
                      <a:r>
                        <a:rPr lang="en-GB" sz="1200" baseline="0" dirty="0">
                          <a:solidFill>
                            <a:srgbClr val="FF0000"/>
                          </a:solidFill>
                        </a:rPr>
                        <a:t> added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TR 33.738 v0.4.0 contains 6 key issues and 14 solutions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2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SA3 solution procedure need to be aligned with SA2</a:t>
            </a:r>
            <a:r>
              <a:rPr lang="en-US" altLang="zh-CN" sz="1600" dirty="0"/>
              <a:t>.</a:t>
            </a:r>
            <a:endParaRPr lang="en-US" altLang="zh-CN" sz="16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</p:spTree>
    <p:extLst>
      <p:ext uri="{BB962C8B-B14F-4D97-AF65-F5344CB8AC3E}">
        <p14:creationId xmlns:p14="http://schemas.microsoft.com/office/powerpoint/2010/main" val="1764501196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6768" y="1244462"/>
            <a:ext cx="8554481" cy="5273395"/>
          </a:xfrm>
        </p:spPr>
        <p:txBody>
          <a:bodyPr/>
          <a:lstStyle/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endParaRPr lang="en-US" sz="14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Contentious Issue</a:t>
            </a:r>
            <a:r>
              <a:rPr lang="de-DE" sz="1400" dirty="0"/>
              <a:t>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May have some technical contentious issue on solution selection.</a:t>
            </a:r>
            <a:endParaRPr lang="de-DE" altLang="zh-CN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Focus for the Next Meeting </a:t>
            </a:r>
            <a:r>
              <a:rPr lang="de-DE" sz="1400" dirty="0"/>
              <a:t>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altLang="zh-CN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Current solution completion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altLang="zh-CN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New solutions for current KIs(KI#2,KI#5,KI#6)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>
                <a:latin typeface="Calibri" panose="020F0502020204030204" pitchFamily="34" charset="0"/>
                <a:ea typeface="Calibri" panose="020F0502020204030204" pitchFamily="34" charset="0"/>
              </a:rPr>
              <a:t>Evaluations and conclusions</a:t>
            </a:r>
            <a:endParaRPr lang="en-CA" sz="1400" u="sng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Overall Plan</a:t>
            </a:r>
            <a:r>
              <a:rPr lang="en-US" altLang="zh-CN" sz="1400" dirty="0"/>
              <a:t>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See dedicated slide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Risks: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No</a:t>
            </a:r>
            <a:r>
              <a:rPr lang="zh-CN" alt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altLang="zh-CN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conclusions</a:t>
            </a:r>
            <a:r>
              <a:rPr lang="zh-CN" alt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altLang="zh-CN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in</a:t>
            </a:r>
            <a:r>
              <a:rPr lang="zh-CN" alt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altLang="zh-CN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SA3 109 meeting. The WID proposal is based on the TR conclusions, the WID proposal may be delayed if there is still no conclusion added in next meeting. </a:t>
            </a:r>
            <a:r>
              <a:rPr lang="zh-CN" alt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n-US" altLang="zh-CN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88E2AB-CBFF-4456-99B7-D64DA69227D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5791" y="311208"/>
            <a:ext cx="6827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FS_eNA_SEC_Ph3 </a:t>
            </a:r>
            <a:r>
              <a:rPr lang="en-US" sz="2400" dirty="0">
                <a:solidFill>
                  <a:srgbClr val="FF0000"/>
                </a:solidFill>
              </a:rPr>
              <a:t>status after SA3#107Adhoc-e </a:t>
            </a:r>
          </a:p>
        </p:txBody>
      </p:sp>
    </p:spTree>
    <p:extLst>
      <p:ext uri="{BB962C8B-B14F-4D97-AF65-F5344CB8AC3E}">
        <p14:creationId xmlns:p14="http://schemas.microsoft.com/office/powerpoint/2010/main" val="2330325100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haredContentType xmlns="Microsoft.SharePoint.Taxonomy.ContentTypeSync" SourceId="34c87397-5fc1-491e-85e7-d6110dbe9cbd" ContentTypeId="0x0101" PreviousValue="false"/>
</file>

<file path=customXml/item5.xml><?xml version="1.0" encoding="utf-8"?>
<?mso-contentType ?>
<spe:Receivers xmlns:spe="http://schemas.microsoft.com/sharepoint/events"/>
</file>

<file path=customXml/itemProps1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3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8367</TotalTime>
  <Words>652</Words>
  <Application>Microsoft Office PowerPoint</Application>
  <PresentationFormat>全屏显示(4:3)</PresentationFormat>
  <Paragraphs>122</Paragraphs>
  <Slides>7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Arial</vt:lpstr>
      <vt:lpstr>Calibri</vt:lpstr>
      <vt:lpstr>Symbol</vt:lpstr>
      <vt:lpstr>Times New Roman</vt:lpstr>
      <vt:lpstr>Office Theme</vt:lpstr>
      <vt:lpstr>SA WG3 Status report for FS_eNA_SEC_Ph3</vt:lpstr>
      <vt:lpstr>PowerPoint 演示文稿</vt:lpstr>
      <vt:lpstr>PowerPoint 演示文稿</vt:lpstr>
      <vt:lpstr>PowerPoint 演示文稿</vt:lpstr>
      <vt:lpstr>PowerPoint 演示文稿</vt:lpstr>
      <vt:lpstr>FS_eNA_SEC_Ph3 status after SA3#107Adhoc-e </vt:lpstr>
      <vt:lpstr>FS_eNA_SEC_Ph3 status after SA3#107Adhoc-e 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1</cp:lastModifiedBy>
  <cp:revision>1316</cp:revision>
  <dcterms:created xsi:type="dcterms:W3CDTF">2008-08-30T09:32:10Z</dcterms:created>
  <dcterms:modified xsi:type="dcterms:W3CDTF">2022-11-23T09:40:37Z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