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customXml/itemProps5.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9" r:id="rId6"/>
  </p:sldMasterIdLst>
  <p:notesMasterIdLst>
    <p:notesMasterId r:id="rId14"/>
  </p:notesMasterIdLst>
  <p:handoutMasterIdLst>
    <p:handoutMasterId r:id="rId15"/>
  </p:handoutMasterIdLst>
  <p:sldIdLst>
    <p:sldId id="796" r:id="rId7"/>
    <p:sldId id="303" r:id="rId8"/>
    <p:sldId id="793" r:id="rId9"/>
    <p:sldId id="794" r:id="rId10"/>
    <p:sldId id="798" r:id="rId11"/>
    <p:sldId id="792" r:id="rId12"/>
    <p:sldId id="791" r:id="rId13"/>
  </p:sldIdLst>
  <p:sldSz cx="9144000" cy="6858000" type="screen4x3"/>
  <p:notesSz cx="6797675" cy="9928225"/>
  <p:defaultTextStyle>
    <a:defPPr>
      <a:defRPr lang="en-GB"/>
    </a:defPPr>
    <a:lvl1pPr algn="l" rtl="0" eaLnBrk="0" fontAlgn="base" hangingPunct="0">
      <a:spcBef>
        <a:spcPct val="0"/>
      </a:spcBef>
      <a:spcAft>
        <a:spcPct val="0"/>
      </a:spcAft>
      <a:defRPr sz="1000"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sz="1000"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sz="1000"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sz="1000"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sz="1000"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sz="1000"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sz="1000"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sz="1000"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sz="1000"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27">
          <p15:clr>
            <a:srgbClr val="A4A3A4"/>
          </p15:clr>
        </p15:guide>
        <p15:guide id="2" pos="214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rapporteur" initials="SS" lastIdx="1" clrIdx="0">
    <p:extLst>
      <p:ext uri="{19B8F6BF-5375-455C-9EA6-DF929625EA0E}">
        <p15:presenceInfo xmlns:p15="http://schemas.microsoft.com/office/powerpoint/2012/main" userId="rapporteur"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C6D254"/>
    <a:srgbClr val="2A6EA8"/>
    <a:srgbClr val="FF7C80"/>
    <a:srgbClr val="FF3300"/>
    <a:srgbClr val="62A14D"/>
    <a:srgbClr val="000000"/>
    <a:srgbClr val="B1D254"/>
    <a:srgbClr val="72AF2F"/>
    <a:srgbClr val="5C88D0"/>
    <a:srgbClr val="72732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327F97BB-C833-4FB7-BDE5-3F7075034690}" styleName="Themed Style 2 - Accent 5">
    <a:tblBg>
      <a:fillRef idx="3">
        <a:schemeClr val="accent5"/>
      </a:fillRef>
      <a:effectRef idx="3">
        <a:schemeClr val="accent5"/>
      </a:effectRef>
    </a:tblBg>
    <a:wholeTbl>
      <a:tcTxStyle>
        <a:fontRef idx="minor">
          <a:scrgbClr r="0" g="0" b="0"/>
        </a:fontRef>
        <a:schemeClr val="lt1"/>
      </a:tcTxStyle>
      <a:tcStyle>
        <a:tcBdr>
          <a:left>
            <a:lnRef idx="1">
              <a:schemeClr val="accent5">
                <a:tint val="50000"/>
              </a:schemeClr>
            </a:lnRef>
          </a:left>
          <a:right>
            <a:lnRef idx="1">
              <a:schemeClr val="accent5">
                <a:tint val="50000"/>
              </a:schemeClr>
            </a:lnRef>
          </a:right>
          <a:top>
            <a:lnRef idx="1">
              <a:schemeClr val="accent5">
                <a:tint val="50000"/>
              </a:schemeClr>
            </a:lnRef>
          </a:top>
          <a:bottom>
            <a:lnRef idx="1">
              <a:schemeClr val="accent5">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E269D01E-BC32-4049-B463-5C60D7B0CCD2}" styleName="Themed Style 2 - Accent 4">
    <a:tblBg>
      <a:fillRef idx="3">
        <a:schemeClr val="accent4"/>
      </a:fillRef>
      <a:effectRef idx="3">
        <a:schemeClr val="accent4"/>
      </a:effectRef>
    </a:tblBg>
    <a:wholeTbl>
      <a:tcTxStyle>
        <a:fontRef idx="minor">
          <a:scrgbClr r="0" g="0" b="0"/>
        </a:fontRef>
        <a:schemeClr val="lt1"/>
      </a:tcTxStyle>
      <a:tcStyle>
        <a:tcBdr>
          <a:left>
            <a:lnRef idx="1">
              <a:schemeClr val="accent4">
                <a:tint val="50000"/>
              </a:schemeClr>
            </a:lnRef>
          </a:left>
          <a:right>
            <a:lnRef idx="1">
              <a:schemeClr val="accent4">
                <a:tint val="50000"/>
              </a:schemeClr>
            </a:lnRef>
          </a:right>
          <a:top>
            <a:lnRef idx="1">
              <a:schemeClr val="accent4">
                <a:tint val="50000"/>
              </a:schemeClr>
            </a:lnRef>
          </a:top>
          <a:bottom>
            <a:lnRef idx="1">
              <a:schemeClr val="accent4">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38B1855-1B75-4FBE-930C-398BA8C253C6}" styleName="Themed Style 2 - Accent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1479" autoAdjust="0"/>
    <p:restoredTop sz="94980" autoAdjust="0"/>
  </p:normalViewPr>
  <p:slideViewPr>
    <p:cSldViewPr snapToGrid="0">
      <p:cViewPr>
        <p:scale>
          <a:sx n="90" d="100"/>
          <a:sy n="90" d="100"/>
        </p:scale>
        <p:origin x="304" y="-128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snapToGrid="0">
      <p:cViewPr varScale="1">
        <p:scale>
          <a:sx n="54" d="100"/>
          <a:sy n="54" d="100"/>
        </p:scale>
        <p:origin x="2530" y="58"/>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Master" Target="slideMasters/slideMaster1.xml"/><Relationship Id="rId11" Type="http://schemas.openxmlformats.org/officeDocument/2006/relationships/slide" Target="slides/slide5.xml"/><Relationship Id="rId5" Type="http://schemas.openxmlformats.org/officeDocument/2006/relationships/customXml" Target="../customXml/item5.xml"/><Relationship Id="rId15" Type="http://schemas.openxmlformats.org/officeDocument/2006/relationships/handoutMaster" Target="handoutMasters/handoutMaster1.xml"/><Relationship Id="rId10" Type="http://schemas.openxmlformats.org/officeDocument/2006/relationships/slide" Target="slides/slide4.xml"/><Relationship Id="rId19" Type="http://schemas.openxmlformats.org/officeDocument/2006/relationships/theme" Target="theme/theme1.xml"/><Relationship Id="rId4" Type="http://schemas.openxmlformats.org/officeDocument/2006/relationships/customXml" Target="../customXml/item4.xml"/><Relationship Id="rId9" Type="http://schemas.openxmlformats.org/officeDocument/2006/relationships/slide" Target="slides/slide3.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2946400" cy="496888"/>
          </a:xfrm>
          <a:prstGeom prst="rect">
            <a:avLst/>
          </a:prstGeom>
          <a:noFill/>
          <a:ln w="9525">
            <a:noFill/>
            <a:miter lim="800000"/>
            <a:headEnd/>
            <a:tailEnd/>
          </a:ln>
        </p:spPr>
        <p:txBody>
          <a:bodyPr vert="horz" wrap="square" lIns="92859" tIns="46430" rIns="92859" bIns="46430" numCol="1" anchor="t" anchorCtr="0" compatLnSpc="1">
            <a:prstTxWarp prst="textNoShape">
              <a:avLst/>
            </a:prstTxWarp>
          </a:bodyPr>
          <a:lstStyle>
            <a:lvl1pPr defTabSz="930275" eaLnBrk="1" hangingPunct="1">
              <a:defRPr sz="1200">
                <a:latin typeface="Times New Roman" pitchFamily="18" charset="0"/>
                <a:cs typeface="+mn-cs"/>
              </a:defRPr>
            </a:lvl1pPr>
          </a:lstStyle>
          <a:p>
            <a:pPr>
              <a:defRPr/>
            </a:pPr>
            <a:endParaRPr lang="en-US" dirty="0"/>
          </a:p>
        </p:txBody>
      </p:sp>
      <p:sp>
        <p:nvSpPr>
          <p:cNvPr id="9219" name="Rectangle 3"/>
          <p:cNvSpPr>
            <a:spLocks noGrp="1" noChangeArrowheads="1"/>
          </p:cNvSpPr>
          <p:nvPr>
            <p:ph type="dt" sz="quarter" idx="1"/>
          </p:nvPr>
        </p:nvSpPr>
        <p:spPr bwMode="auto">
          <a:xfrm>
            <a:off x="3851275" y="0"/>
            <a:ext cx="2946400" cy="496888"/>
          </a:xfrm>
          <a:prstGeom prst="rect">
            <a:avLst/>
          </a:prstGeom>
          <a:noFill/>
          <a:ln w="9525">
            <a:noFill/>
            <a:miter lim="800000"/>
            <a:headEnd/>
            <a:tailEnd/>
          </a:ln>
        </p:spPr>
        <p:txBody>
          <a:bodyPr vert="horz" wrap="square" lIns="92859" tIns="46430" rIns="92859" bIns="46430" numCol="1" anchor="t" anchorCtr="0" compatLnSpc="1">
            <a:prstTxWarp prst="textNoShape">
              <a:avLst/>
            </a:prstTxWarp>
          </a:bodyPr>
          <a:lstStyle>
            <a:lvl1pPr algn="r" defTabSz="930275" eaLnBrk="1" hangingPunct="1">
              <a:defRPr sz="1200">
                <a:latin typeface="Times New Roman" pitchFamily="18" charset="0"/>
                <a:cs typeface="+mn-cs"/>
              </a:defRPr>
            </a:lvl1pPr>
          </a:lstStyle>
          <a:p>
            <a:pPr>
              <a:defRPr/>
            </a:pPr>
            <a:fld id="{9E436C27-80EF-4A0D-A875-AA5301B61E12}" type="datetime1">
              <a:rPr lang="en-US"/>
              <a:pPr>
                <a:defRPr/>
              </a:pPr>
              <a:t>3/7/2023</a:t>
            </a:fld>
            <a:endParaRPr lang="en-US" dirty="0"/>
          </a:p>
        </p:txBody>
      </p:sp>
      <p:sp>
        <p:nvSpPr>
          <p:cNvPr id="9220" name="Rectangle 4"/>
          <p:cNvSpPr>
            <a:spLocks noGrp="1" noChangeArrowheads="1"/>
          </p:cNvSpPr>
          <p:nvPr>
            <p:ph type="ftr" sz="quarter" idx="2"/>
          </p:nvPr>
        </p:nvSpPr>
        <p:spPr bwMode="auto">
          <a:xfrm>
            <a:off x="0" y="9431338"/>
            <a:ext cx="2946400" cy="496887"/>
          </a:xfrm>
          <a:prstGeom prst="rect">
            <a:avLst/>
          </a:prstGeom>
          <a:noFill/>
          <a:ln w="9525">
            <a:noFill/>
            <a:miter lim="800000"/>
            <a:headEnd/>
            <a:tailEnd/>
          </a:ln>
        </p:spPr>
        <p:txBody>
          <a:bodyPr vert="horz" wrap="square" lIns="92859" tIns="46430" rIns="92859" bIns="46430" numCol="1" anchor="b" anchorCtr="0" compatLnSpc="1">
            <a:prstTxWarp prst="textNoShape">
              <a:avLst/>
            </a:prstTxWarp>
          </a:bodyPr>
          <a:lstStyle>
            <a:lvl1pPr defTabSz="930275" eaLnBrk="1" hangingPunct="1">
              <a:defRPr sz="1200">
                <a:latin typeface="Times New Roman" pitchFamily="18" charset="0"/>
                <a:cs typeface="+mn-cs"/>
              </a:defRPr>
            </a:lvl1pPr>
          </a:lstStyle>
          <a:p>
            <a:pPr>
              <a:defRPr/>
            </a:pPr>
            <a:endParaRPr lang="en-US" dirty="0"/>
          </a:p>
        </p:txBody>
      </p:sp>
      <p:sp>
        <p:nvSpPr>
          <p:cNvPr id="9221" name="Rectangle 5"/>
          <p:cNvSpPr>
            <a:spLocks noGrp="1" noChangeArrowheads="1"/>
          </p:cNvSpPr>
          <p:nvPr>
            <p:ph type="sldNum" sz="quarter" idx="3"/>
          </p:nvPr>
        </p:nvSpPr>
        <p:spPr bwMode="auto">
          <a:xfrm>
            <a:off x="3851275" y="9431338"/>
            <a:ext cx="2946400" cy="496887"/>
          </a:xfrm>
          <a:prstGeom prst="rect">
            <a:avLst/>
          </a:prstGeom>
          <a:noFill/>
          <a:ln w="9525">
            <a:noFill/>
            <a:miter lim="800000"/>
            <a:headEnd/>
            <a:tailEnd/>
          </a:ln>
        </p:spPr>
        <p:txBody>
          <a:bodyPr vert="horz" wrap="square" lIns="92859" tIns="46430" rIns="92859" bIns="46430" numCol="1" anchor="b" anchorCtr="0" compatLnSpc="1">
            <a:prstTxWarp prst="textNoShape">
              <a:avLst/>
            </a:prstTxWarp>
          </a:bodyPr>
          <a:lstStyle>
            <a:lvl1pPr algn="r" defTabSz="930275" eaLnBrk="1" hangingPunct="1">
              <a:defRPr sz="1200">
                <a:latin typeface="Times New Roman" panose="02020603050405020304" pitchFamily="18" charset="0"/>
              </a:defRPr>
            </a:lvl1pPr>
          </a:lstStyle>
          <a:p>
            <a:pPr>
              <a:defRPr/>
            </a:pPr>
            <a:fld id="{84896699-8EAF-425A-91DC-02EF736CA54C}" type="slidenum">
              <a:rPr lang="en-GB" altLang="en-US"/>
              <a:pPr>
                <a:defRPr/>
              </a:pPr>
              <a:t>‹#›</a:t>
            </a:fld>
            <a:endParaRPr lang="en-GB" altLang="en-US" dirty="0"/>
          </a:p>
        </p:txBody>
      </p:sp>
    </p:spTree>
    <p:extLst>
      <p:ext uri="{BB962C8B-B14F-4D97-AF65-F5344CB8AC3E}">
        <p14:creationId xmlns:p14="http://schemas.microsoft.com/office/powerpoint/2010/main" val="6366221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46400" cy="496888"/>
          </a:xfrm>
          <a:prstGeom prst="rect">
            <a:avLst/>
          </a:prstGeom>
          <a:noFill/>
          <a:ln w="9525">
            <a:noFill/>
            <a:miter lim="800000"/>
            <a:headEnd/>
            <a:tailEnd/>
          </a:ln>
        </p:spPr>
        <p:txBody>
          <a:bodyPr vert="horz" wrap="square" lIns="92859" tIns="46430" rIns="92859" bIns="46430" numCol="1" anchor="t" anchorCtr="0" compatLnSpc="1">
            <a:prstTxWarp prst="textNoShape">
              <a:avLst/>
            </a:prstTxWarp>
          </a:bodyPr>
          <a:lstStyle>
            <a:lvl1pPr defTabSz="930275" eaLnBrk="1" hangingPunct="1">
              <a:defRPr sz="1200">
                <a:latin typeface="Times New Roman" pitchFamily="18" charset="0"/>
                <a:cs typeface="+mn-cs"/>
              </a:defRPr>
            </a:lvl1pPr>
          </a:lstStyle>
          <a:p>
            <a:pPr>
              <a:defRPr/>
            </a:pPr>
            <a:endParaRPr lang="en-US" dirty="0"/>
          </a:p>
        </p:txBody>
      </p:sp>
      <p:sp>
        <p:nvSpPr>
          <p:cNvPr id="4099" name="Rectangle 3"/>
          <p:cNvSpPr>
            <a:spLocks noGrp="1" noChangeArrowheads="1"/>
          </p:cNvSpPr>
          <p:nvPr>
            <p:ph type="dt" idx="1"/>
          </p:nvPr>
        </p:nvSpPr>
        <p:spPr bwMode="auto">
          <a:xfrm>
            <a:off x="3851275" y="0"/>
            <a:ext cx="2946400" cy="496888"/>
          </a:xfrm>
          <a:prstGeom prst="rect">
            <a:avLst/>
          </a:prstGeom>
          <a:noFill/>
          <a:ln w="9525">
            <a:noFill/>
            <a:miter lim="800000"/>
            <a:headEnd/>
            <a:tailEnd/>
          </a:ln>
        </p:spPr>
        <p:txBody>
          <a:bodyPr vert="horz" wrap="square" lIns="92859" tIns="46430" rIns="92859" bIns="46430" numCol="1" anchor="t" anchorCtr="0" compatLnSpc="1">
            <a:prstTxWarp prst="textNoShape">
              <a:avLst/>
            </a:prstTxWarp>
          </a:bodyPr>
          <a:lstStyle>
            <a:lvl1pPr algn="r" defTabSz="930275" eaLnBrk="1" hangingPunct="1">
              <a:defRPr sz="1200">
                <a:latin typeface="Times New Roman" pitchFamily="18" charset="0"/>
                <a:cs typeface="+mn-cs"/>
              </a:defRPr>
            </a:lvl1pPr>
          </a:lstStyle>
          <a:p>
            <a:pPr>
              <a:defRPr/>
            </a:pPr>
            <a:fld id="{63FBF7EF-8678-4E88-BD87-1D3EF3670A8E}" type="datetime1">
              <a:rPr lang="en-US"/>
              <a:pPr>
                <a:defRPr/>
              </a:pPr>
              <a:t>3/7/2023</a:t>
            </a:fld>
            <a:endParaRPr lang="en-US" dirty="0"/>
          </a:p>
        </p:txBody>
      </p:sp>
      <p:sp>
        <p:nvSpPr>
          <p:cNvPr id="4100" name="Rectangle 4"/>
          <p:cNvSpPr>
            <a:spLocks noGrp="1" noRot="1" noChangeAspect="1" noChangeArrowheads="1" noTextEdit="1"/>
          </p:cNvSpPr>
          <p:nvPr>
            <p:ph type="sldImg" idx="2"/>
          </p:nvPr>
        </p:nvSpPr>
        <p:spPr bwMode="auto">
          <a:xfrm>
            <a:off x="915988" y="742950"/>
            <a:ext cx="4965700" cy="3724275"/>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01" name="Rectangle 5"/>
          <p:cNvSpPr>
            <a:spLocks noGrp="1" noChangeArrowheads="1"/>
          </p:cNvSpPr>
          <p:nvPr>
            <p:ph type="body" sz="quarter" idx="3"/>
          </p:nvPr>
        </p:nvSpPr>
        <p:spPr bwMode="auto">
          <a:xfrm>
            <a:off x="906463" y="4716463"/>
            <a:ext cx="4984750" cy="4468812"/>
          </a:xfrm>
          <a:prstGeom prst="rect">
            <a:avLst/>
          </a:prstGeom>
          <a:noFill/>
          <a:ln w="9525">
            <a:noFill/>
            <a:miter lim="800000"/>
            <a:headEnd/>
            <a:tailEnd/>
          </a:ln>
        </p:spPr>
        <p:txBody>
          <a:bodyPr vert="horz" wrap="square" lIns="92859" tIns="46430" rIns="92859" bIns="46430"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4102" name="Rectangle 6"/>
          <p:cNvSpPr>
            <a:spLocks noGrp="1" noChangeArrowheads="1"/>
          </p:cNvSpPr>
          <p:nvPr>
            <p:ph type="ftr" sz="quarter" idx="4"/>
          </p:nvPr>
        </p:nvSpPr>
        <p:spPr bwMode="auto">
          <a:xfrm>
            <a:off x="0" y="9431338"/>
            <a:ext cx="2946400" cy="496887"/>
          </a:xfrm>
          <a:prstGeom prst="rect">
            <a:avLst/>
          </a:prstGeom>
          <a:noFill/>
          <a:ln w="9525">
            <a:noFill/>
            <a:miter lim="800000"/>
            <a:headEnd/>
            <a:tailEnd/>
          </a:ln>
        </p:spPr>
        <p:txBody>
          <a:bodyPr vert="horz" wrap="square" lIns="92859" tIns="46430" rIns="92859" bIns="46430" numCol="1" anchor="b" anchorCtr="0" compatLnSpc="1">
            <a:prstTxWarp prst="textNoShape">
              <a:avLst/>
            </a:prstTxWarp>
          </a:bodyPr>
          <a:lstStyle>
            <a:lvl1pPr defTabSz="930275" eaLnBrk="1" hangingPunct="1">
              <a:defRPr sz="1200">
                <a:latin typeface="Times New Roman" pitchFamily="18" charset="0"/>
                <a:cs typeface="+mn-cs"/>
              </a:defRPr>
            </a:lvl1pPr>
          </a:lstStyle>
          <a:p>
            <a:pPr>
              <a:defRPr/>
            </a:pPr>
            <a:endParaRPr lang="en-US" dirty="0"/>
          </a:p>
        </p:txBody>
      </p:sp>
      <p:sp>
        <p:nvSpPr>
          <p:cNvPr id="4103" name="Rectangle 7"/>
          <p:cNvSpPr>
            <a:spLocks noGrp="1" noChangeArrowheads="1"/>
          </p:cNvSpPr>
          <p:nvPr>
            <p:ph type="sldNum" sz="quarter" idx="5"/>
          </p:nvPr>
        </p:nvSpPr>
        <p:spPr bwMode="auto">
          <a:xfrm>
            <a:off x="3851275" y="9431338"/>
            <a:ext cx="2946400" cy="496887"/>
          </a:xfrm>
          <a:prstGeom prst="rect">
            <a:avLst/>
          </a:prstGeom>
          <a:noFill/>
          <a:ln w="9525">
            <a:noFill/>
            <a:miter lim="800000"/>
            <a:headEnd/>
            <a:tailEnd/>
          </a:ln>
        </p:spPr>
        <p:txBody>
          <a:bodyPr vert="horz" wrap="square" lIns="92859" tIns="46430" rIns="92859" bIns="46430" numCol="1" anchor="b" anchorCtr="0" compatLnSpc="1">
            <a:prstTxWarp prst="textNoShape">
              <a:avLst/>
            </a:prstTxWarp>
          </a:bodyPr>
          <a:lstStyle>
            <a:lvl1pPr algn="r" defTabSz="930275" eaLnBrk="1" hangingPunct="1">
              <a:defRPr sz="1200">
                <a:latin typeface="Times New Roman" panose="02020603050405020304" pitchFamily="18" charset="0"/>
              </a:defRPr>
            </a:lvl1pPr>
          </a:lstStyle>
          <a:p>
            <a:pPr>
              <a:defRPr/>
            </a:pPr>
            <a:fld id="{ECE0B2C6-996E-45E1-BA1D-CBDA9768A258}" type="slidenum">
              <a:rPr lang="en-GB" altLang="en-US"/>
              <a:pPr>
                <a:defRPr/>
              </a:pPr>
              <a:t>‹#›</a:t>
            </a:fld>
            <a:endParaRPr lang="en-GB" altLang="en-US" dirty="0"/>
          </a:p>
        </p:txBody>
      </p:sp>
    </p:spTree>
    <p:extLst>
      <p:ext uri="{BB962C8B-B14F-4D97-AF65-F5344CB8AC3E}">
        <p14:creationId xmlns:p14="http://schemas.microsoft.com/office/powerpoint/2010/main" val="7366768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spcBef>
                <a:spcPct val="30000"/>
              </a:spcBef>
              <a:defRPr sz="1600">
                <a:solidFill>
                  <a:schemeClr val="tx1"/>
                </a:solidFill>
                <a:latin typeface="Times New Roman" panose="02020603050405020304" pitchFamily="18" charset="0"/>
              </a:defRPr>
            </a:lvl1pPr>
            <a:lvl2pPr marL="742950" indent="-285750" defTabSz="930275">
              <a:spcBef>
                <a:spcPct val="30000"/>
              </a:spcBef>
              <a:defRPr sz="1600">
                <a:solidFill>
                  <a:schemeClr val="tx1"/>
                </a:solidFill>
                <a:latin typeface="Times New Roman" panose="02020603050405020304" pitchFamily="18" charset="0"/>
              </a:defRPr>
            </a:lvl2pPr>
            <a:lvl3pPr marL="1143000" indent="-228600" defTabSz="930275">
              <a:spcBef>
                <a:spcPct val="30000"/>
              </a:spcBef>
              <a:defRPr sz="1600">
                <a:solidFill>
                  <a:schemeClr val="tx1"/>
                </a:solidFill>
                <a:latin typeface="Times New Roman" panose="02020603050405020304" pitchFamily="18" charset="0"/>
              </a:defRPr>
            </a:lvl3pPr>
            <a:lvl4pPr marL="1600200" indent="-228600" defTabSz="930275">
              <a:spcBef>
                <a:spcPct val="30000"/>
              </a:spcBef>
              <a:defRPr sz="1600">
                <a:solidFill>
                  <a:schemeClr val="tx1"/>
                </a:solidFill>
                <a:latin typeface="Times New Roman" panose="02020603050405020304" pitchFamily="18" charset="0"/>
              </a:defRPr>
            </a:lvl4pPr>
            <a:lvl5pPr marL="2057400" indent="-228600" defTabSz="930275">
              <a:spcBef>
                <a:spcPct val="30000"/>
              </a:spcBef>
              <a:defRPr sz="1600">
                <a:solidFill>
                  <a:schemeClr val="tx1"/>
                </a:solidFill>
                <a:latin typeface="Times New Roman" panose="02020603050405020304" pitchFamily="18" charset="0"/>
              </a:defRPr>
            </a:lvl5pPr>
            <a:lvl6pPr marL="2514600" indent="-228600" defTabSz="930275" eaLnBrk="0" fontAlgn="base" hangingPunct="0">
              <a:spcBef>
                <a:spcPct val="30000"/>
              </a:spcBef>
              <a:spcAft>
                <a:spcPct val="0"/>
              </a:spcAft>
              <a:defRPr sz="1600">
                <a:solidFill>
                  <a:schemeClr val="tx1"/>
                </a:solidFill>
                <a:latin typeface="Times New Roman" panose="02020603050405020304" pitchFamily="18" charset="0"/>
              </a:defRPr>
            </a:lvl6pPr>
            <a:lvl7pPr marL="2971800" indent="-228600" defTabSz="930275" eaLnBrk="0" fontAlgn="base" hangingPunct="0">
              <a:spcBef>
                <a:spcPct val="30000"/>
              </a:spcBef>
              <a:spcAft>
                <a:spcPct val="0"/>
              </a:spcAft>
              <a:defRPr sz="1600">
                <a:solidFill>
                  <a:schemeClr val="tx1"/>
                </a:solidFill>
                <a:latin typeface="Times New Roman" panose="02020603050405020304" pitchFamily="18" charset="0"/>
              </a:defRPr>
            </a:lvl7pPr>
            <a:lvl8pPr marL="3429000" indent="-228600" defTabSz="930275" eaLnBrk="0" fontAlgn="base" hangingPunct="0">
              <a:spcBef>
                <a:spcPct val="30000"/>
              </a:spcBef>
              <a:spcAft>
                <a:spcPct val="0"/>
              </a:spcAft>
              <a:defRPr sz="1600">
                <a:solidFill>
                  <a:schemeClr val="tx1"/>
                </a:solidFill>
                <a:latin typeface="Times New Roman" panose="02020603050405020304" pitchFamily="18" charset="0"/>
              </a:defRPr>
            </a:lvl8pPr>
            <a:lvl9pPr marL="3886200" indent="-228600" defTabSz="930275" eaLnBrk="0" fontAlgn="base" hangingPunct="0">
              <a:spcBef>
                <a:spcPct val="30000"/>
              </a:spcBef>
              <a:spcAft>
                <a:spcPct val="0"/>
              </a:spcAft>
              <a:defRPr sz="1600">
                <a:solidFill>
                  <a:schemeClr val="tx1"/>
                </a:solidFill>
                <a:latin typeface="Times New Roman" panose="02020603050405020304" pitchFamily="18" charset="0"/>
              </a:defRPr>
            </a:lvl9pPr>
          </a:lstStyle>
          <a:p>
            <a:pPr>
              <a:spcBef>
                <a:spcPct val="0"/>
              </a:spcBef>
            </a:pPr>
            <a:fld id="{E31A0830-7958-478F-A687-980EFBB47EC2}" type="slidenum">
              <a:rPr lang="en-GB" altLang="en-US" sz="1200" smtClean="0"/>
              <a:pPr>
                <a:spcBef>
                  <a:spcPct val="0"/>
                </a:spcBef>
              </a:pPr>
              <a:t>2</a:t>
            </a:fld>
            <a:endParaRPr lang="en-GB" altLang="en-US" sz="1200"/>
          </a:p>
        </p:txBody>
      </p:sp>
      <p:sp>
        <p:nvSpPr>
          <p:cNvPr id="7171" name="Rectangle 2"/>
          <p:cNvSpPr>
            <a:spLocks noGrp="1" noRot="1" noChangeAspect="1" noChangeArrowheads="1" noTextEdit="1"/>
          </p:cNvSpPr>
          <p:nvPr>
            <p:ph type="sldImg"/>
          </p:nvPr>
        </p:nvSpPr>
        <p:spPr>
          <a:xfrm>
            <a:off x="915988" y="742950"/>
            <a:ext cx="4967287" cy="3725863"/>
          </a:xfrm>
          <a:ln/>
        </p:spPr>
      </p:sp>
      <p:sp>
        <p:nvSpPr>
          <p:cNvPr id="7172" name="Rectangle 3"/>
          <p:cNvSpPr>
            <a:spLocks noGrp="1" noChangeArrowheads="1"/>
          </p:cNvSpPr>
          <p:nvPr>
            <p:ph type="body" idx="1"/>
          </p:nvPr>
        </p:nvSpPr>
        <p:spPr>
          <a:xfrm>
            <a:off x="904875" y="4718050"/>
            <a:ext cx="498792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extLst>
      <p:ext uri="{BB962C8B-B14F-4D97-AF65-F5344CB8AC3E}">
        <p14:creationId xmlns:p14="http://schemas.microsoft.com/office/powerpoint/2010/main" val="9253435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ECE0B2C6-996E-45E1-BA1D-CBDA9768A258}" type="slidenum">
              <a:rPr lang="en-GB" altLang="en-US" smtClean="0"/>
              <a:pPr>
                <a:defRPr/>
              </a:pPr>
              <a:t>3</a:t>
            </a:fld>
            <a:endParaRPr lang="en-GB" altLang="en-US"/>
          </a:p>
        </p:txBody>
      </p:sp>
    </p:spTree>
    <p:extLst>
      <p:ext uri="{BB962C8B-B14F-4D97-AF65-F5344CB8AC3E}">
        <p14:creationId xmlns:p14="http://schemas.microsoft.com/office/powerpoint/2010/main" val="87841898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ECE0B2C6-996E-45E1-BA1D-CBDA9768A258}" type="slidenum">
              <a:rPr lang="en-GB" altLang="en-US" smtClean="0"/>
              <a:pPr>
                <a:defRPr/>
              </a:pPr>
              <a:t>4</a:t>
            </a:fld>
            <a:endParaRPr lang="en-GB" altLang="en-US"/>
          </a:p>
        </p:txBody>
      </p:sp>
    </p:spTree>
    <p:extLst>
      <p:ext uri="{BB962C8B-B14F-4D97-AF65-F5344CB8AC3E}">
        <p14:creationId xmlns:p14="http://schemas.microsoft.com/office/powerpoint/2010/main" val="271506529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ECE0B2C6-996E-45E1-BA1D-CBDA9768A258}" type="slidenum">
              <a:rPr lang="en-GB" altLang="en-US" smtClean="0"/>
              <a:pPr>
                <a:defRPr/>
              </a:pPr>
              <a:t>5</a:t>
            </a:fld>
            <a:endParaRPr lang="en-GB" altLang="en-US"/>
          </a:p>
        </p:txBody>
      </p:sp>
    </p:spTree>
    <p:extLst>
      <p:ext uri="{BB962C8B-B14F-4D97-AF65-F5344CB8AC3E}">
        <p14:creationId xmlns:p14="http://schemas.microsoft.com/office/powerpoint/2010/main" val="354544853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ECE0B2C6-996E-45E1-BA1D-CBDA9768A258}" type="slidenum">
              <a:rPr lang="en-GB" altLang="en-US" smtClean="0"/>
              <a:pPr>
                <a:defRPr/>
              </a:pPr>
              <a:t>6</a:t>
            </a:fld>
            <a:endParaRPr lang="en-GB" altLang="en-US" dirty="0"/>
          </a:p>
        </p:txBody>
      </p:sp>
    </p:spTree>
    <p:extLst>
      <p:ext uri="{BB962C8B-B14F-4D97-AF65-F5344CB8AC3E}">
        <p14:creationId xmlns:p14="http://schemas.microsoft.com/office/powerpoint/2010/main" val="316533170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ECE0B2C6-996E-45E1-BA1D-CBDA9768A258}" type="slidenum">
              <a:rPr lang="en-GB" altLang="en-US" smtClean="0"/>
              <a:pPr>
                <a:defRPr/>
              </a:pPr>
              <a:t>7</a:t>
            </a:fld>
            <a:endParaRPr lang="en-GB" altLang="en-US"/>
          </a:p>
        </p:txBody>
      </p:sp>
    </p:spTree>
    <p:extLst>
      <p:ext uri="{BB962C8B-B14F-4D97-AF65-F5344CB8AC3E}">
        <p14:creationId xmlns:p14="http://schemas.microsoft.com/office/powerpoint/2010/main" val="40314659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5" name="Text Box 13"/>
          <p:cNvSpPr txBox="1">
            <a:spLocks noChangeArrowheads="1"/>
          </p:cNvSpPr>
          <p:nvPr userDrawn="1"/>
        </p:nvSpPr>
        <p:spPr bwMode="auto">
          <a:xfrm>
            <a:off x="6480442" y="85317"/>
            <a:ext cx="1463675"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algn="r" eaLnBrk="1" hangingPunct="1">
              <a:spcBef>
                <a:spcPct val="50000"/>
              </a:spcBef>
              <a:defRPr/>
            </a:pPr>
            <a:r>
              <a:rPr lang="de-DE" sz="1400" b="1" dirty="0">
                <a:effectLst/>
              </a:rPr>
              <a:t>S3-xxxxxx</a:t>
            </a:r>
            <a:endParaRPr lang="en-GB" altLang="en-US" sz="1400" b="1" dirty="0">
              <a:solidFill>
                <a:schemeClr val="bg2"/>
              </a:solidFill>
            </a:endParaRPr>
          </a:p>
        </p:txBody>
      </p:sp>
      <p:sp>
        <p:nvSpPr>
          <p:cNvPr id="2" name="Title 1"/>
          <p:cNvSpPr>
            <a:spLocks noGrp="1"/>
          </p:cNvSpPr>
          <p:nvPr>
            <p:ph type="ctrTitle" hasCustomPrompt="1"/>
          </p:nvPr>
        </p:nvSpPr>
        <p:spPr>
          <a:xfrm>
            <a:off x="685800" y="2130426"/>
            <a:ext cx="7772400" cy="1470025"/>
          </a:xfrm>
        </p:spPr>
        <p:txBody>
          <a:bodyPr/>
          <a:lstStyle/>
          <a:p>
            <a:r>
              <a:rPr lang="en-US" dirty="0"/>
              <a:t>Click to edit Master tit style</a:t>
            </a:r>
            <a:endParaRPr lang="en-GB"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dirty="0"/>
              <a:t>Click to edit Master subtitle style</a:t>
            </a:r>
            <a:endParaRPr lang="en-GB" dirty="0"/>
          </a:p>
        </p:txBody>
      </p:sp>
    </p:spTree>
    <p:extLst>
      <p:ext uri="{BB962C8B-B14F-4D97-AF65-F5344CB8AC3E}">
        <p14:creationId xmlns:p14="http://schemas.microsoft.com/office/powerpoint/2010/main" val="719417900"/>
      </p:ext>
    </p:extLst>
  </p:cSld>
  <p:clrMapOvr>
    <a:masterClrMapping/>
  </p:clrMapOvr>
  <p:transition spd="slow"/>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60350" y="119598"/>
            <a:ext cx="6827838" cy="906977"/>
          </a:xfrm>
        </p:spPr>
        <p:txBody>
          <a:bodyPr/>
          <a:lstStyle>
            <a:lvl1pPr>
              <a:defRPr/>
            </a:lvl1pPr>
          </a:lstStyle>
          <a:p>
            <a:endParaRPr lang="en-GB" dirty="0"/>
          </a:p>
        </p:txBody>
      </p:sp>
      <p:sp>
        <p:nvSpPr>
          <p:cNvPr id="3" name="Content Placeholder 2"/>
          <p:cNvSpPr>
            <a:spLocks noGrp="1"/>
          </p:cNvSpPr>
          <p:nvPr>
            <p:ph idx="1"/>
          </p:nvPr>
        </p:nvSpPr>
        <p:spPr>
          <a:xfrm>
            <a:off x="485775" y="1200150"/>
            <a:ext cx="8388350" cy="5084763"/>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3657954627"/>
      </p:ext>
    </p:extLst>
  </p:cSld>
  <p:clrMapOvr>
    <a:masterClrMapping/>
  </p:clrMapOvr>
  <p:transition spd="slow"/>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641FA1F3-DE19-45FD-B8B5-3A2B074D3681}"/>
              </a:ext>
            </a:extLst>
          </p:cNvPr>
          <p:cNvSpPr>
            <a:spLocks noGrp="1"/>
          </p:cNvSpPr>
          <p:nvPr>
            <p:ph type="title"/>
          </p:nvPr>
        </p:nvSpPr>
        <p:spPr>
          <a:xfrm>
            <a:off x="260350" y="119598"/>
            <a:ext cx="6827838" cy="906977"/>
          </a:xfrm>
        </p:spPr>
        <p:txBody>
          <a:bodyPr/>
          <a:lstStyle>
            <a:lvl1pPr>
              <a:defRPr/>
            </a:lvl1pPr>
          </a:lstStyle>
          <a:p>
            <a:endParaRPr lang="en-GB" dirty="0"/>
          </a:p>
        </p:txBody>
      </p:sp>
    </p:spTree>
    <p:extLst>
      <p:ext uri="{BB962C8B-B14F-4D97-AF65-F5344CB8AC3E}">
        <p14:creationId xmlns:p14="http://schemas.microsoft.com/office/powerpoint/2010/main" val="1547252697"/>
      </p:ext>
    </p:extLst>
  </p:cSld>
  <p:clrMapOvr>
    <a:masterClrMapping/>
  </p:clrMapOvr>
  <p:transition spd="slow"/>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DE"/>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DE"/>
          </a:p>
        </p:txBody>
      </p:sp>
      <p:sp>
        <p:nvSpPr>
          <p:cNvPr id="6" name="Title 1">
            <a:extLst>
              <a:ext uri="{FF2B5EF4-FFF2-40B4-BE49-F238E27FC236}">
                <a16:creationId xmlns:a16="http://schemas.microsoft.com/office/drawing/2014/main" id="{6E4C6B85-7DC2-4461-9553-374FD2539E15}"/>
              </a:ext>
            </a:extLst>
          </p:cNvPr>
          <p:cNvSpPr>
            <a:spLocks noGrp="1"/>
          </p:cNvSpPr>
          <p:nvPr>
            <p:ph type="title"/>
          </p:nvPr>
        </p:nvSpPr>
        <p:spPr>
          <a:xfrm>
            <a:off x="260350" y="119598"/>
            <a:ext cx="6827838" cy="906977"/>
          </a:xfrm>
        </p:spPr>
        <p:txBody>
          <a:bodyPr/>
          <a:lstStyle>
            <a:lvl1pPr>
              <a:defRPr/>
            </a:lvl1pPr>
          </a:lstStyle>
          <a:p>
            <a:endParaRPr lang="en-GB" dirty="0"/>
          </a:p>
        </p:txBody>
      </p:sp>
    </p:spTree>
    <p:extLst>
      <p:ext uri="{BB962C8B-B14F-4D97-AF65-F5344CB8AC3E}">
        <p14:creationId xmlns:p14="http://schemas.microsoft.com/office/powerpoint/2010/main" val="30297772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jpe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AutoShape 14"/>
          <p:cNvSpPr>
            <a:spLocks noChangeArrowheads="1"/>
          </p:cNvSpPr>
          <p:nvPr userDrawn="1"/>
        </p:nvSpPr>
        <p:spPr bwMode="auto">
          <a:xfrm>
            <a:off x="590550" y="6373813"/>
            <a:ext cx="6169025" cy="323850"/>
          </a:xfrm>
          <a:prstGeom prst="homePlate">
            <a:avLst>
              <a:gd name="adj" fmla="val 91541"/>
            </a:avLst>
          </a:prstGeom>
          <a:solidFill>
            <a:srgbClr val="72AF2F">
              <a:alpha val="94901"/>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a:defRPr/>
            </a:pPr>
            <a:endParaRPr lang="en-US" altLang="en-US" dirty="0"/>
          </a:p>
        </p:txBody>
      </p:sp>
      <p:sp>
        <p:nvSpPr>
          <p:cNvPr id="1027" name="Title Placeholder 1"/>
          <p:cNvSpPr>
            <a:spLocks noGrp="1"/>
          </p:cNvSpPr>
          <p:nvPr>
            <p:ph type="title"/>
          </p:nvPr>
        </p:nvSpPr>
        <p:spPr bwMode="auto">
          <a:xfrm>
            <a:off x="488950" y="228600"/>
            <a:ext cx="6827838"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dirty="0"/>
              <a:t>Click to edit Master title style</a:t>
            </a:r>
            <a:endParaRPr lang="en-GB" altLang="en-US" dirty="0"/>
          </a:p>
        </p:txBody>
      </p:sp>
      <p:sp>
        <p:nvSpPr>
          <p:cNvPr id="1028" name="Text Placeholder 2"/>
          <p:cNvSpPr>
            <a:spLocks noGrp="1"/>
          </p:cNvSpPr>
          <p:nvPr>
            <p:ph type="body" idx="1"/>
          </p:nvPr>
        </p:nvSpPr>
        <p:spPr bwMode="auto">
          <a:xfrm>
            <a:off x="485775" y="1454150"/>
            <a:ext cx="8388350" cy="4830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endParaRPr lang="en-GB" altLang="en-US" dirty="0"/>
          </a:p>
        </p:txBody>
      </p:sp>
      <p:sp>
        <p:nvSpPr>
          <p:cNvPr id="14" name="TextBox 13"/>
          <p:cNvSpPr txBox="1"/>
          <p:nvPr userDrawn="1"/>
        </p:nvSpPr>
        <p:spPr>
          <a:xfrm>
            <a:off x="538163" y="6462713"/>
            <a:ext cx="5473170" cy="242887"/>
          </a:xfrm>
          <a:prstGeom prst="rect">
            <a:avLst/>
          </a:prstGeom>
          <a:noFill/>
        </p:spPr>
        <p:txBody>
          <a:bodyPr anchor="ctr">
            <a:normAutofit fontScale="92500" lnSpcReduction="10000"/>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lang="en-GB" altLang="de-DE" sz="1200" dirty="0">
                <a:solidFill>
                  <a:schemeClr val="bg1"/>
                </a:solidFill>
              </a:rPr>
              <a:t>SA3#110	20 - 24 February 2023 work planning</a:t>
            </a:r>
          </a:p>
          <a:p>
            <a:pPr>
              <a:defRPr/>
            </a:pPr>
            <a:endParaRPr lang="en-GB" sz="1200" spc="300" dirty="0">
              <a:solidFill>
                <a:schemeClr val="bg1"/>
              </a:solidFill>
            </a:endParaRPr>
          </a:p>
        </p:txBody>
      </p:sp>
      <p:sp>
        <p:nvSpPr>
          <p:cNvPr id="12" name="Oval 11"/>
          <p:cNvSpPr/>
          <p:nvPr userDrawn="1"/>
        </p:nvSpPr>
        <p:spPr bwMode="auto">
          <a:xfrm>
            <a:off x="8318500" y="6383338"/>
            <a:ext cx="511175" cy="296862"/>
          </a:xfrm>
          <a:prstGeom prst="ellipse">
            <a:avLst/>
          </a:prstGeom>
          <a:solidFill>
            <a:schemeClr val="bg1">
              <a:alpha val="50000"/>
            </a:schemeClr>
          </a:solidFill>
          <a:ln w="9525" cap="flat" cmpd="sng" algn="ctr">
            <a:noFill/>
            <a:prstDash val="solid"/>
            <a:round/>
            <a:headEnd type="none" w="med" len="med"/>
            <a:tailEnd type="none" w="med" len="med"/>
          </a:ln>
          <a:effectLst/>
        </p:spPr>
        <p:txBody>
          <a:bodyPr/>
          <a:lstStyle>
            <a:lvl1pPr eaLnBrk="0" hangingPunct="0">
              <a:defRPr sz="1000">
                <a:solidFill>
                  <a:schemeClr val="tx1"/>
                </a:solidFill>
                <a:latin typeface="Arial" panose="020B0604020202020204" pitchFamily="34" charset="0"/>
                <a:cs typeface="Arial" panose="020B0604020202020204" pitchFamily="34" charset="0"/>
              </a:defRPr>
            </a:lvl1pPr>
            <a:lvl2pPr marL="742950" indent="-285750" eaLnBrk="0" hangingPunct="0">
              <a:defRPr sz="1000">
                <a:solidFill>
                  <a:schemeClr val="tx1"/>
                </a:solidFill>
                <a:latin typeface="Arial" panose="020B0604020202020204" pitchFamily="34" charset="0"/>
                <a:cs typeface="Arial" panose="020B0604020202020204" pitchFamily="34" charset="0"/>
              </a:defRPr>
            </a:lvl2pPr>
            <a:lvl3pPr marL="1143000" indent="-228600" eaLnBrk="0" hangingPunct="0">
              <a:defRPr sz="1000">
                <a:solidFill>
                  <a:schemeClr val="tx1"/>
                </a:solidFill>
                <a:latin typeface="Arial" panose="020B0604020202020204" pitchFamily="34" charset="0"/>
                <a:cs typeface="Arial" panose="020B0604020202020204" pitchFamily="34" charset="0"/>
              </a:defRPr>
            </a:lvl3pPr>
            <a:lvl4pPr marL="1600200" indent="-228600" eaLnBrk="0" hangingPunct="0">
              <a:defRPr sz="1000">
                <a:solidFill>
                  <a:schemeClr val="tx1"/>
                </a:solidFill>
                <a:latin typeface="Arial" panose="020B0604020202020204" pitchFamily="34" charset="0"/>
                <a:cs typeface="Arial" panose="020B0604020202020204" pitchFamily="34" charset="0"/>
              </a:defRPr>
            </a:lvl4pPr>
            <a:lvl5pPr marL="2057400" indent="-228600" eaLnBrk="0" hangingPunct="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algn="ctr">
              <a:defRPr/>
            </a:pPr>
            <a:fld id="{1E10F64A-668A-451F-BD49-32A860AAC750}" type="slidenum">
              <a:rPr lang="en-GB" altLang="en-US" b="1" smtClean="0"/>
              <a:pPr algn="ctr">
                <a:defRPr/>
              </a:pPr>
              <a:t>‹#›</a:t>
            </a:fld>
            <a:endParaRPr lang="en-GB" altLang="en-US" b="1" dirty="0"/>
          </a:p>
          <a:p>
            <a:pPr>
              <a:defRPr/>
            </a:pPr>
            <a:endParaRPr lang="en-GB" altLang="en-US" dirty="0"/>
          </a:p>
        </p:txBody>
      </p:sp>
      <p:sp>
        <p:nvSpPr>
          <p:cNvPr id="1031" name="Rectangle 15"/>
          <p:cNvSpPr>
            <a:spLocks noChangeArrowheads="1"/>
          </p:cNvSpPr>
          <p:nvPr userDrawn="1"/>
        </p:nvSpPr>
        <p:spPr bwMode="auto">
          <a:xfrm>
            <a:off x="4086225" y="3303588"/>
            <a:ext cx="971550"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eaLnBrk="1" hangingPunct="1">
              <a:defRPr/>
            </a:pPr>
            <a:r>
              <a:rPr lang="en-GB" altLang="en-US" dirty="0">
                <a:solidFill>
                  <a:schemeClr val="bg1"/>
                </a:solidFill>
              </a:rPr>
              <a:t>© 3GPP 2012</a:t>
            </a:r>
            <a:endParaRPr lang="en-GB" altLang="en-US" dirty="0"/>
          </a:p>
        </p:txBody>
      </p:sp>
      <p:sp>
        <p:nvSpPr>
          <p:cNvPr id="1032" name="Rectangle 16"/>
          <p:cNvSpPr>
            <a:spLocks noChangeArrowheads="1"/>
          </p:cNvSpPr>
          <p:nvPr userDrawn="1"/>
        </p:nvSpPr>
        <p:spPr bwMode="auto">
          <a:xfrm>
            <a:off x="7439025" y="6462713"/>
            <a:ext cx="824265"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eaLnBrk="1" hangingPunct="1">
              <a:defRPr/>
            </a:pPr>
            <a:r>
              <a:rPr lang="en-GB" altLang="en-US" sz="800" dirty="0"/>
              <a:t>© 3GPP 2023</a:t>
            </a:r>
          </a:p>
        </p:txBody>
      </p:sp>
      <p:pic>
        <p:nvPicPr>
          <p:cNvPr id="1033" name="Picture 10" descr="3GPP_TM_RD.jpg"/>
          <p:cNvPicPr>
            <a:picLocks noChangeAspect="1"/>
          </p:cNvPicPr>
          <p:nvPr userDrawn="1"/>
        </p:nvPicPr>
        <p:blipFill>
          <a:blip r:embed="rId6">
            <a:extLst>
              <a:ext uri="{28A0092B-C50C-407E-A947-70E740481C1C}">
                <a14:useLocalDpi xmlns:a14="http://schemas.microsoft.com/office/drawing/2010/main" val="0"/>
              </a:ext>
            </a:extLst>
          </a:blip>
          <a:srcRect/>
          <a:stretch>
            <a:fillRect/>
          </a:stretch>
        </p:blipFill>
        <p:spPr bwMode="auto">
          <a:xfrm>
            <a:off x="7526338" y="415925"/>
            <a:ext cx="13081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770" r:id="rId1"/>
    <p:sldLayoutId id="2147483767" r:id="rId2"/>
    <p:sldLayoutId id="2147483768" r:id="rId3"/>
    <p:sldLayoutId id="2147483769" r:id="rId4"/>
  </p:sldLayoutIdLst>
  <p:transition spd="slow"/>
  <p:hf hdr="0" ftr="0" dt="0"/>
  <p:txStyles>
    <p:titleStyle>
      <a:lvl1pPr algn="ctr" rtl="0" eaLnBrk="0" fontAlgn="base" hangingPunct="0">
        <a:spcBef>
          <a:spcPct val="0"/>
        </a:spcBef>
        <a:spcAft>
          <a:spcPct val="0"/>
        </a:spcAft>
        <a:defRPr sz="3200">
          <a:solidFill>
            <a:srgbClr val="FF0000"/>
          </a:solidFill>
          <a:latin typeface="+mj-lt"/>
          <a:ea typeface="+mj-ea"/>
          <a:cs typeface="+mj-cs"/>
        </a:defRPr>
      </a:lvl1pPr>
      <a:lvl2pPr algn="ctr" rtl="0" eaLnBrk="0" fontAlgn="base" hangingPunct="0">
        <a:spcBef>
          <a:spcPct val="0"/>
        </a:spcBef>
        <a:spcAft>
          <a:spcPct val="0"/>
        </a:spcAft>
        <a:defRPr sz="3200">
          <a:solidFill>
            <a:srgbClr val="FF0000"/>
          </a:solidFill>
          <a:latin typeface="Calibri" pitchFamily="34" charset="0"/>
        </a:defRPr>
      </a:lvl2pPr>
      <a:lvl3pPr algn="ctr" rtl="0" eaLnBrk="0" fontAlgn="base" hangingPunct="0">
        <a:spcBef>
          <a:spcPct val="0"/>
        </a:spcBef>
        <a:spcAft>
          <a:spcPct val="0"/>
        </a:spcAft>
        <a:defRPr sz="3200">
          <a:solidFill>
            <a:srgbClr val="FF0000"/>
          </a:solidFill>
          <a:latin typeface="Calibri" pitchFamily="34" charset="0"/>
        </a:defRPr>
      </a:lvl3pPr>
      <a:lvl4pPr algn="ctr" rtl="0" eaLnBrk="0" fontAlgn="base" hangingPunct="0">
        <a:spcBef>
          <a:spcPct val="0"/>
        </a:spcBef>
        <a:spcAft>
          <a:spcPct val="0"/>
        </a:spcAft>
        <a:defRPr sz="3200">
          <a:solidFill>
            <a:srgbClr val="FF0000"/>
          </a:solidFill>
          <a:latin typeface="Calibri" pitchFamily="34" charset="0"/>
        </a:defRPr>
      </a:lvl4pPr>
      <a:lvl5pPr algn="ctr" rtl="0" eaLnBrk="0" fontAlgn="base" hangingPunct="0">
        <a:spcBef>
          <a:spcPct val="0"/>
        </a:spcBef>
        <a:spcAft>
          <a:spcPct val="0"/>
        </a:spcAft>
        <a:defRPr sz="3200">
          <a:solidFill>
            <a:srgbClr val="FF0000"/>
          </a:solidFill>
          <a:latin typeface="Calibri" pitchFamily="34" charset="0"/>
        </a:defRPr>
      </a:lvl5pPr>
      <a:lvl6pPr marL="457200" algn="ctr" rtl="0" eaLnBrk="0" fontAlgn="base" hangingPunct="0">
        <a:spcBef>
          <a:spcPct val="0"/>
        </a:spcBef>
        <a:spcAft>
          <a:spcPct val="0"/>
        </a:spcAft>
        <a:defRPr sz="3200">
          <a:solidFill>
            <a:srgbClr val="FF0000"/>
          </a:solidFill>
          <a:latin typeface="Calibri" pitchFamily="34" charset="0"/>
        </a:defRPr>
      </a:lvl6pPr>
      <a:lvl7pPr marL="914400" algn="ctr" rtl="0" eaLnBrk="0" fontAlgn="base" hangingPunct="0">
        <a:spcBef>
          <a:spcPct val="0"/>
        </a:spcBef>
        <a:spcAft>
          <a:spcPct val="0"/>
        </a:spcAft>
        <a:defRPr sz="3200">
          <a:solidFill>
            <a:srgbClr val="FF0000"/>
          </a:solidFill>
          <a:latin typeface="Calibri" pitchFamily="34" charset="0"/>
        </a:defRPr>
      </a:lvl7pPr>
      <a:lvl8pPr marL="1371600" algn="ctr" rtl="0" eaLnBrk="0" fontAlgn="base" hangingPunct="0">
        <a:spcBef>
          <a:spcPct val="0"/>
        </a:spcBef>
        <a:spcAft>
          <a:spcPct val="0"/>
        </a:spcAft>
        <a:defRPr sz="3200">
          <a:solidFill>
            <a:srgbClr val="FF0000"/>
          </a:solidFill>
          <a:latin typeface="Calibri" pitchFamily="34" charset="0"/>
        </a:defRPr>
      </a:lvl8pPr>
      <a:lvl9pPr marL="1828800" algn="ctr" rtl="0" eaLnBrk="0" fontAlgn="base" hangingPunct="0">
        <a:spcBef>
          <a:spcPct val="0"/>
        </a:spcBef>
        <a:spcAft>
          <a:spcPct val="0"/>
        </a:spcAft>
        <a:defRPr sz="3200">
          <a:solidFill>
            <a:srgbClr val="FF0000"/>
          </a:solidFill>
          <a:latin typeface="Calibri" pitchFamily="34" charset="0"/>
        </a:defRPr>
      </a:lvl9pPr>
    </p:titleStyle>
    <p:bodyStyle>
      <a:lvl1pPr marL="457200" indent="-457200" algn="l" rtl="0" eaLnBrk="0" fontAlgn="base" hangingPunct="0">
        <a:spcBef>
          <a:spcPct val="20000"/>
        </a:spcBef>
        <a:spcAft>
          <a:spcPct val="0"/>
        </a:spcAft>
        <a:buBlip>
          <a:blip r:embed="rId7"/>
        </a:buBlip>
        <a:defRPr sz="2800">
          <a:solidFill>
            <a:schemeClr val="tx1"/>
          </a:solidFill>
          <a:latin typeface="+mn-lt"/>
          <a:ea typeface="+mn-ea"/>
          <a:cs typeface="+mn-cs"/>
        </a:defRPr>
      </a:lvl1pPr>
      <a:lvl2pPr marL="742950" indent="-285750" algn="l" rtl="0" eaLnBrk="0" fontAlgn="base" hangingPunct="0">
        <a:spcBef>
          <a:spcPct val="20000"/>
        </a:spcBef>
        <a:spcAft>
          <a:spcPct val="0"/>
        </a:spcAft>
        <a:buClr>
          <a:srgbClr val="C00000"/>
        </a:buClr>
        <a:buFont typeface="Arial" panose="020B0604020202020204" pitchFamily="34" charset="0"/>
        <a:buChar char="•"/>
        <a:defRPr sz="2400">
          <a:solidFill>
            <a:schemeClr val="tx1"/>
          </a:solidFill>
          <a:latin typeface="+mn-lt"/>
        </a:defRPr>
      </a:lvl2pPr>
      <a:lvl3pPr marL="1143000" indent="-228600" algn="l" rtl="0" eaLnBrk="0" fontAlgn="base" hangingPunct="0">
        <a:spcBef>
          <a:spcPct val="20000"/>
        </a:spcBef>
        <a:spcAft>
          <a:spcPct val="0"/>
        </a:spcAft>
        <a:buFont typeface="Arial" panose="020B0604020202020204" pitchFamily="34" charset="0"/>
        <a:buChar char="•"/>
        <a:defRPr sz="2000">
          <a:solidFill>
            <a:schemeClr val="tx1"/>
          </a:solidFill>
          <a:latin typeface="+mn-lt"/>
        </a:defRPr>
      </a:lvl3pPr>
      <a:lvl4pPr marL="1600200" indent="-228600" algn="l" rtl="0" eaLnBrk="0" fontAlgn="base" hangingPunct="0">
        <a:spcBef>
          <a:spcPct val="20000"/>
        </a:spcBef>
        <a:spcAft>
          <a:spcPct val="0"/>
        </a:spcAft>
        <a:buFont typeface="Arial" panose="020B0604020202020204" pitchFamily="34" charset="0"/>
        <a:buChar char="–"/>
        <a:defRPr sz="2000">
          <a:solidFill>
            <a:schemeClr val="tx1"/>
          </a:solidFill>
          <a:latin typeface="+mn-lt"/>
        </a:defRPr>
      </a:lvl4pPr>
      <a:lvl5pPr marL="2057400" indent="-228600" algn="l" rtl="0" eaLnBrk="0" fontAlgn="base" hangingPunct="0">
        <a:spcBef>
          <a:spcPct val="20000"/>
        </a:spcBef>
        <a:spcAft>
          <a:spcPct val="0"/>
        </a:spcAft>
        <a:buFont typeface="Arial" panose="020B0604020202020204" pitchFamily="34" charset="0"/>
        <a:buChar char="»"/>
        <a:defRPr sz="1600">
          <a:solidFill>
            <a:schemeClr val="tx1"/>
          </a:solidFill>
          <a:latin typeface="+mn-lt"/>
        </a:defRPr>
      </a:lvl5pPr>
      <a:lvl6pPr marL="2514600" indent="-228600" algn="l" rtl="0" eaLnBrk="0" fontAlgn="base" hangingPunct="0">
        <a:spcBef>
          <a:spcPct val="20000"/>
        </a:spcBef>
        <a:spcAft>
          <a:spcPct val="0"/>
        </a:spcAft>
        <a:buFont typeface="Arial" charset="0"/>
        <a:buChar char="»"/>
        <a:defRPr sz="1600">
          <a:solidFill>
            <a:schemeClr val="tx1"/>
          </a:solidFill>
          <a:latin typeface="+mn-lt"/>
        </a:defRPr>
      </a:lvl6pPr>
      <a:lvl7pPr marL="2971800" indent="-228600" algn="l" rtl="0" eaLnBrk="0" fontAlgn="base" hangingPunct="0">
        <a:spcBef>
          <a:spcPct val="20000"/>
        </a:spcBef>
        <a:spcAft>
          <a:spcPct val="0"/>
        </a:spcAft>
        <a:buFont typeface="Arial" charset="0"/>
        <a:buChar char="»"/>
        <a:defRPr sz="1600">
          <a:solidFill>
            <a:schemeClr val="tx1"/>
          </a:solidFill>
          <a:latin typeface="+mn-lt"/>
        </a:defRPr>
      </a:lvl7pPr>
      <a:lvl8pPr marL="3429000" indent="-228600" algn="l" rtl="0" eaLnBrk="0" fontAlgn="base" hangingPunct="0">
        <a:spcBef>
          <a:spcPct val="20000"/>
        </a:spcBef>
        <a:spcAft>
          <a:spcPct val="0"/>
        </a:spcAft>
        <a:buFont typeface="Arial" charset="0"/>
        <a:buChar char="»"/>
        <a:defRPr sz="1600">
          <a:solidFill>
            <a:schemeClr val="tx1"/>
          </a:solidFill>
          <a:latin typeface="+mn-lt"/>
        </a:defRPr>
      </a:lvl8pPr>
      <a:lvl9pPr marL="3886200" indent="-228600" algn="l" rtl="0" eaLnBrk="0" fontAlgn="base" hangingPunct="0">
        <a:spcBef>
          <a:spcPct val="20000"/>
        </a:spcBef>
        <a:spcAft>
          <a:spcPct val="0"/>
        </a:spcAft>
        <a:buFont typeface="Arial" charset="0"/>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5DF070F4-9FCD-48E8-9E3A-5A0A826F2B28}"/>
              </a:ext>
            </a:extLst>
          </p:cNvPr>
          <p:cNvSpPr txBox="1"/>
          <p:nvPr/>
        </p:nvSpPr>
        <p:spPr>
          <a:xfrm>
            <a:off x="257175" y="362056"/>
            <a:ext cx="8388350" cy="6755696"/>
          </a:xfrm>
          <a:prstGeom prst="rect">
            <a:avLst/>
          </a:prstGeom>
          <a:noFill/>
        </p:spPr>
        <p:txBody>
          <a:bodyPr wrap="square">
            <a:spAutoFit/>
          </a:bodyPr>
          <a:lstStyle/>
          <a:p>
            <a:pPr>
              <a:spcAft>
                <a:spcPts val="600"/>
              </a:spcAft>
            </a:pPr>
            <a:r>
              <a:rPr lang="en-GB" sz="2400" b="1" dirty="0">
                <a:effectLst/>
                <a:latin typeface="Arial" panose="020B0604020202020204" pitchFamily="34" charset="0"/>
                <a:ea typeface="SimSun" panose="02010600030101010101" pitchFamily="2" charset="-122"/>
                <a:cs typeface="Times New Roman" panose="02020603050405020304" pitchFamily="18" charset="0"/>
              </a:rPr>
              <a:t>3GPP TSG-SA3 Meeting #110</a:t>
            </a:r>
            <a:r>
              <a:rPr lang="en-GB" sz="2400" b="1" i="1" dirty="0">
                <a:effectLst/>
                <a:latin typeface="Arial" panose="020B0604020202020204" pitchFamily="34" charset="0"/>
                <a:ea typeface="SimSun" panose="02010600030101010101" pitchFamily="2" charset="-122"/>
                <a:cs typeface="Times New Roman" panose="02020603050405020304" pitchFamily="18" charset="0"/>
              </a:rPr>
              <a:t> 		</a:t>
            </a:r>
          </a:p>
          <a:p>
            <a:pPr>
              <a:spcAft>
                <a:spcPts val="600"/>
              </a:spcAft>
            </a:pPr>
            <a:r>
              <a:rPr lang="en-GB" sz="2400" b="1" dirty="0">
                <a:ea typeface="SimSun" panose="02010600030101010101" pitchFamily="2" charset="-122"/>
                <a:cs typeface="Times New Roman" panose="02020603050405020304" pitchFamily="18" charset="0"/>
              </a:rPr>
              <a:t>20</a:t>
            </a:r>
            <a:r>
              <a:rPr lang="en-GB" sz="2400" b="1" dirty="0">
                <a:effectLst/>
                <a:latin typeface="Arial" panose="020B0604020202020204" pitchFamily="34" charset="0"/>
                <a:ea typeface="SimSun" panose="02010600030101010101" pitchFamily="2" charset="-122"/>
                <a:cs typeface="Times New Roman" panose="02020603050405020304" pitchFamily="18" charset="0"/>
              </a:rPr>
              <a:t> - 24 February 2023</a:t>
            </a:r>
            <a:endParaRPr lang="de-DE" sz="2400" dirty="0">
              <a:effectLst/>
              <a:latin typeface="Arial" panose="020B0604020202020204" pitchFamily="34" charset="0"/>
              <a:ea typeface="SimSun" panose="02010600030101010101" pitchFamily="2" charset="-122"/>
              <a:cs typeface="Times New Roman" panose="02020603050405020304" pitchFamily="18" charset="0"/>
            </a:endParaRPr>
          </a:p>
          <a:p>
            <a:pPr>
              <a:spcAft>
                <a:spcPts val="900"/>
              </a:spcAft>
            </a:pPr>
            <a:r>
              <a:rPr lang="en-GB" sz="2000" b="1" dirty="0">
                <a:effectLst/>
                <a:latin typeface="Arial" panose="020B0604020202020204" pitchFamily="34" charset="0"/>
                <a:ea typeface="SimSun" panose="02010600030101010101" pitchFamily="2" charset="-122"/>
              </a:rPr>
              <a:t> </a:t>
            </a:r>
            <a:endParaRPr lang="de-DE" sz="2000" dirty="0">
              <a:effectLst/>
              <a:latin typeface="Times New Roman" panose="02020603050405020304" pitchFamily="18" charset="0"/>
              <a:ea typeface="SimSun" panose="02010600030101010101" pitchFamily="2" charset="-122"/>
            </a:endParaRPr>
          </a:p>
          <a:p>
            <a:pPr>
              <a:spcAft>
                <a:spcPts val="600"/>
              </a:spcAft>
            </a:pPr>
            <a:r>
              <a:rPr lang="en-GB" sz="2000" b="1" i="1" dirty="0">
                <a:effectLst/>
                <a:latin typeface="Arial" panose="020B0604020202020204" pitchFamily="34" charset="0"/>
                <a:ea typeface="SimSun" panose="02010600030101010101" pitchFamily="2" charset="-122"/>
                <a:cs typeface="Times New Roman" panose="02020603050405020304" pitchFamily="18" charset="0"/>
              </a:rPr>
              <a:t>						</a:t>
            </a:r>
            <a:endParaRPr lang="en-GB" sz="2000" b="1" i="1" dirty="0">
              <a:solidFill>
                <a:srgbClr val="FF0000"/>
              </a:solidFill>
              <a:effectLst/>
              <a:highlight>
                <a:srgbClr val="FFFF00"/>
              </a:highlight>
              <a:latin typeface="Arial" panose="020B0604020202020204" pitchFamily="34" charset="0"/>
              <a:ea typeface="SimSun" panose="02010600030101010101" pitchFamily="2" charset="-122"/>
              <a:cs typeface="Times New Roman" panose="02020603050405020304" pitchFamily="18" charset="0"/>
            </a:endParaRPr>
          </a:p>
          <a:p>
            <a:pPr marL="1350010" indent="-1350010">
              <a:spcAft>
                <a:spcPts val="900"/>
              </a:spcAft>
              <a:tabLst>
                <a:tab pos="1350645" algn="l"/>
              </a:tabLst>
            </a:pPr>
            <a:endParaRPr lang="en-US" sz="2000" b="1" dirty="0">
              <a:effectLst/>
              <a:latin typeface="Arial" panose="020B0604020202020204" pitchFamily="34" charset="0"/>
              <a:ea typeface="SimSun" panose="02010600030101010101" pitchFamily="2" charset="-122"/>
              <a:cs typeface="Times New Roman" panose="02020603050405020304" pitchFamily="18" charset="0"/>
            </a:endParaRPr>
          </a:p>
          <a:p>
            <a:pPr marL="1350010" indent="-1350010">
              <a:spcAft>
                <a:spcPts val="900"/>
              </a:spcAft>
              <a:tabLst>
                <a:tab pos="1350645" algn="l"/>
              </a:tabLst>
            </a:pPr>
            <a:endParaRPr lang="en-US" sz="2000" b="1" dirty="0">
              <a:ea typeface="SimSun" panose="02010600030101010101" pitchFamily="2" charset="-122"/>
              <a:cs typeface="Times New Roman" panose="02020603050405020304" pitchFamily="18" charset="0"/>
            </a:endParaRPr>
          </a:p>
          <a:p>
            <a:pPr marL="1350010" indent="-1350010">
              <a:spcAft>
                <a:spcPts val="900"/>
              </a:spcAft>
              <a:tabLst>
                <a:tab pos="1350645" algn="l"/>
              </a:tabLst>
            </a:pPr>
            <a:endParaRPr lang="en-US" sz="2000" b="1" dirty="0">
              <a:effectLst/>
              <a:latin typeface="Arial" panose="020B0604020202020204" pitchFamily="34" charset="0"/>
              <a:ea typeface="SimSun" panose="02010600030101010101" pitchFamily="2" charset="-122"/>
              <a:cs typeface="Times New Roman" panose="02020603050405020304" pitchFamily="18" charset="0"/>
            </a:endParaRPr>
          </a:p>
          <a:p>
            <a:pPr marL="1350010" indent="-1350010">
              <a:spcAft>
                <a:spcPts val="900"/>
              </a:spcAft>
              <a:tabLst>
                <a:tab pos="1350645" algn="l"/>
              </a:tabLst>
            </a:pPr>
            <a:endParaRPr lang="en-US" sz="2000" b="1" dirty="0">
              <a:ea typeface="SimSun" panose="02010600030101010101" pitchFamily="2" charset="-122"/>
              <a:cs typeface="Times New Roman" panose="02020603050405020304" pitchFamily="18" charset="0"/>
            </a:endParaRPr>
          </a:p>
          <a:p>
            <a:pPr marL="1350010" indent="-1350010">
              <a:spcAft>
                <a:spcPts val="900"/>
              </a:spcAft>
              <a:tabLst>
                <a:tab pos="1350645" algn="l"/>
              </a:tabLst>
            </a:pPr>
            <a:r>
              <a:rPr lang="en-US" sz="2000" b="1" dirty="0">
                <a:effectLst/>
                <a:latin typeface="Arial" panose="020B0604020202020204" pitchFamily="34" charset="0"/>
                <a:ea typeface="SimSun" panose="02010600030101010101" pitchFamily="2" charset="-122"/>
                <a:cs typeface="Times New Roman" panose="02020603050405020304" pitchFamily="18" charset="0"/>
              </a:rPr>
              <a:t>Source:	Nokia, Nokia Shanghai Bell</a:t>
            </a:r>
            <a:endParaRPr lang="de-DE" sz="2000" dirty="0">
              <a:effectLst/>
              <a:latin typeface="Times New Roman" panose="02020603050405020304" pitchFamily="18" charset="0"/>
              <a:ea typeface="SimSun" panose="02010600030101010101" pitchFamily="2" charset="-122"/>
            </a:endParaRPr>
          </a:p>
          <a:p>
            <a:pPr marL="1350010" indent="-1350010">
              <a:spcAft>
                <a:spcPts val="900"/>
              </a:spcAft>
              <a:tabLst>
                <a:tab pos="1350645" algn="l"/>
              </a:tabLst>
            </a:pPr>
            <a:r>
              <a:rPr lang="en-GB" sz="2000" b="1" dirty="0">
                <a:effectLst/>
                <a:latin typeface="Arial" panose="020B0604020202020204" pitchFamily="34" charset="0"/>
                <a:ea typeface="SimSun" panose="02010600030101010101" pitchFamily="2" charset="-122"/>
              </a:rPr>
              <a:t>Title:	</a:t>
            </a:r>
            <a:r>
              <a:rPr lang="en-GB" sz="2000" b="1" kern="0" dirty="0">
                <a:cs typeface="Times New Roman" panose="02020603050405020304" pitchFamily="18" charset="0"/>
              </a:rPr>
              <a:t>SA WG 3 Status report for WID 5G </a:t>
            </a:r>
            <a:r>
              <a:rPr lang="en-GB" sz="2000" b="1" kern="0" dirty="0" err="1">
                <a:cs typeface="Times New Roman" panose="02020603050405020304" pitchFamily="18" charset="0"/>
              </a:rPr>
              <a:t>eSBA</a:t>
            </a:r>
            <a:r>
              <a:rPr lang="en-GB" sz="2000" b="1" kern="0" dirty="0">
                <a:cs typeface="Times New Roman" panose="02020603050405020304" pitchFamily="18" charset="0"/>
              </a:rPr>
              <a:t> Ph2</a:t>
            </a:r>
            <a:endParaRPr lang="de-DE" sz="2000" b="1" kern="0" dirty="0">
              <a:cs typeface="Times New Roman" panose="02020603050405020304" pitchFamily="18" charset="0"/>
            </a:endParaRPr>
          </a:p>
          <a:p>
            <a:pPr marL="1350010" indent="-1350010">
              <a:spcAft>
                <a:spcPts val="900"/>
              </a:spcAft>
              <a:tabLst>
                <a:tab pos="1350645" algn="l"/>
              </a:tabLst>
            </a:pPr>
            <a:endParaRPr lang="de-DE" sz="2000" dirty="0">
              <a:effectLst/>
              <a:latin typeface="Times New Roman" panose="02020603050405020304" pitchFamily="18" charset="0"/>
              <a:ea typeface="SimSun" panose="02010600030101010101" pitchFamily="2" charset="-122"/>
            </a:endParaRPr>
          </a:p>
          <a:p>
            <a:pPr marL="1350010" indent="-1350010">
              <a:spcAft>
                <a:spcPts val="900"/>
              </a:spcAft>
              <a:tabLst>
                <a:tab pos="1350645" algn="l"/>
              </a:tabLst>
            </a:pPr>
            <a:r>
              <a:rPr lang="en-GB" sz="2000" b="1" dirty="0">
                <a:effectLst/>
                <a:latin typeface="Arial" panose="020B0604020202020204" pitchFamily="34" charset="0"/>
                <a:ea typeface="SimSun" panose="02010600030101010101" pitchFamily="2" charset="-122"/>
                <a:cs typeface="Times New Roman" panose="02020603050405020304" pitchFamily="18" charset="0"/>
              </a:rPr>
              <a:t>Document for:	Endorsement</a:t>
            </a:r>
            <a:endParaRPr lang="de-DE" sz="2000" dirty="0">
              <a:effectLst/>
              <a:latin typeface="Times New Roman" panose="02020603050405020304" pitchFamily="18" charset="0"/>
              <a:ea typeface="SimSun" panose="02010600030101010101" pitchFamily="2" charset="-122"/>
            </a:endParaRPr>
          </a:p>
          <a:p>
            <a:pPr marL="1350010" indent="-1350010">
              <a:spcAft>
                <a:spcPts val="900"/>
              </a:spcAft>
              <a:tabLst>
                <a:tab pos="1350645" algn="l"/>
              </a:tabLst>
            </a:pPr>
            <a:endParaRPr lang="en-GB" sz="2000" b="1" dirty="0">
              <a:effectLst/>
              <a:latin typeface="Arial" panose="020B0604020202020204" pitchFamily="34" charset="0"/>
              <a:ea typeface="SimSun" panose="02010600030101010101" pitchFamily="2" charset="-122"/>
              <a:cs typeface="Times New Roman" panose="02020603050405020304" pitchFamily="18" charset="0"/>
            </a:endParaRPr>
          </a:p>
          <a:p>
            <a:pPr marL="1350010" indent="-1350010">
              <a:spcAft>
                <a:spcPts val="900"/>
              </a:spcAft>
              <a:tabLst>
                <a:tab pos="1350645" algn="l"/>
              </a:tabLst>
            </a:pPr>
            <a:r>
              <a:rPr lang="en-GB" sz="2000" b="1" dirty="0">
                <a:effectLst/>
                <a:latin typeface="Arial" panose="020B0604020202020204" pitchFamily="34" charset="0"/>
                <a:ea typeface="SimSun" panose="02010600030101010101" pitchFamily="2" charset="-122"/>
                <a:cs typeface="Times New Roman" panose="02020603050405020304" pitchFamily="18" charset="0"/>
              </a:rPr>
              <a:t>Agenda Item:	4.12</a:t>
            </a:r>
            <a:endParaRPr lang="de-DE" sz="2000" dirty="0">
              <a:latin typeface="Times New Roman" panose="02020603050405020304" pitchFamily="18" charset="0"/>
              <a:ea typeface="SimSun" panose="02010600030101010101" pitchFamily="2" charset="-122"/>
            </a:endParaRPr>
          </a:p>
          <a:p>
            <a:pPr marL="1350010" indent="-1350010">
              <a:spcAft>
                <a:spcPts val="900"/>
              </a:spcAft>
              <a:tabLst>
                <a:tab pos="1350645" algn="l"/>
              </a:tabLst>
            </a:pPr>
            <a:endParaRPr lang="de-DE" sz="2000" b="1" kern="0" dirty="0">
              <a:effectLst/>
              <a:latin typeface="Times New Roman" panose="02020603050405020304" pitchFamily="18" charset="0"/>
              <a:ea typeface="SimSun" panose="02010600030101010101" pitchFamily="2" charset="-122"/>
              <a:cs typeface="Times New Roman" panose="02020603050405020304" pitchFamily="18" charset="0"/>
            </a:endParaRPr>
          </a:p>
          <a:p>
            <a:pPr marL="1350010" indent="-1350010">
              <a:spcAft>
                <a:spcPts val="900"/>
              </a:spcAft>
              <a:tabLst>
                <a:tab pos="1350645" algn="l"/>
              </a:tabLst>
            </a:pPr>
            <a:endParaRPr lang="en-GB" sz="2000" b="1" kern="0" dirty="0">
              <a:effectLst/>
              <a:latin typeface="Arial" panose="020B0604020202020204" pitchFamily="34" charset="0"/>
              <a:cs typeface="Times New Roman" panose="02020603050405020304" pitchFamily="18" charset="0"/>
            </a:endParaRPr>
          </a:p>
        </p:txBody>
      </p:sp>
    </p:spTree>
    <p:extLst>
      <p:ext uri="{BB962C8B-B14F-4D97-AF65-F5344CB8AC3E}">
        <p14:creationId xmlns:p14="http://schemas.microsoft.com/office/powerpoint/2010/main" val="2967176420"/>
      </p:ext>
    </p:extLst>
  </p:cSld>
  <p:clrMapOvr>
    <a:masterClrMapping/>
  </p:clrMapOvr>
  <p:transition spd="slow"/>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2"/>
          <p:cNvSpPr>
            <a:spLocks noGrp="1" noChangeArrowheads="1"/>
          </p:cNvSpPr>
          <p:nvPr>
            <p:ph type="ctrTitle"/>
          </p:nvPr>
        </p:nvSpPr>
        <p:spPr/>
        <p:txBody>
          <a:bodyPr>
            <a:noAutofit/>
          </a:bodyPr>
          <a:lstStyle/>
          <a:p>
            <a:pPr>
              <a:defRPr/>
            </a:pPr>
            <a:r>
              <a:rPr lang="fr-FR" dirty="0"/>
              <a:t>SA WG3 </a:t>
            </a:r>
            <a:r>
              <a:rPr lang="fr-FR" dirty="0" err="1"/>
              <a:t>Status</a:t>
            </a:r>
            <a:r>
              <a:rPr lang="fr-FR" dirty="0"/>
              <a:t> report</a:t>
            </a:r>
            <a:br>
              <a:rPr lang="fr-FR" dirty="0"/>
            </a:br>
            <a:r>
              <a:rPr lang="fr-FR" dirty="0"/>
              <a:t>WID ‘5G_eSBA_Ph2’</a:t>
            </a:r>
            <a:endParaRPr lang="en-GB" sz="3600" dirty="0">
              <a:effectLst>
                <a:outerShdw blurRad="38100" dist="38100" dir="2700000" algn="tl">
                  <a:srgbClr val="C0C0C0"/>
                </a:outerShdw>
              </a:effectLst>
            </a:endParaRPr>
          </a:p>
        </p:txBody>
      </p:sp>
      <p:sp>
        <p:nvSpPr>
          <p:cNvPr id="6147" name="Subtitle 6"/>
          <p:cNvSpPr>
            <a:spLocks noGrp="1"/>
          </p:cNvSpPr>
          <p:nvPr>
            <p:ph type="subTitle" idx="1"/>
          </p:nvPr>
        </p:nvSpPr>
        <p:spPr/>
        <p:txBody>
          <a:bodyPr/>
          <a:lstStyle/>
          <a:p>
            <a:pPr>
              <a:lnSpc>
                <a:spcPct val="80000"/>
              </a:lnSpc>
            </a:pPr>
            <a:br>
              <a:rPr lang="en-US" altLang="en-US" sz="2000" b="1" dirty="0"/>
            </a:br>
            <a:r>
              <a:rPr lang="en-GB" altLang="en-US" sz="1800" b="1" dirty="0">
                <a:latin typeface="Arial" charset="0"/>
              </a:rPr>
              <a:t>Anja Jerichow</a:t>
            </a:r>
            <a:endParaRPr lang="en-GB" sz="1800" b="1" dirty="0">
              <a:latin typeface="Arial" charset="0"/>
            </a:endParaRPr>
          </a:p>
          <a:p>
            <a:pPr>
              <a:lnSpc>
                <a:spcPct val="80000"/>
              </a:lnSpc>
            </a:pPr>
            <a:r>
              <a:rPr lang="en-GB" sz="1800" b="1" dirty="0">
                <a:latin typeface="Arial" charset="0"/>
              </a:rPr>
              <a:t>Nokia</a:t>
            </a:r>
          </a:p>
          <a:p>
            <a:pPr>
              <a:lnSpc>
                <a:spcPct val="80000"/>
              </a:lnSpc>
            </a:pPr>
            <a:endParaRPr lang="en-GB" sz="1800" b="1" dirty="0">
              <a:latin typeface="Arial" charset="0"/>
            </a:endParaRPr>
          </a:p>
          <a:p>
            <a:pPr>
              <a:lnSpc>
                <a:spcPct val="80000"/>
              </a:lnSpc>
            </a:pPr>
            <a:endParaRPr lang="en-GB" sz="1800" b="1" dirty="0">
              <a:latin typeface="Arial" charset="0"/>
            </a:endParaRPr>
          </a:p>
          <a:p>
            <a:pPr>
              <a:lnSpc>
                <a:spcPct val="80000"/>
              </a:lnSpc>
            </a:pPr>
            <a:r>
              <a:rPr lang="en-GB" sz="1800" b="1" dirty="0">
                <a:highlight>
                  <a:srgbClr val="FFFF00"/>
                </a:highlight>
                <a:latin typeface="Arial" charset="0"/>
              </a:rPr>
              <a:t>SA3#110</a:t>
            </a:r>
          </a:p>
          <a:p>
            <a:pPr>
              <a:lnSpc>
                <a:spcPct val="80000"/>
              </a:lnSpc>
              <a:defRPr/>
            </a:pPr>
            <a:endParaRPr lang="en-US" altLang="en-US" sz="2000" dirty="0">
              <a:latin typeface="Arial" panose="020B0604020202020204" pitchFamily="34" charset="0"/>
            </a:endParaRPr>
          </a:p>
          <a:p>
            <a:pPr>
              <a:lnSpc>
                <a:spcPct val="80000"/>
              </a:lnSpc>
              <a:defRPr/>
            </a:pPr>
            <a:endParaRPr lang="en-GB" altLang="en-US" sz="2000" dirty="0">
              <a:latin typeface="Arial" panose="020B0604020202020204" pitchFamily="34" charset="0"/>
            </a:endParaRPr>
          </a:p>
        </p:txBody>
      </p:sp>
    </p:spTree>
  </p:cSld>
  <p:clrMapOvr>
    <a:masterClrMapping/>
  </p:clrMapOvr>
  <p:transition spd="slow">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16" name="Content Placeholder 7"/>
          <p:cNvSpPr>
            <a:spLocks noGrp="1"/>
          </p:cNvSpPr>
          <p:nvPr>
            <p:ph sz="half" idx="2"/>
          </p:nvPr>
        </p:nvSpPr>
        <p:spPr>
          <a:xfrm>
            <a:off x="405791" y="1393453"/>
            <a:ext cx="8554481" cy="5273395"/>
          </a:xfrm>
        </p:spPr>
        <p:txBody>
          <a:bodyPr/>
          <a:lstStyle/>
          <a:p>
            <a:pPr marL="342900" lvl="0" indent="-342900">
              <a:buClr>
                <a:schemeClr val="tx1"/>
              </a:buClr>
              <a:buFont typeface="Symbol" panose="05050102010706020507" pitchFamily="18" charset="2"/>
              <a:buChar char=""/>
            </a:pPr>
            <a:r>
              <a:rPr lang="en-CA" sz="1800" dirty="0">
                <a:latin typeface="Calibri" panose="020F0502020204030204" pitchFamily="34" charset="0"/>
              </a:rPr>
              <a:t>Normative work based on study conclusion in </a:t>
            </a:r>
            <a:r>
              <a:rPr lang="en-CA" sz="1800" dirty="0" err="1">
                <a:latin typeface="Calibri" panose="020F0502020204030204" pitchFamily="34" charset="0"/>
              </a:rPr>
              <a:t>FS_eSBA_SEC</a:t>
            </a:r>
            <a:r>
              <a:rPr lang="en-CA" sz="1800" dirty="0">
                <a:latin typeface="Calibri" panose="020F0502020204030204" pitchFamily="34" charset="0"/>
              </a:rPr>
              <a:t>, i.e.</a:t>
            </a:r>
          </a:p>
          <a:p>
            <a:pPr marL="685800" lvl="2" indent="0">
              <a:buClr>
                <a:schemeClr val="tx1"/>
              </a:buClr>
              <a:buNone/>
            </a:pPr>
            <a:r>
              <a:rPr lang="en-US" sz="1800" dirty="0">
                <a:effectLst/>
                <a:latin typeface="Calibri" panose="020F0502020204030204" pitchFamily="34" charset="0"/>
                <a:ea typeface="Times New Roman" panose="02020603050405020304" pitchFamily="18" charset="0"/>
              </a:rPr>
              <a:t>- clarifying security for subscribe/notify use case, </a:t>
            </a:r>
          </a:p>
          <a:p>
            <a:pPr marL="685800" lvl="2" indent="0">
              <a:buClr>
                <a:schemeClr val="tx1"/>
              </a:buClr>
              <a:buNone/>
            </a:pPr>
            <a:r>
              <a:rPr lang="en-US" sz="1800" dirty="0">
                <a:effectLst/>
                <a:latin typeface="Calibri" panose="020F0502020204030204" pitchFamily="34" charset="0"/>
                <a:ea typeface="Times New Roman" panose="02020603050405020304" pitchFamily="18" charset="0"/>
              </a:rPr>
              <a:t>- address NRF deployment scenarios, </a:t>
            </a:r>
          </a:p>
          <a:p>
            <a:pPr marL="685800" lvl="2" indent="0">
              <a:buClr>
                <a:schemeClr val="tx1"/>
              </a:buClr>
              <a:buNone/>
            </a:pPr>
            <a:r>
              <a:rPr lang="en-US" sz="1800" dirty="0">
                <a:effectLst/>
                <a:latin typeface="Calibri" panose="020F0502020204030204" pitchFamily="34" charset="0"/>
                <a:ea typeface="Times New Roman" panose="02020603050405020304" pitchFamily="18" charset="0"/>
              </a:rPr>
              <a:t>- authorization of inter-slice access,</a:t>
            </a:r>
          </a:p>
          <a:p>
            <a:pPr marL="685800" lvl="2" indent="0">
              <a:buClr>
                <a:schemeClr val="tx1"/>
              </a:buClr>
              <a:buNone/>
            </a:pPr>
            <a:r>
              <a:rPr lang="en-US" sz="1800" dirty="0">
                <a:effectLst/>
                <a:latin typeface="Calibri" panose="020F0502020204030204" pitchFamily="34" charset="0"/>
                <a:ea typeface="Times New Roman" panose="02020603050405020304" pitchFamily="18" charset="0"/>
              </a:rPr>
              <a:t>- NRF validation of </a:t>
            </a:r>
            <a:r>
              <a:rPr lang="en-US" sz="1800" dirty="0" err="1">
                <a:effectLst/>
                <a:latin typeface="Calibri" panose="020F0502020204030204" pitchFamily="34" charset="0"/>
                <a:ea typeface="Times New Roman" panose="02020603050405020304" pitchFamily="18" charset="0"/>
              </a:rPr>
              <a:t>NFc</a:t>
            </a:r>
            <a:r>
              <a:rPr lang="en-US" sz="1800" dirty="0">
                <a:effectLst/>
                <a:latin typeface="Calibri" panose="020F0502020204030204" pitchFamily="34" charset="0"/>
                <a:ea typeface="Times New Roman" panose="02020603050405020304" pitchFamily="18" charset="0"/>
              </a:rPr>
              <a:t>.</a:t>
            </a:r>
          </a:p>
          <a:p>
            <a:pPr marL="342900" lvl="0" indent="-342900">
              <a:buClr>
                <a:schemeClr val="tx1"/>
              </a:buClr>
              <a:buFont typeface="Symbol" panose="05050102010706020507" pitchFamily="18" charset="2"/>
              <a:buChar char=""/>
            </a:pPr>
            <a:r>
              <a:rPr lang="en-CA" sz="1800" dirty="0">
                <a:effectLst/>
                <a:latin typeface="Calibri" panose="020F0502020204030204" pitchFamily="34" charset="0"/>
                <a:ea typeface="Times New Roman" panose="02020603050405020304" pitchFamily="18" charset="0"/>
              </a:rPr>
              <a:t>History:</a:t>
            </a:r>
          </a:p>
          <a:p>
            <a:pPr marL="628650" lvl="1" indent="-342900">
              <a:buClr>
                <a:schemeClr val="tx1"/>
              </a:buClr>
              <a:buFont typeface="Symbol" panose="05050102010706020507" pitchFamily="18" charset="2"/>
              <a:buChar char=""/>
            </a:pPr>
            <a:r>
              <a:rPr lang="en-CA" sz="1600" dirty="0">
                <a:latin typeface="Calibri" panose="020F0502020204030204" pitchFamily="34" charset="0"/>
              </a:rPr>
              <a:t>WID created to conclude normative work on </a:t>
            </a:r>
            <a:r>
              <a:rPr lang="en-CA" sz="1600" dirty="0" err="1">
                <a:latin typeface="Calibri" panose="020F0502020204030204" pitchFamily="34" charset="0"/>
              </a:rPr>
              <a:t>FS_eSBA_SEC</a:t>
            </a:r>
            <a:r>
              <a:rPr lang="en-CA" sz="1600" dirty="0">
                <a:latin typeface="Calibri" panose="020F0502020204030204" pitchFamily="34" charset="0"/>
              </a:rPr>
              <a:t> in November 2022 (SA3#109).</a:t>
            </a:r>
          </a:p>
          <a:p>
            <a:pPr marL="628650" lvl="1" indent="-342900">
              <a:buClr>
                <a:schemeClr val="tx1"/>
              </a:buClr>
              <a:buFont typeface="Symbol" panose="05050102010706020507" pitchFamily="18" charset="2"/>
              <a:buChar char=""/>
            </a:pPr>
            <a:r>
              <a:rPr lang="en-CA" sz="1600" dirty="0">
                <a:latin typeface="Calibri" panose="020F0502020204030204" pitchFamily="34" charset="0"/>
              </a:rPr>
              <a:t>WID approved by SA plenary (</a:t>
            </a:r>
            <a:r>
              <a:rPr lang="en-US" sz="1600" dirty="0"/>
              <a:t>SP-221145)</a:t>
            </a:r>
            <a:r>
              <a:rPr lang="en-CA" sz="1600" dirty="0">
                <a:latin typeface="Calibri" panose="020F0502020204030204" pitchFamily="34" charset="0"/>
              </a:rPr>
              <a:t> – CRs on 4 KIs were expected.</a:t>
            </a:r>
          </a:p>
          <a:p>
            <a:pPr marL="342900" lvl="0" indent="-342900">
              <a:buClr>
                <a:schemeClr val="tx1"/>
              </a:buClr>
              <a:buFont typeface="Symbol" panose="05050102010706020507" pitchFamily="18" charset="2"/>
              <a:buChar char=""/>
            </a:pPr>
            <a:r>
              <a:rPr lang="en-CA" sz="1800" dirty="0">
                <a:latin typeface="Calibri" panose="020F0502020204030204" pitchFamily="34" charset="0"/>
                <a:ea typeface="Times New Roman" panose="02020603050405020304" pitchFamily="18" charset="0"/>
              </a:rPr>
              <a:t>Report from</a:t>
            </a:r>
            <a:r>
              <a:rPr lang="en-CA" sz="1800" dirty="0">
                <a:effectLst/>
                <a:latin typeface="Calibri" panose="020F0502020204030204" pitchFamily="34" charset="0"/>
                <a:ea typeface="Times New Roman" panose="02020603050405020304" pitchFamily="18" charset="0"/>
              </a:rPr>
              <a:t> February meeting: </a:t>
            </a:r>
            <a:endParaRPr lang="en-CA" sz="2400" dirty="0">
              <a:effectLst/>
              <a:latin typeface="Calibri" panose="020F0502020204030204" pitchFamily="34" charset="0"/>
              <a:ea typeface="Times New Roman" panose="02020603050405020304" pitchFamily="18" charset="0"/>
            </a:endParaRPr>
          </a:p>
          <a:p>
            <a:pPr marL="628650" lvl="1" indent="-342900">
              <a:buClr>
                <a:schemeClr val="tx1"/>
              </a:buClr>
              <a:buFont typeface="Symbol" panose="05050102010706020507" pitchFamily="18" charset="2"/>
              <a:buChar char=""/>
            </a:pPr>
            <a:r>
              <a:rPr lang="en-CA" sz="1600" dirty="0">
                <a:latin typeface="Calibri" panose="020F0502020204030204" pitchFamily="34" charset="0"/>
                <a:cs typeface="+mn-cs"/>
              </a:rPr>
              <a:t>Last remaining KI (#11) was concluded per SID. </a:t>
            </a:r>
          </a:p>
          <a:p>
            <a:pPr marL="628650" lvl="1" indent="-342900">
              <a:buClr>
                <a:schemeClr val="tx1"/>
              </a:buClr>
              <a:buFont typeface="Symbol" panose="05050102010706020507" pitchFamily="18" charset="2"/>
              <a:buChar char=""/>
            </a:pPr>
            <a:r>
              <a:rPr lang="en-CA" sz="1600" dirty="0">
                <a:latin typeface="Calibri" panose="020F0502020204030204" pitchFamily="34" charset="0"/>
                <a:cs typeface="+mn-cs"/>
              </a:rPr>
              <a:t>Work on WID started already in November with 2 CRs agreed (NRF deployment, slice topic).</a:t>
            </a:r>
          </a:p>
          <a:p>
            <a:pPr marL="628650" lvl="1" indent="-342900">
              <a:buClr>
                <a:schemeClr val="tx1"/>
              </a:buClr>
              <a:buFont typeface="Symbol" panose="05050102010706020507" pitchFamily="18" charset="2"/>
              <a:buChar char=""/>
            </a:pPr>
            <a:r>
              <a:rPr lang="en-CA" sz="1600" dirty="0">
                <a:latin typeface="Calibri" panose="020F0502020204030204" pitchFamily="34" charset="0"/>
                <a:cs typeface="+mn-cs"/>
              </a:rPr>
              <a:t>In this meeting, 2 more KI conclusions were implemented per CRs (SCP trust, subscribe/notify).</a:t>
            </a:r>
          </a:p>
          <a:p>
            <a:pPr marL="342900" lvl="0" indent="-342900">
              <a:buFont typeface="Symbol" panose="05050102010706020507" pitchFamily="18" charset="2"/>
              <a:buChar char=""/>
            </a:pPr>
            <a:r>
              <a:rPr lang="en-CA" sz="1800" dirty="0">
                <a:latin typeface="Calibri" panose="020F0502020204030204" pitchFamily="34" charset="0"/>
                <a:ea typeface="Times New Roman" panose="02020603050405020304" pitchFamily="18" charset="0"/>
              </a:rPr>
              <a:t>After February meeting the following is planned:</a:t>
            </a:r>
          </a:p>
          <a:p>
            <a:pPr marL="628650" lvl="1" indent="-342900">
              <a:buClrTx/>
              <a:buFont typeface="Symbol" panose="05050102010706020507" pitchFamily="18" charset="2"/>
              <a:buChar char=""/>
            </a:pPr>
            <a:r>
              <a:rPr lang="en-CA" sz="1600" dirty="0">
                <a:latin typeface="Calibri" panose="020F0502020204030204" pitchFamily="34" charset="0"/>
              </a:rPr>
              <a:t>Finalize normative text additions to 33.501 as per conclusions for KI#11. </a:t>
            </a:r>
          </a:p>
        </p:txBody>
      </p:sp>
      <p:sp>
        <p:nvSpPr>
          <p:cNvPr id="3" name="TextBox 2">
            <a:extLst>
              <a:ext uri="{FF2B5EF4-FFF2-40B4-BE49-F238E27FC236}">
                <a16:creationId xmlns:a16="http://schemas.microsoft.com/office/drawing/2014/main" id="{156B83FC-25A3-44B2-9ABF-4705626AB921}"/>
              </a:ext>
            </a:extLst>
          </p:cNvPr>
          <p:cNvSpPr txBox="1"/>
          <p:nvPr/>
        </p:nvSpPr>
        <p:spPr>
          <a:xfrm>
            <a:off x="405791" y="946137"/>
            <a:ext cx="5008038" cy="369332"/>
          </a:xfrm>
          <a:prstGeom prst="rect">
            <a:avLst/>
          </a:prstGeom>
          <a:noFill/>
        </p:spPr>
        <p:txBody>
          <a:bodyPr wrap="square" rtlCol="0">
            <a:spAutoFit/>
          </a:bodyPr>
          <a:lstStyle/>
          <a:p>
            <a:r>
              <a:rPr lang="fr-FR" sz="1800" dirty="0" err="1">
                <a:solidFill>
                  <a:srgbClr val="FF0000"/>
                </a:solidFill>
              </a:rPr>
              <a:t>Overall</a:t>
            </a:r>
            <a:r>
              <a:rPr lang="fr-FR" sz="1800" dirty="0">
                <a:solidFill>
                  <a:srgbClr val="FF0000"/>
                </a:solidFill>
              </a:rPr>
              <a:t> plan</a:t>
            </a:r>
            <a:endParaRPr lang="en-US" sz="1800" dirty="0">
              <a:solidFill>
                <a:srgbClr val="FF0000"/>
              </a:solidFill>
            </a:endParaRPr>
          </a:p>
        </p:txBody>
      </p:sp>
      <p:sp>
        <p:nvSpPr>
          <p:cNvPr id="5" name="Title 4">
            <a:extLst>
              <a:ext uri="{FF2B5EF4-FFF2-40B4-BE49-F238E27FC236}">
                <a16:creationId xmlns:a16="http://schemas.microsoft.com/office/drawing/2014/main" id="{EDBCEEA4-1160-4A3B-8DB3-3270C9887918}"/>
              </a:ext>
            </a:extLst>
          </p:cNvPr>
          <p:cNvSpPr>
            <a:spLocks noGrp="1"/>
          </p:cNvSpPr>
          <p:nvPr>
            <p:ph type="title"/>
          </p:nvPr>
        </p:nvSpPr>
        <p:spPr>
          <a:xfrm>
            <a:off x="362763" y="-230157"/>
            <a:ext cx="6827838" cy="906977"/>
          </a:xfrm>
        </p:spPr>
        <p:txBody>
          <a:bodyPr/>
          <a:lstStyle/>
          <a:p>
            <a:r>
              <a:rPr lang="en-US" sz="3200" dirty="0">
                <a:solidFill>
                  <a:srgbClr val="FF0000"/>
                </a:solidFill>
              </a:rPr>
              <a:t>‘5G_eSBA_Ph2’ Status after SA3#110  </a:t>
            </a:r>
          </a:p>
        </p:txBody>
      </p:sp>
    </p:spTree>
    <p:extLst>
      <p:ext uri="{BB962C8B-B14F-4D97-AF65-F5344CB8AC3E}">
        <p14:creationId xmlns:p14="http://schemas.microsoft.com/office/powerpoint/2010/main" val="539970028"/>
      </p:ext>
    </p:extLst>
  </p:cSld>
  <p:clrMapOvr>
    <a:masterClrMapping/>
  </p:clrMapOvr>
  <p:transition spd="slow"/>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4">
            <a:extLst>
              <a:ext uri="{FF2B5EF4-FFF2-40B4-BE49-F238E27FC236}">
                <a16:creationId xmlns:a16="http://schemas.microsoft.com/office/drawing/2014/main" id="{0C460251-77A8-48CE-AADB-326E505C80B5}"/>
              </a:ext>
            </a:extLst>
          </p:cNvPr>
          <p:cNvGraphicFramePr>
            <a:graphicFrameLocks noGrp="1"/>
          </p:cNvGraphicFramePr>
          <p:nvPr>
            <p:ph sz="half" idx="2"/>
            <p:extLst>
              <p:ext uri="{D42A27DB-BD31-4B8C-83A1-F6EECF244321}">
                <p14:modId xmlns:p14="http://schemas.microsoft.com/office/powerpoint/2010/main" val="2769789071"/>
              </p:ext>
            </p:extLst>
          </p:nvPr>
        </p:nvGraphicFramePr>
        <p:xfrm>
          <a:off x="775285" y="1257436"/>
          <a:ext cx="7730761" cy="4815840"/>
        </p:xfrm>
        <a:graphic>
          <a:graphicData uri="http://schemas.openxmlformats.org/drawingml/2006/table">
            <a:tbl>
              <a:tblPr firstRow="1" bandRow="1">
                <a:tableStyleId>{5C22544A-7EE6-4342-B048-85BDC9FD1C3A}</a:tableStyleId>
              </a:tblPr>
              <a:tblGrid>
                <a:gridCol w="1561624">
                  <a:extLst>
                    <a:ext uri="{9D8B030D-6E8A-4147-A177-3AD203B41FA5}">
                      <a16:colId xmlns:a16="http://schemas.microsoft.com/office/drawing/2014/main" val="1084802273"/>
                    </a:ext>
                  </a:extLst>
                </a:gridCol>
                <a:gridCol w="1877923">
                  <a:extLst>
                    <a:ext uri="{9D8B030D-6E8A-4147-A177-3AD203B41FA5}">
                      <a16:colId xmlns:a16="http://schemas.microsoft.com/office/drawing/2014/main" val="368405616"/>
                    </a:ext>
                  </a:extLst>
                </a:gridCol>
                <a:gridCol w="4291214">
                  <a:extLst>
                    <a:ext uri="{9D8B030D-6E8A-4147-A177-3AD203B41FA5}">
                      <a16:colId xmlns:a16="http://schemas.microsoft.com/office/drawing/2014/main" val="666416306"/>
                    </a:ext>
                  </a:extLst>
                </a:gridCol>
              </a:tblGrid>
              <a:tr h="207716">
                <a:tc>
                  <a:txBody>
                    <a:bodyPr/>
                    <a:lstStyle/>
                    <a:p>
                      <a:r>
                        <a:rPr lang="en-US" sz="800" dirty="0"/>
                        <a:t>Key Issues from TR 33.875</a:t>
                      </a:r>
                    </a:p>
                  </a:txBody>
                  <a:tcPr/>
                </a:tc>
                <a:tc>
                  <a:txBody>
                    <a:bodyPr/>
                    <a:lstStyle/>
                    <a:p>
                      <a:r>
                        <a:rPr lang="en-US" sz="800" dirty="0"/>
                        <a:t>-- what is it about</a:t>
                      </a:r>
                    </a:p>
                  </a:txBody>
                  <a:tcPr/>
                </a:tc>
                <a:tc>
                  <a:txBody>
                    <a:bodyPr/>
                    <a:lstStyle/>
                    <a:p>
                      <a:r>
                        <a:rPr lang="en-US" sz="800" dirty="0"/>
                        <a:t>-- CRs expected in WID phase / work done</a:t>
                      </a:r>
                    </a:p>
                  </a:txBody>
                  <a:tcPr/>
                </a:tc>
                <a:extLst>
                  <a:ext uri="{0D108BD9-81ED-4DB2-BD59-A6C34878D82A}">
                    <a16:rowId xmlns:a16="http://schemas.microsoft.com/office/drawing/2014/main" val="859629202"/>
                  </a:ext>
                </a:extLst>
              </a:tr>
              <a:tr h="443401">
                <a:tc>
                  <a:txBody>
                    <a:bodyPr/>
                    <a:lstStyle/>
                    <a:p>
                      <a:r>
                        <a:rPr lang="en-GB" sz="800" kern="1200" dirty="0">
                          <a:solidFill>
                            <a:schemeClr val="tx1"/>
                          </a:solidFill>
                          <a:effectLst/>
                          <a:latin typeface="+mn-lt"/>
                          <a:ea typeface="+mn-ea"/>
                          <a:cs typeface="+mn-cs"/>
                        </a:rPr>
                        <a:t>#1: Authentication of NRF and NF Service Producer in indirect communication</a:t>
                      </a:r>
                      <a:endParaRPr lang="en-US" sz="800" dirty="0">
                        <a:solidFill>
                          <a:schemeClr val="tx1"/>
                        </a:solidFill>
                      </a:endParaRPr>
                    </a:p>
                  </a:txBody>
                  <a:tcPr/>
                </a:tc>
                <a:tc>
                  <a:txBody>
                    <a:bodyPr/>
                    <a:lstStyle/>
                    <a:p>
                      <a:r>
                        <a:rPr lang="en-US" sz="800" dirty="0">
                          <a:solidFill>
                            <a:schemeClr val="tx1"/>
                          </a:solidFill>
                        </a:rPr>
                        <a:t>KI#1 is to allow an NF Service Consumer to authenticate an NRF or an NF Service Producer in the scenario of indirect communication via an SCP. Three solutions (Solution #1, #6 and #13).</a:t>
                      </a:r>
                    </a:p>
                  </a:txBody>
                  <a:tcPr/>
                </a:tc>
                <a:tc>
                  <a:txBody>
                    <a:bodyPr/>
                    <a:lstStyle/>
                    <a:p>
                      <a:r>
                        <a:rPr lang="en-US" sz="800" dirty="0">
                          <a:solidFill>
                            <a:schemeClr val="tx1"/>
                          </a:solidFill>
                        </a:rPr>
                        <a:t>CR: Clarification on trust of SCP.</a:t>
                      </a:r>
                      <a:endParaRPr lang="en-US" sz="1800" dirty="0">
                        <a:solidFill>
                          <a:schemeClr val="tx1"/>
                        </a:solidFill>
                      </a:endParaRPr>
                    </a:p>
                    <a:p>
                      <a:pPr marL="1543050" lvl="3" indent="-171450">
                        <a:buFont typeface="Wingdings" panose="05000000000000000000" pitchFamily="2" charset="2"/>
                        <a:buChar char="ü"/>
                      </a:pPr>
                      <a:r>
                        <a:rPr lang="en-US" sz="1800" dirty="0">
                          <a:solidFill>
                            <a:schemeClr val="tx1"/>
                          </a:solidFill>
                        </a:rPr>
                        <a:t> </a:t>
                      </a:r>
                      <a:endParaRPr lang="en-US" sz="800" dirty="0">
                        <a:solidFill>
                          <a:schemeClr val="tx1"/>
                        </a:solidFill>
                      </a:endParaRPr>
                    </a:p>
                  </a:txBody>
                  <a:tcPr/>
                </a:tc>
                <a:extLst>
                  <a:ext uri="{0D108BD9-81ED-4DB2-BD59-A6C34878D82A}">
                    <a16:rowId xmlns:a16="http://schemas.microsoft.com/office/drawing/2014/main" val="2172544180"/>
                  </a:ext>
                </a:extLst>
              </a:tr>
              <a:tr h="343506">
                <a:tc>
                  <a:txBody>
                    <a:bodyPr/>
                    <a:lstStyle/>
                    <a:p>
                      <a:r>
                        <a:rPr lang="en-GB" sz="800" kern="1200" dirty="0">
                          <a:solidFill>
                            <a:schemeClr val="tx1"/>
                          </a:solidFill>
                          <a:effectLst/>
                          <a:latin typeface="+mn-lt"/>
                          <a:ea typeface="+mn-ea"/>
                          <a:cs typeface="+mn-cs"/>
                        </a:rPr>
                        <a:t>#3: Service access authorization in the "Subscribe-Notify" scenarios</a:t>
                      </a:r>
                      <a:endParaRPr lang="en-US" sz="800"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800" kern="1200" dirty="0">
                          <a:solidFill>
                            <a:schemeClr val="dk1"/>
                          </a:solidFill>
                          <a:latin typeface="+mn-lt"/>
                          <a:ea typeface="+mn-ea"/>
                          <a:cs typeface="+mn-cs"/>
                        </a:rPr>
                        <a:t>KI on subscribe notify: how to assure that the notification messages could be only forwarded to an NF that has been authorized (by the NRF) to receive notifications.</a:t>
                      </a:r>
                      <a:endParaRPr lang="de-DE" sz="800" kern="1200" dirty="0">
                        <a:solidFill>
                          <a:schemeClr val="dk1"/>
                        </a:solidFill>
                        <a:latin typeface="+mn-lt"/>
                        <a:ea typeface="+mn-ea"/>
                        <a:cs typeface="+mn-cs"/>
                      </a:endParaRPr>
                    </a:p>
                    <a:p>
                      <a:endParaRPr lang="en-US" sz="800" dirty="0">
                        <a:solidFill>
                          <a:schemeClr val="tx1"/>
                        </a:solidFill>
                      </a:endParaRPr>
                    </a:p>
                  </a:txBody>
                  <a:tcPr/>
                </a:tc>
                <a:tc>
                  <a:txBody>
                    <a:bodyPr/>
                    <a:lstStyle/>
                    <a:p>
                      <a:r>
                        <a:rPr lang="en-US" sz="800" dirty="0">
                          <a:solidFill>
                            <a:schemeClr val="tx1"/>
                          </a:solidFill>
                        </a:rPr>
                        <a:t>CR: token-based authorization also applies to subscribe and unsubscribe operations.</a:t>
                      </a:r>
                    </a:p>
                    <a:p>
                      <a:pPr marL="3829050" marR="0" lvl="8" indent="-242888" algn="l"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kumimoji="0" lang="en-US" sz="1800" b="0" i="0" u="none" strike="noStrike" kern="1200" cap="none" spc="0" normalizeH="0" baseline="0" noProof="0" dirty="0">
                          <a:ln>
                            <a:noFill/>
                          </a:ln>
                          <a:solidFill>
                            <a:prstClr val="black"/>
                          </a:solidFill>
                          <a:effectLst/>
                          <a:uLnTx/>
                          <a:uFillTx/>
                          <a:latin typeface="+mn-lt"/>
                          <a:ea typeface="+mn-ea"/>
                          <a:cs typeface="+mn-cs"/>
                        </a:rPr>
                        <a:t> </a:t>
                      </a:r>
                      <a:endParaRPr kumimoji="0" lang="en-US" sz="800" b="0" i="0" u="none" strike="noStrike" kern="1200" cap="none" spc="0" normalizeH="0" baseline="0" noProof="0" dirty="0">
                        <a:ln>
                          <a:noFill/>
                        </a:ln>
                        <a:solidFill>
                          <a:prstClr val="black"/>
                        </a:solidFill>
                        <a:effectLst/>
                        <a:uLnTx/>
                        <a:uFillTx/>
                        <a:latin typeface="+mn-lt"/>
                        <a:ea typeface="+mn-ea"/>
                        <a:cs typeface="+mn-cs"/>
                      </a:endParaRPr>
                    </a:p>
                    <a:p>
                      <a:endParaRPr lang="en-US" sz="800" dirty="0">
                        <a:solidFill>
                          <a:schemeClr val="tx1"/>
                        </a:solidFill>
                      </a:endParaRPr>
                    </a:p>
                  </a:txBody>
                  <a:tcPr/>
                </a:tc>
                <a:extLst>
                  <a:ext uri="{0D108BD9-81ED-4DB2-BD59-A6C34878D82A}">
                    <a16:rowId xmlns:a16="http://schemas.microsoft.com/office/drawing/2014/main" val="132437073"/>
                  </a:ext>
                </a:extLst>
              </a:tr>
              <a:tr h="407793">
                <a:tc>
                  <a:txBody>
                    <a:bodyPr/>
                    <a:lstStyle/>
                    <a:p>
                      <a:r>
                        <a:rPr lang="en-US" sz="800" dirty="0">
                          <a:solidFill>
                            <a:schemeClr val="tx1"/>
                          </a:solidFill>
                        </a:rPr>
                        <a:t>#4: Authorization of SCP to act on behalf of an NF or another SCP</a:t>
                      </a:r>
                    </a:p>
                  </a:txBody>
                  <a:tcPr/>
                </a:tc>
                <a:tc>
                  <a:txBody>
                    <a:bodyPr/>
                    <a:lstStyle/>
                    <a:p>
                      <a:r>
                        <a:rPr lang="en-US" sz="800" dirty="0">
                          <a:solidFill>
                            <a:schemeClr val="tx1"/>
                          </a:solidFill>
                        </a:rPr>
                        <a:t>KI is about authorization of SCP to request services on behalf of an NF or of another SCP and how this authorization is verified by the NRF or NF Service Producer</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800" dirty="0">
                          <a:solidFill>
                            <a:schemeClr val="tx1"/>
                          </a:solidFill>
                        </a:rPr>
                        <a:t>CR: Clarification on trust of SCP </a:t>
                      </a:r>
                    </a:p>
                    <a:p>
                      <a:pPr marL="1543050" marR="0" lvl="3"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kumimoji="0" lang="en-US" sz="1800" b="0" i="0" u="none" strike="noStrike" kern="1200" cap="none" spc="0" normalizeH="0" baseline="0" noProof="0" dirty="0">
                          <a:ln>
                            <a:noFill/>
                          </a:ln>
                          <a:solidFill>
                            <a:prstClr val="black"/>
                          </a:solidFill>
                          <a:effectLst/>
                          <a:uLnTx/>
                          <a:uFillTx/>
                          <a:latin typeface="+mn-lt"/>
                          <a:ea typeface="+mn-ea"/>
                          <a:cs typeface="+mn-cs"/>
                        </a:rPr>
                        <a:t> </a:t>
                      </a:r>
                      <a:endParaRPr kumimoji="0" lang="en-US" sz="8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800" dirty="0">
                        <a:solidFill>
                          <a:schemeClr val="tx1"/>
                        </a:solidFill>
                      </a:endParaRPr>
                    </a:p>
                  </a:txBody>
                  <a:tcPr/>
                </a:tc>
                <a:extLst>
                  <a:ext uri="{0D108BD9-81ED-4DB2-BD59-A6C34878D82A}">
                    <a16:rowId xmlns:a16="http://schemas.microsoft.com/office/drawing/2014/main" val="752758124"/>
                  </a:ext>
                </a:extLst>
              </a:tr>
              <a:tr h="24011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800" dirty="0">
                          <a:solidFill>
                            <a:schemeClr val="tx1"/>
                          </a:solidFill>
                        </a:rPr>
                        <a:t>#8: Service access authorization requirements in intra-PLMN scenarios for PLMN deploying multiple NRFs (in OAuth2.0 AS role)</a:t>
                      </a:r>
                    </a:p>
                  </a:txBody>
                  <a:tcPr/>
                </a:tc>
                <a:tc>
                  <a:txBody>
                    <a:bodyPr/>
                    <a:lstStyle/>
                    <a:p>
                      <a:r>
                        <a:rPr lang="en-US" sz="800" dirty="0">
                          <a:solidFill>
                            <a:schemeClr val="tx1"/>
                          </a:solidFill>
                        </a:rPr>
                        <a:t>KI is about different NRF deployment options and related service access authorization</a:t>
                      </a:r>
                    </a:p>
                  </a:txBody>
                  <a:tcPr/>
                </a:tc>
                <a:tc>
                  <a:txBody>
                    <a:bodyPr/>
                    <a:lstStyle/>
                    <a:p>
                      <a:r>
                        <a:rPr lang="en-US" sz="800" dirty="0">
                          <a:solidFill>
                            <a:schemeClr val="tx1"/>
                          </a:solidFill>
                        </a:rPr>
                        <a:t>CR: new clause to clarify NRF deployment scenarios</a:t>
                      </a:r>
                    </a:p>
                    <a:p>
                      <a:pPr marL="2457450" marR="0" lvl="5"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kumimoji="0" lang="en-US" sz="1800" b="0" i="0" u="none" strike="noStrike" kern="1200" cap="none" spc="0" normalizeH="0" baseline="0" noProof="0" dirty="0">
                          <a:ln>
                            <a:noFill/>
                          </a:ln>
                          <a:solidFill>
                            <a:prstClr val="black"/>
                          </a:solidFill>
                          <a:effectLst/>
                          <a:uLnTx/>
                          <a:uFillTx/>
                          <a:latin typeface="+mn-lt"/>
                          <a:ea typeface="+mn-ea"/>
                          <a:cs typeface="+mn-cs"/>
                        </a:rPr>
                        <a:t> </a:t>
                      </a:r>
                      <a:endParaRPr kumimoji="0" lang="en-US" sz="800" b="0" i="0" u="none" strike="noStrike" kern="1200" cap="none" spc="0" normalizeH="0" baseline="0" noProof="0" dirty="0">
                        <a:ln>
                          <a:noFill/>
                        </a:ln>
                        <a:solidFill>
                          <a:prstClr val="black"/>
                        </a:solidFill>
                        <a:effectLst/>
                        <a:uLnTx/>
                        <a:uFillTx/>
                        <a:latin typeface="+mn-lt"/>
                        <a:ea typeface="+mn-ea"/>
                        <a:cs typeface="+mn-cs"/>
                      </a:endParaRPr>
                    </a:p>
                    <a:p>
                      <a:endParaRPr lang="en-US" sz="800" dirty="0">
                        <a:solidFill>
                          <a:schemeClr val="tx1"/>
                        </a:solidFill>
                      </a:endParaRPr>
                    </a:p>
                    <a:p>
                      <a:endParaRPr lang="en-US" sz="800" dirty="0">
                        <a:solidFill>
                          <a:schemeClr val="tx1"/>
                        </a:solidFill>
                      </a:endParaRPr>
                    </a:p>
                  </a:txBody>
                  <a:tcPr/>
                </a:tc>
                <a:extLst>
                  <a:ext uri="{0D108BD9-81ED-4DB2-BD59-A6C34878D82A}">
                    <a16:rowId xmlns:a16="http://schemas.microsoft.com/office/drawing/2014/main" val="855035505"/>
                  </a:ext>
                </a:extLst>
              </a:tr>
              <a:tr h="336540">
                <a:tc>
                  <a:txBody>
                    <a:bodyPr/>
                    <a:lstStyle/>
                    <a:p>
                      <a:r>
                        <a:rPr lang="en-US" sz="800" dirty="0">
                          <a:solidFill>
                            <a:schemeClr val="tx1"/>
                          </a:solidFill>
                        </a:rPr>
                        <a:t>#9: Authorization for Inter-Slice Access</a:t>
                      </a:r>
                    </a:p>
                  </a:txBody>
                  <a:tcPr/>
                </a:tc>
                <a:tc>
                  <a:txBody>
                    <a:bodyPr/>
                    <a:lstStyle/>
                    <a:p>
                      <a:r>
                        <a:rPr lang="en-US" sz="800" dirty="0">
                          <a:solidFill>
                            <a:schemeClr val="tx1"/>
                          </a:solidFill>
                        </a:rPr>
                        <a:t>KI is about how to prevent any malicious entity (for instance a NF Service Consumer) from accessing a slice it is not authorized to access, or from requesting a service from a slice which it is not authorized to access</a:t>
                      </a:r>
                    </a:p>
                  </a:txBody>
                  <a:tcPr/>
                </a:tc>
                <a:tc>
                  <a:txBody>
                    <a:bodyPr/>
                    <a:lstStyle/>
                    <a:p>
                      <a:r>
                        <a:rPr lang="en-US" sz="800" dirty="0">
                          <a:solidFill>
                            <a:schemeClr val="tx1"/>
                          </a:solidFill>
                        </a:rPr>
                        <a:t>CR: text in clause 13.4.1.1.2. of TS 33.501 + 2 requirements in line with sol#18.</a:t>
                      </a:r>
                    </a:p>
                    <a:p>
                      <a:pPr marL="3371850" marR="0" lvl="7" indent="38100" algn="l"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kumimoji="0" lang="en-US" sz="1800" b="0" i="0" u="none" strike="noStrike" kern="1200" cap="none" spc="0" normalizeH="0" baseline="0" noProof="0" dirty="0">
                          <a:ln>
                            <a:noFill/>
                          </a:ln>
                          <a:solidFill>
                            <a:prstClr val="black"/>
                          </a:solidFill>
                          <a:effectLst/>
                          <a:uLnTx/>
                          <a:uFillTx/>
                          <a:latin typeface="+mn-lt"/>
                          <a:ea typeface="+mn-ea"/>
                          <a:cs typeface="+mn-cs"/>
                        </a:rPr>
                        <a:t> </a:t>
                      </a:r>
                      <a:endParaRPr kumimoji="0" lang="en-US" sz="800" b="0" i="0" u="none" strike="noStrike" kern="1200" cap="none" spc="0" normalizeH="0" baseline="0" noProof="0" dirty="0">
                        <a:ln>
                          <a:noFill/>
                        </a:ln>
                        <a:solidFill>
                          <a:prstClr val="black"/>
                        </a:solidFill>
                        <a:effectLst/>
                        <a:uLnTx/>
                        <a:uFillTx/>
                        <a:latin typeface="+mn-lt"/>
                        <a:ea typeface="+mn-ea"/>
                        <a:cs typeface="+mn-cs"/>
                      </a:endParaRPr>
                    </a:p>
                    <a:p>
                      <a:endParaRPr lang="en-US" sz="800" dirty="0">
                        <a:solidFill>
                          <a:schemeClr val="tx1"/>
                        </a:solidFill>
                      </a:endParaRPr>
                    </a:p>
                  </a:txBody>
                  <a:tcPr/>
                </a:tc>
                <a:extLst>
                  <a:ext uri="{0D108BD9-81ED-4DB2-BD59-A6C34878D82A}">
                    <a16:rowId xmlns:a16="http://schemas.microsoft.com/office/drawing/2014/main" val="3402655246"/>
                  </a:ext>
                </a:extLst>
              </a:tr>
              <a:tr h="325161">
                <a:tc>
                  <a:txBody>
                    <a:bodyPr/>
                    <a:lstStyle/>
                    <a:p>
                      <a:r>
                        <a:rPr lang="en-US" sz="800" dirty="0">
                          <a:solidFill>
                            <a:schemeClr val="tx1"/>
                          </a:solidFill>
                        </a:rPr>
                        <a:t>#11: NRF validation of </a:t>
                      </a:r>
                      <a:r>
                        <a:rPr lang="en-US" sz="800" dirty="0" err="1">
                          <a:solidFill>
                            <a:schemeClr val="tx1"/>
                          </a:solidFill>
                        </a:rPr>
                        <a:t>NFc</a:t>
                      </a:r>
                      <a:r>
                        <a:rPr lang="en-US" sz="800" dirty="0">
                          <a:solidFill>
                            <a:schemeClr val="tx1"/>
                          </a:solidFill>
                        </a:rPr>
                        <a:t> for access token requests</a:t>
                      </a:r>
                    </a:p>
                  </a:txBody>
                  <a:tcPr/>
                </a:tc>
                <a:tc>
                  <a:txBody>
                    <a:bodyPr/>
                    <a:lstStyle/>
                    <a:p>
                      <a:r>
                        <a:rPr lang="en-US" sz="800" dirty="0">
                          <a:solidFill>
                            <a:schemeClr val="tx1"/>
                          </a:solidFill>
                        </a:rPr>
                        <a:t>Validation of NFs in case of access token requests for different scenarios in direct or indirect communication. How to validate NFs by NRF? NF registration at NRF versus information in provided certificate, which takes precedence? Etc.</a:t>
                      </a:r>
                    </a:p>
                  </a:txBody>
                  <a:tcPr/>
                </a:tc>
                <a:tc>
                  <a:txBody>
                    <a:bodyPr/>
                    <a:lstStyle/>
                    <a:p>
                      <a:r>
                        <a:rPr lang="en-US" sz="800" dirty="0">
                          <a:solidFill>
                            <a:schemeClr val="tx1"/>
                          </a:solidFill>
                          <a:highlight>
                            <a:srgbClr val="FFFF00"/>
                          </a:highlight>
                        </a:rPr>
                        <a:t>Concluded. CR expected for May meeting.</a:t>
                      </a:r>
                    </a:p>
                    <a:p>
                      <a:endParaRPr lang="en-US" sz="800" dirty="0">
                        <a:solidFill>
                          <a:schemeClr val="tx1"/>
                        </a:solidFill>
                      </a:endParaRPr>
                    </a:p>
                  </a:txBody>
                  <a:tcPr/>
                </a:tc>
                <a:extLst>
                  <a:ext uri="{0D108BD9-81ED-4DB2-BD59-A6C34878D82A}">
                    <a16:rowId xmlns:a16="http://schemas.microsoft.com/office/drawing/2014/main" val="722491631"/>
                  </a:ext>
                </a:extLst>
              </a:tr>
            </a:tbl>
          </a:graphicData>
        </a:graphic>
      </p:graphicFrame>
      <p:sp>
        <p:nvSpPr>
          <p:cNvPr id="5" name="Title 4">
            <a:extLst>
              <a:ext uri="{FF2B5EF4-FFF2-40B4-BE49-F238E27FC236}">
                <a16:creationId xmlns:a16="http://schemas.microsoft.com/office/drawing/2014/main" id="{175C5248-6DBD-4169-B09C-2260BCFA3763}"/>
              </a:ext>
            </a:extLst>
          </p:cNvPr>
          <p:cNvSpPr>
            <a:spLocks noGrp="1"/>
          </p:cNvSpPr>
          <p:nvPr>
            <p:ph type="title"/>
          </p:nvPr>
        </p:nvSpPr>
        <p:spPr>
          <a:xfrm>
            <a:off x="362763" y="-256791"/>
            <a:ext cx="6827838" cy="906977"/>
          </a:xfrm>
        </p:spPr>
        <p:txBody>
          <a:bodyPr/>
          <a:lstStyle/>
          <a:p>
            <a:r>
              <a:rPr lang="en-US" sz="3200" dirty="0">
                <a:solidFill>
                  <a:srgbClr val="FF0000"/>
                </a:solidFill>
              </a:rPr>
              <a:t>‘5G_eSBA_Ph2’ Status after SA3#110  </a:t>
            </a:r>
          </a:p>
        </p:txBody>
      </p:sp>
    </p:spTree>
    <p:extLst>
      <p:ext uri="{BB962C8B-B14F-4D97-AF65-F5344CB8AC3E}">
        <p14:creationId xmlns:p14="http://schemas.microsoft.com/office/powerpoint/2010/main" val="3491595708"/>
      </p:ext>
    </p:extLst>
  </p:cSld>
  <p:clrMapOvr>
    <a:masterClrMapping/>
  </p:clrMapOvr>
  <p:transition spd="slow"/>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a:extLst>
              <a:ext uri="{FF2B5EF4-FFF2-40B4-BE49-F238E27FC236}">
                <a16:creationId xmlns:a16="http://schemas.microsoft.com/office/drawing/2014/main" id="{F489ECE7-6035-426A-B9FF-70F6248303BD}"/>
              </a:ext>
            </a:extLst>
          </p:cNvPr>
          <p:cNvSpPr txBox="1"/>
          <p:nvPr/>
        </p:nvSpPr>
        <p:spPr>
          <a:xfrm>
            <a:off x="874882" y="1572063"/>
            <a:ext cx="1384725" cy="4185761"/>
          </a:xfrm>
          <a:prstGeom prst="rect">
            <a:avLst/>
          </a:prstGeom>
          <a:noFill/>
          <a:ln w="3175">
            <a:solidFill>
              <a:srgbClr val="0070C0"/>
            </a:solidFill>
          </a:ln>
        </p:spPr>
        <p:txBody>
          <a:bodyPr wrap="square" rtlCol="0">
            <a:spAutoFit/>
          </a:bodyPr>
          <a:lstStyle/>
          <a:p>
            <a:r>
              <a:rPr lang="en-US" sz="1400" dirty="0">
                <a:solidFill>
                  <a:srgbClr val="2A6EA8"/>
                </a:solidFill>
              </a:rPr>
              <a:t>SA3#109  </a:t>
            </a:r>
          </a:p>
          <a:p>
            <a:r>
              <a:rPr lang="en-US" sz="1400" dirty="0">
                <a:solidFill>
                  <a:srgbClr val="2A6EA8"/>
                </a:solidFill>
              </a:rPr>
              <a:t>Toulouse</a:t>
            </a:r>
          </a:p>
          <a:p>
            <a:r>
              <a:rPr lang="en-US" sz="1400" dirty="0">
                <a:solidFill>
                  <a:srgbClr val="2A6EA8"/>
                </a:solidFill>
              </a:rPr>
              <a:t>14.-18.11.22</a:t>
            </a:r>
          </a:p>
          <a:p>
            <a:endParaRPr lang="en-US" sz="1400" dirty="0">
              <a:solidFill>
                <a:srgbClr val="2A6EA8"/>
              </a:solidFill>
            </a:endParaRPr>
          </a:p>
          <a:p>
            <a:pPr marL="171450" indent="-171450">
              <a:buFont typeface="Arial" panose="020B0604020202020204" pitchFamily="34" charset="0"/>
              <a:buChar char="•"/>
            </a:pPr>
            <a:r>
              <a:rPr lang="en-US" sz="1400" dirty="0"/>
              <a:t>WID agreed</a:t>
            </a:r>
          </a:p>
          <a:p>
            <a:pPr marL="171450" indent="-171450">
              <a:buFont typeface="Arial" panose="020B0604020202020204" pitchFamily="34" charset="0"/>
              <a:buChar char="•"/>
            </a:pPr>
            <a:r>
              <a:rPr lang="en-US" sz="1400" dirty="0"/>
              <a:t>SP-221145</a:t>
            </a:r>
          </a:p>
          <a:p>
            <a:pPr marL="171450" indent="-171450">
              <a:buFont typeface="Arial" panose="020B0604020202020204" pitchFamily="34" charset="0"/>
              <a:buChar char="•"/>
            </a:pPr>
            <a:r>
              <a:rPr lang="en-US" sz="1400" dirty="0"/>
              <a:t>conclusions in SID were finalized for 11 </a:t>
            </a:r>
            <a:r>
              <a:rPr lang="en-US" sz="1400" dirty="0" err="1"/>
              <a:t>Kis</a:t>
            </a:r>
            <a:r>
              <a:rPr lang="en-US" sz="1400" dirty="0"/>
              <a:t>, only one missing</a:t>
            </a:r>
          </a:p>
          <a:p>
            <a:pPr marL="171450" indent="-171450">
              <a:buFont typeface="Arial" panose="020B0604020202020204" pitchFamily="34" charset="0"/>
              <a:buChar char="•"/>
            </a:pPr>
            <a:r>
              <a:rPr lang="en-US" sz="1400" dirty="0"/>
              <a:t>work on normative text</a:t>
            </a:r>
          </a:p>
          <a:p>
            <a:pPr marL="171450" indent="-171450">
              <a:buFont typeface="Arial" panose="020B0604020202020204" pitchFamily="34" charset="0"/>
              <a:buChar char="•"/>
            </a:pPr>
            <a:r>
              <a:rPr lang="en-US" sz="1400" dirty="0"/>
              <a:t>Plan to finalize WID in March</a:t>
            </a:r>
          </a:p>
          <a:p>
            <a:pPr marL="171450" indent="-171450">
              <a:buFont typeface="Arial" panose="020B0604020202020204" pitchFamily="34" charset="0"/>
              <a:buChar char="•"/>
            </a:pPr>
            <a:endParaRPr lang="en-US" sz="1400" dirty="0"/>
          </a:p>
          <a:p>
            <a:pPr marL="171450" indent="-171450">
              <a:buFont typeface="Arial" panose="020B0604020202020204" pitchFamily="34" charset="0"/>
              <a:buChar char="•"/>
            </a:pPr>
            <a:endParaRPr lang="en-US" sz="1400" dirty="0"/>
          </a:p>
        </p:txBody>
      </p:sp>
      <p:sp>
        <p:nvSpPr>
          <p:cNvPr id="7" name="Title 4">
            <a:extLst>
              <a:ext uri="{FF2B5EF4-FFF2-40B4-BE49-F238E27FC236}">
                <a16:creationId xmlns:a16="http://schemas.microsoft.com/office/drawing/2014/main" id="{BB64C9F8-D8CB-412A-8759-1D9379034DB0}"/>
              </a:ext>
            </a:extLst>
          </p:cNvPr>
          <p:cNvSpPr>
            <a:spLocks noGrp="1"/>
          </p:cNvSpPr>
          <p:nvPr>
            <p:ph type="title"/>
          </p:nvPr>
        </p:nvSpPr>
        <p:spPr>
          <a:xfrm>
            <a:off x="362763" y="-230157"/>
            <a:ext cx="6827838" cy="906977"/>
          </a:xfrm>
        </p:spPr>
        <p:txBody>
          <a:bodyPr/>
          <a:lstStyle/>
          <a:p>
            <a:r>
              <a:rPr lang="en-US" sz="3200" dirty="0">
                <a:solidFill>
                  <a:srgbClr val="FF0000"/>
                </a:solidFill>
              </a:rPr>
              <a:t>‘5G_eSBA_Ph2’ Status after SA3#110  </a:t>
            </a:r>
          </a:p>
        </p:txBody>
      </p:sp>
      <p:sp>
        <p:nvSpPr>
          <p:cNvPr id="11" name="TextBox 10">
            <a:extLst>
              <a:ext uri="{FF2B5EF4-FFF2-40B4-BE49-F238E27FC236}">
                <a16:creationId xmlns:a16="http://schemas.microsoft.com/office/drawing/2014/main" id="{5F419A54-1D55-4690-8BE1-B7C7E2E90EA4}"/>
              </a:ext>
            </a:extLst>
          </p:cNvPr>
          <p:cNvSpPr txBox="1"/>
          <p:nvPr/>
        </p:nvSpPr>
        <p:spPr>
          <a:xfrm>
            <a:off x="2300499" y="1572063"/>
            <a:ext cx="1384725" cy="1384995"/>
          </a:xfrm>
          <a:prstGeom prst="rect">
            <a:avLst/>
          </a:prstGeom>
          <a:noFill/>
          <a:ln w="3175">
            <a:solidFill>
              <a:srgbClr val="0070C0"/>
            </a:solidFill>
          </a:ln>
        </p:spPr>
        <p:txBody>
          <a:bodyPr wrap="square" rtlCol="0">
            <a:spAutoFit/>
          </a:bodyPr>
          <a:lstStyle/>
          <a:p>
            <a:r>
              <a:rPr lang="en-US" sz="1400" dirty="0">
                <a:solidFill>
                  <a:srgbClr val="2A6EA8"/>
                </a:solidFill>
              </a:rPr>
              <a:t>SA3#109-bis  </a:t>
            </a:r>
          </a:p>
          <a:p>
            <a:r>
              <a:rPr lang="en-US" sz="1400" dirty="0">
                <a:solidFill>
                  <a:srgbClr val="2A6EA8"/>
                </a:solidFill>
              </a:rPr>
              <a:t>online</a:t>
            </a:r>
          </a:p>
          <a:p>
            <a:r>
              <a:rPr lang="en-US" sz="1400" dirty="0">
                <a:solidFill>
                  <a:srgbClr val="2A6EA8"/>
                </a:solidFill>
              </a:rPr>
              <a:t>16.-20.1.23</a:t>
            </a:r>
          </a:p>
          <a:p>
            <a:endParaRPr lang="en-US" sz="1400" dirty="0">
              <a:solidFill>
                <a:srgbClr val="2A6EA8"/>
              </a:solidFill>
            </a:endParaRPr>
          </a:p>
          <a:p>
            <a:pPr marL="171450" indent="-171450">
              <a:buFont typeface="Arial" panose="020B0604020202020204" pitchFamily="34" charset="0"/>
              <a:buChar char="•"/>
            </a:pPr>
            <a:r>
              <a:rPr lang="en-US" sz="1400" dirty="0"/>
              <a:t>No WID work</a:t>
            </a:r>
          </a:p>
        </p:txBody>
      </p:sp>
      <p:sp>
        <p:nvSpPr>
          <p:cNvPr id="12" name="TextBox 11">
            <a:extLst>
              <a:ext uri="{FF2B5EF4-FFF2-40B4-BE49-F238E27FC236}">
                <a16:creationId xmlns:a16="http://schemas.microsoft.com/office/drawing/2014/main" id="{9D58AC3B-4446-4966-BAA2-D3BF02D7A080}"/>
              </a:ext>
            </a:extLst>
          </p:cNvPr>
          <p:cNvSpPr txBox="1"/>
          <p:nvPr/>
        </p:nvSpPr>
        <p:spPr>
          <a:xfrm>
            <a:off x="3726116" y="1572063"/>
            <a:ext cx="1384725" cy="3754874"/>
          </a:xfrm>
          <a:prstGeom prst="rect">
            <a:avLst/>
          </a:prstGeom>
          <a:noFill/>
          <a:ln w="3175">
            <a:solidFill>
              <a:srgbClr val="0070C0"/>
            </a:solidFill>
          </a:ln>
        </p:spPr>
        <p:txBody>
          <a:bodyPr wrap="square" rtlCol="0">
            <a:spAutoFit/>
          </a:bodyPr>
          <a:lstStyle/>
          <a:p>
            <a:r>
              <a:rPr lang="en-US" sz="1400" dirty="0">
                <a:solidFill>
                  <a:srgbClr val="2A6EA8"/>
                </a:solidFill>
              </a:rPr>
              <a:t>SA3#110  </a:t>
            </a:r>
          </a:p>
          <a:p>
            <a:r>
              <a:rPr lang="en-US" sz="1400" dirty="0">
                <a:solidFill>
                  <a:srgbClr val="2A6EA8"/>
                </a:solidFill>
              </a:rPr>
              <a:t>Athens</a:t>
            </a:r>
          </a:p>
          <a:p>
            <a:r>
              <a:rPr lang="en-US" sz="1400" dirty="0">
                <a:solidFill>
                  <a:srgbClr val="2A6EA8"/>
                </a:solidFill>
              </a:rPr>
              <a:t>20.2.-24.2.23</a:t>
            </a:r>
          </a:p>
          <a:p>
            <a:endParaRPr lang="en-US" sz="1400" dirty="0">
              <a:solidFill>
                <a:srgbClr val="2A6EA8"/>
              </a:solidFill>
            </a:endParaRPr>
          </a:p>
          <a:p>
            <a:pPr marL="171450" indent="-171450">
              <a:buFont typeface="Arial" panose="020B0604020202020204" pitchFamily="34" charset="0"/>
              <a:buChar char="•"/>
            </a:pPr>
            <a:r>
              <a:rPr lang="en-US" sz="1400" dirty="0"/>
              <a:t>Several CRs agreed</a:t>
            </a:r>
          </a:p>
          <a:p>
            <a:pPr marL="171450" indent="-171450">
              <a:buFont typeface="Arial" panose="020B0604020202020204" pitchFamily="34" charset="0"/>
              <a:buChar char="•"/>
            </a:pPr>
            <a:r>
              <a:rPr lang="en-US" sz="1400" dirty="0"/>
              <a:t>CR subscribe and notify </a:t>
            </a:r>
          </a:p>
          <a:p>
            <a:pPr marL="171450" indent="-171450">
              <a:buFont typeface="Arial" panose="020B0604020202020204" pitchFamily="34" charset="0"/>
              <a:buChar char="•"/>
            </a:pPr>
            <a:r>
              <a:rPr lang="en-US" sz="1400" dirty="0"/>
              <a:t>CR SCP trust</a:t>
            </a:r>
          </a:p>
          <a:p>
            <a:pPr marL="171450" indent="-171450">
              <a:buFont typeface="Arial" panose="020B0604020202020204" pitchFamily="34" charset="0"/>
              <a:buChar char="•"/>
            </a:pPr>
            <a:r>
              <a:rPr lang="en-US" sz="1400" dirty="0"/>
              <a:t>NF instance ID in cert</a:t>
            </a:r>
          </a:p>
          <a:p>
            <a:pPr marL="171450" indent="-171450">
              <a:buFont typeface="Arial" panose="020B0604020202020204" pitchFamily="34" charset="0"/>
              <a:buChar char="•"/>
            </a:pPr>
            <a:endParaRPr lang="en-US" sz="1400" dirty="0"/>
          </a:p>
          <a:p>
            <a:pPr marL="171450" indent="-171450">
              <a:buFont typeface="Arial" panose="020B0604020202020204" pitchFamily="34" charset="0"/>
              <a:buChar char="•"/>
            </a:pPr>
            <a:endParaRPr lang="en-US" sz="1400" dirty="0"/>
          </a:p>
          <a:p>
            <a:pPr marL="171450" indent="-171450">
              <a:buFont typeface="Arial" panose="020B0604020202020204" pitchFamily="34" charset="0"/>
              <a:buChar char="•"/>
            </a:pPr>
            <a:endParaRPr lang="en-US" sz="1400" dirty="0"/>
          </a:p>
          <a:p>
            <a:pPr marL="171450" indent="-171450">
              <a:buFont typeface="Arial" panose="020B0604020202020204" pitchFamily="34" charset="0"/>
              <a:buChar char="•"/>
            </a:pPr>
            <a:endParaRPr lang="en-US" sz="1400" dirty="0"/>
          </a:p>
        </p:txBody>
      </p:sp>
      <p:sp>
        <p:nvSpPr>
          <p:cNvPr id="13" name="TextBox 12">
            <a:extLst>
              <a:ext uri="{FF2B5EF4-FFF2-40B4-BE49-F238E27FC236}">
                <a16:creationId xmlns:a16="http://schemas.microsoft.com/office/drawing/2014/main" id="{64749DE5-D004-44D4-9556-7E794C6E7CD2}"/>
              </a:ext>
            </a:extLst>
          </p:cNvPr>
          <p:cNvSpPr txBox="1"/>
          <p:nvPr/>
        </p:nvSpPr>
        <p:spPr>
          <a:xfrm>
            <a:off x="5162930" y="1572062"/>
            <a:ext cx="1384725" cy="2462213"/>
          </a:xfrm>
          <a:prstGeom prst="rect">
            <a:avLst/>
          </a:prstGeom>
          <a:noFill/>
          <a:ln w="3175">
            <a:solidFill>
              <a:schemeClr val="bg1">
                <a:lumMod val="65000"/>
              </a:schemeClr>
            </a:solidFill>
          </a:ln>
        </p:spPr>
        <p:txBody>
          <a:bodyPr wrap="square" rtlCol="0">
            <a:spAutoFit/>
          </a:bodyPr>
          <a:lstStyle/>
          <a:p>
            <a:r>
              <a:rPr lang="en-US" sz="1400" dirty="0">
                <a:solidFill>
                  <a:schemeClr val="bg1">
                    <a:lumMod val="65000"/>
                  </a:schemeClr>
                </a:solidFill>
              </a:rPr>
              <a:t>SA3#110-bis  </a:t>
            </a:r>
          </a:p>
          <a:p>
            <a:r>
              <a:rPr lang="en-US" sz="1400" dirty="0">
                <a:solidFill>
                  <a:schemeClr val="bg1">
                    <a:lumMod val="65000"/>
                  </a:schemeClr>
                </a:solidFill>
              </a:rPr>
              <a:t>online</a:t>
            </a:r>
          </a:p>
          <a:p>
            <a:r>
              <a:rPr lang="en-US" sz="1400" dirty="0">
                <a:solidFill>
                  <a:schemeClr val="bg1">
                    <a:lumMod val="65000"/>
                  </a:schemeClr>
                </a:solidFill>
              </a:rPr>
              <a:t>17.-21.4.23</a:t>
            </a:r>
          </a:p>
          <a:p>
            <a:endParaRPr lang="en-US" sz="1400" dirty="0">
              <a:solidFill>
                <a:srgbClr val="2A6EA8"/>
              </a:solidFill>
            </a:endParaRPr>
          </a:p>
          <a:p>
            <a:r>
              <a:rPr lang="en-US" sz="1400" dirty="0">
                <a:solidFill>
                  <a:schemeClr val="bg1">
                    <a:lumMod val="65000"/>
                  </a:schemeClr>
                </a:solidFill>
              </a:rPr>
              <a:t>PLAN</a:t>
            </a:r>
          </a:p>
          <a:p>
            <a:pPr marL="171450" indent="-171450">
              <a:buFont typeface="Arial" panose="020B0604020202020204" pitchFamily="34" charset="0"/>
              <a:buChar char="•"/>
            </a:pPr>
            <a:r>
              <a:rPr lang="en-US" sz="1400" dirty="0">
                <a:solidFill>
                  <a:schemeClr val="bg1">
                    <a:lumMod val="65000"/>
                  </a:schemeClr>
                </a:solidFill>
              </a:rPr>
              <a:t>Prepare </a:t>
            </a:r>
            <a:r>
              <a:rPr lang="en-US" sz="1400" dirty="0" err="1">
                <a:solidFill>
                  <a:schemeClr val="bg1">
                    <a:lumMod val="65000"/>
                  </a:schemeClr>
                </a:solidFill>
              </a:rPr>
              <a:t>DraftCRs</a:t>
            </a:r>
            <a:endParaRPr lang="en-US" sz="1400" dirty="0">
              <a:solidFill>
                <a:schemeClr val="bg1">
                  <a:lumMod val="65000"/>
                </a:schemeClr>
              </a:solidFill>
            </a:endParaRPr>
          </a:p>
          <a:p>
            <a:pPr marL="171450" indent="-171450">
              <a:buFont typeface="Arial" panose="020B0604020202020204" pitchFamily="34" charset="0"/>
              <a:buChar char="•"/>
            </a:pPr>
            <a:endParaRPr lang="en-US" sz="1400" dirty="0"/>
          </a:p>
          <a:p>
            <a:pPr marL="171450" indent="-171450">
              <a:buFont typeface="Arial" panose="020B0604020202020204" pitchFamily="34" charset="0"/>
              <a:buChar char="•"/>
            </a:pPr>
            <a:endParaRPr lang="en-US" sz="1400" dirty="0"/>
          </a:p>
          <a:p>
            <a:pPr marL="171450" indent="-171450">
              <a:buFont typeface="Arial" panose="020B0604020202020204" pitchFamily="34" charset="0"/>
              <a:buChar char="•"/>
            </a:pPr>
            <a:endParaRPr lang="en-US" sz="1400" dirty="0"/>
          </a:p>
          <a:p>
            <a:pPr marL="171450" indent="-171450">
              <a:buFont typeface="Arial" panose="020B0604020202020204" pitchFamily="34" charset="0"/>
              <a:buChar char="•"/>
            </a:pPr>
            <a:endParaRPr lang="en-US" sz="1400" dirty="0"/>
          </a:p>
        </p:txBody>
      </p:sp>
      <p:sp>
        <p:nvSpPr>
          <p:cNvPr id="14" name="TextBox 13">
            <a:extLst>
              <a:ext uri="{FF2B5EF4-FFF2-40B4-BE49-F238E27FC236}">
                <a16:creationId xmlns:a16="http://schemas.microsoft.com/office/drawing/2014/main" id="{57B60DA0-88FD-4673-8033-A095D26DF2F5}"/>
              </a:ext>
            </a:extLst>
          </p:cNvPr>
          <p:cNvSpPr txBox="1"/>
          <p:nvPr/>
        </p:nvSpPr>
        <p:spPr>
          <a:xfrm>
            <a:off x="6588547" y="1572062"/>
            <a:ext cx="1384725" cy="2246769"/>
          </a:xfrm>
          <a:prstGeom prst="rect">
            <a:avLst/>
          </a:prstGeom>
          <a:noFill/>
          <a:ln w="3175">
            <a:solidFill>
              <a:schemeClr val="bg1">
                <a:lumMod val="65000"/>
              </a:schemeClr>
            </a:solidFill>
          </a:ln>
        </p:spPr>
        <p:txBody>
          <a:bodyPr wrap="square" rtlCol="0">
            <a:spAutoFit/>
          </a:bodyPr>
          <a:lstStyle/>
          <a:p>
            <a:r>
              <a:rPr lang="en-US" sz="1400" dirty="0">
                <a:solidFill>
                  <a:schemeClr val="bg1">
                    <a:lumMod val="65000"/>
                  </a:schemeClr>
                </a:solidFill>
              </a:rPr>
              <a:t>SA3#111</a:t>
            </a:r>
          </a:p>
          <a:p>
            <a:r>
              <a:rPr lang="en-US" sz="1400" dirty="0">
                <a:solidFill>
                  <a:schemeClr val="bg1">
                    <a:lumMod val="65000"/>
                  </a:schemeClr>
                </a:solidFill>
              </a:rPr>
              <a:t>Berlin</a:t>
            </a:r>
          </a:p>
          <a:p>
            <a:r>
              <a:rPr lang="en-US" sz="1400" dirty="0">
                <a:solidFill>
                  <a:schemeClr val="bg1">
                    <a:lumMod val="65000"/>
                  </a:schemeClr>
                </a:solidFill>
              </a:rPr>
              <a:t>22-26.5.23</a:t>
            </a:r>
          </a:p>
          <a:p>
            <a:endParaRPr lang="en-US" sz="1400" dirty="0">
              <a:solidFill>
                <a:srgbClr val="2A6EA8"/>
              </a:solidFill>
            </a:endParaRPr>
          </a:p>
          <a:p>
            <a:r>
              <a:rPr lang="en-US" sz="1400" dirty="0">
                <a:solidFill>
                  <a:schemeClr val="bg1">
                    <a:lumMod val="65000"/>
                  </a:schemeClr>
                </a:solidFill>
              </a:rPr>
              <a:t>PLAN</a:t>
            </a:r>
          </a:p>
          <a:p>
            <a:pPr marL="171450" indent="-171450">
              <a:buFont typeface="Arial" panose="020B0604020202020204" pitchFamily="34" charset="0"/>
              <a:buChar char="•"/>
            </a:pPr>
            <a:r>
              <a:rPr lang="en-US" sz="1400" dirty="0">
                <a:solidFill>
                  <a:schemeClr val="bg1">
                    <a:lumMod val="65000"/>
                  </a:schemeClr>
                </a:solidFill>
              </a:rPr>
              <a:t>Finalize</a:t>
            </a:r>
          </a:p>
          <a:p>
            <a:pPr marL="171450" indent="-171450">
              <a:buFont typeface="Arial" panose="020B0604020202020204" pitchFamily="34" charset="0"/>
              <a:buChar char="•"/>
            </a:pPr>
            <a:endParaRPr lang="en-US" sz="1400" dirty="0"/>
          </a:p>
          <a:p>
            <a:pPr marL="171450" indent="-171450">
              <a:buFont typeface="Arial" panose="020B0604020202020204" pitchFamily="34" charset="0"/>
              <a:buChar char="•"/>
            </a:pPr>
            <a:endParaRPr lang="en-US" sz="1400" dirty="0"/>
          </a:p>
          <a:p>
            <a:pPr marL="171450" indent="-171450">
              <a:buFont typeface="Arial" panose="020B0604020202020204" pitchFamily="34" charset="0"/>
              <a:buChar char="•"/>
            </a:pPr>
            <a:endParaRPr lang="en-US" sz="1400" dirty="0"/>
          </a:p>
          <a:p>
            <a:pPr marL="171450" indent="-171450">
              <a:buFont typeface="Arial" panose="020B0604020202020204" pitchFamily="34" charset="0"/>
              <a:buChar char="•"/>
            </a:pPr>
            <a:endParaRPr lang="en-US" sz="1400" dirty="0"/>
          </a:p>
        </p:txBody>
      </p:sp>
    </p:spTree>
    <p:extLst>
      <p:ext uri="{BB962C8B-B14F-4D97-AF65-F5344CB8AC3E}">
        <p14:creationId xmlns:p14="http://schemas.microsoft.com/office/powerpoint/2010/main" val="3263725820"/>
      </p:ext>
    </p:extLst>
  </p:cSld>
  <p:clrMapOvr>
    <a:masterClrMapping/>
  </p:clrMapOvr>
  <p:transition spd="slow"/>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16" name="Content Placeholder 7"/>
          <p:cNvSpPr>
            <a:spLocks noGrp="1"/>
          </p:cNvSpPr>
          <p:nvPr>
            <p:ph sz="half" idx="2"/>
          </p:nvPr>
        </p:nvSpPr>
        <p:spPr>
          <a:xfrm>
            <a:off x="434974" y="2456862"/>
            <a:ext cx="8554481" cy="3548284"/>
          </a:xfrm>
        </p:spPr>
        <p:txBody>
          <a:bodyPr/>
          <a:lstStyle/>
          <a:p>
            <a:pPr>
              <a:spcBef>
                <a:spcPts val="0"/>
              </a:spcBef>
              <a:spcAft>
                <a:spcPts val="0"/>
              </a:spcAft>
            </a:pPr>
            <a:r>
              <a:rPr lang="de-DE" altLang="de-DE" sz="1600" b="1" dirty="0"/>
              <a:t>General</a:t>
            </a:r>
          </a:p>
          <a:p>
            <a:pPr lvl="1">
              <a:spcBef>
                <a:spcPts val="0"/>
              </a:spcBef>
              <a:spcAft>
                <a:spcPts val="0"/>
              </a:spcAft>
            </a:pPr>
            <a:r>
              <a:rPr lang="en-GB" sz="1600" dirty="0">
                <a:effectLst/>
                <a:ea typeface="Times New Roman" panose="02020603050405020304" pitchFamily="18" charset="0"/>
              </a:rPr>
              <a:t>Implement conclusions from </a:t>
            </a:r>
            <a:r>
              <a:rPr lang="en-GB" sz="1600" dirty="0" err="1">
                <a:effectLst/>
                <a:ea typeface="Times New Roman" panose="02020603050405020304" pitchFamily="18" charset="0"/>
              </a:rPr>
              <a:t>eSBA</a:t>
            </a:r>
            <a:r>
              <a:rPr lang="en-GB" sz="1600" dirty="0">
                <a:effectLst/>
                <a:ea typeface="Times New Roman" panose="02020603050405020304" pitchFamily="18" charset="0"/>
              </a:rPr>
              <a:t> study per CRs</a:t>
            </a:r>
          </a:p>
          <a:p>
            <a:pPr lvl="1">
              <a:spcBef>
                <a:spcPts val="0"/>
              </a:spcBef>
              <a:spcAft>
                <a:spcPts val="0"/>
              </a:spcAft>
            </a:pPr>
            <a:r>
              <a:rPr lang="en-GB" altLang="de-DE" sz="1600" dirty="0"/>
              <a:t>Last KI was concluded in study in Feb meeting, finalization planned for May.</a:t>
            </a:r>
            <a:endParaRPr lang="de-DE" altLang="de-DE" sz="1600" dirty="0"/>
          </a:p>
          <a:p>
            <a:pPr lvl="1">
              <a:spcBef>
                <a:spcPts val="0"/>
              </a:spcBef>
              <a:spcAft>
                <a:spcPts val="0"/>
              </a:spcAft>
            </a:pPr>
            <a:endParaRPr lang="de-DE" altLang="de-DE" sz="1600" b="1" dirty="0"/>
          </a:p>
          <a:p>
            <a:pPr lvl="1">
              <a:spcBef>
                <a:spcPts val="0"/>
              </a:spcBef>
              <a:spcAft>
                <a:spcPts val="0"/>
              </a:spcAft>
            </a:pPr>
            <a:endParaRPr lang="en-US" altLang="zh-CN" sz="1600" dirty="0"/>
          </a:p>
          <a:p>
            <a:pPr>
              <a:spcBef>
                <a:spcPts val="0"/>
              </a:spcBef>
              <a:spcAft>
                <a:spcPts val="0"/>
              </a:spcAft>
            </a:pPr>
            <a:r>
              <a:rPr lang="de-DE" altLang="de-DE" sz="1600" b="1" dirty="0" err="1"/>
              <a:t>Dependencies</a:t>
            </a:r>
            <a:endParaRPr lang="de-DE" altLang="de-DE" sz="1600" b="1" dirty="0"/>
          </a:p>
          <a:p>
            <a:pPr lvl="1">
              <a:spcBef>
                <a:spcPts val="0"/>
              </a:spcBef>
              <a:spcAft>
                <a:spcPts val="0"/>
              </a:spcAft>
            </a:pPr>
            <a:r>
              <a:rPr lang="fr-FR" sz="1600" dirty="0"/>
              <a:t>None (the SID has no RAN impacts)</a:t>
            </a:r>
            <a:endParaRPr lang="en-US" altLang="zh-CN" sz="1600" dirty="0"/>
          </a:p>
          <a:p>
            <a:pPr lvl="1">
              <a:spcBef>
                <a:spcPts val="0"/>
              </a:spcBef>
              <a:spcAft>
                <a:spcPts val="0"/>
              </a:spcAft>
            </a:pPr>
            <a:endParaRPr lang="en-US" altLang="zh-CN" sz="1600" dirty="0"/>
          </a:p>
          <a:p>
            <a:pPr lvl="1">
              <a:spcBef>
                <a:spcPts val="0"/>
              </a:spcBef>
              <a:spcAft>
                <a:spcPts val="0"/>
              </a:spcAft>
            </a:pPr>
            <a:endParaRPr lang="en-US" altLang="zh-CN" sz="1600" dirty="0"/>
          </a:p>
        </p:txBody>
      </p:sp>
      <p:graphicFrame>
        <p:nvGraphicFramePr>
          <p:cNvPr id="6" name="Table 5">
            <a:extLst>
              <a:ext uri="{FF2B5EF4-FFF2-40B4-BE49-F238E27FC236}">
                <a16:creationId xmlns:a16="http://schemas.microsoft.com/office/drawing/2014/main" id="{2CC3822B-8EE6-43D0-AD7D-D7B78ECF3BE1}"/>
              </a:ext>
            </a:extLst>
          </p:cNvPr>
          <p:cNvGraphicFramePr>
            <a:graphicFrameLocks noGrp="1"/>
          </p:cNvGraphicFramePr>
          <p:nvPr>
            <p:extLst>
              <p:ext uri="{D42A27DB-BD31-4B8C-83A1-F6EECF244321}">
                <p14:modId xmlns:p14="http://schemas.microsoft.com/office/powerpoint/2010/main" val="1607541162"/>
              </p:ext>
            </p:extLst>
          </p:nvPr>
        </p:nvGraphicFramePr>
        <p:xfrm>
          <a:off x="301625" y="1287463"/>
          <a:ext cx="8687186" cy="688345"/>
        </p:xfrm>
        <a:graphic>
          <a:graphicData uri="http://schemas.openxmlformats.org/drawingml/2006/table">
            <a:tbl>
              <a:tblPr firstRow="1" firstCol="1" bandRow="1">
                <a:tableStyleId>{F5AB1C69-6EDB-4FF4-983F-18BD219EF322}</a:tableStyleId>
              </a:tblPr>
              <a:tblGrid>
                <a:gridCol w="932815">
                  <a:extLst>
                    <a:ext uri="{9D8B030D-6E8A-4147-A177-3AD203B41FA5}">
                      <a16:colId xmlns:a16="http://schemas.microsoft.com/office/drawing/2014/main" val="20000"/>
                    </a:ext>
                  </a:extLst>
                </a:gridCol>
                <a:gridCol w="2720340">
                  <a:extLst>
                    <a:ext uri="{9D8B030D-6E8A-4147-A177-3AD203B41FA5}">
                      <a16:colId xmlns:a16="http://schemas.microsoft.com/office/drawing/2014/main" val="20001"/>
                    </a:ext>
                  </a:extLst>
                </a:gridCol>
                <a:gridCol w="929191">
                  <a:extLst>
                    <a:ext uri="{9D8B030D-6E8A-4147-A177-3AD203B41FA5}">
                      <a16:colId xmlns:a16="http://schemas.microsoft.com/office/drawing/2014/main" val="20002"/>
                    </a:ext>
                  </a:extLst>
                </a:gridCol>
                <a:gridCol w="556709">
                  <a:extLst>
                    <a:ext uri="{9D8B030D-6E8A-4147-A177-3AD203B41FA5}">
                      <a16:colId xmlns:a16="http://schemas.microsoft.com/office/drawing/2014/main" val="20003"/>
                    </a:ext>
                  </a:extLst>
                </a:gridCol>
                <a:gridCol w="323284">
                  <a:extLst>
                    <a:ext uri="{9D8B030D-6E8A-4147-A177-3AD203B41FA5}">
                      <a16:colId xmlns:a16="http://schemas.microsoft.com/office/drawing/2014/main" val="20004"/>
                    </a:ext>
                  </a:extLst>
                </a:gridCol>
                <a:gridCol w="667362">
                  <a:extLst>
                    <a:ext uri="{9D8B030D-6E8A-4147-A177-3AD203B41FA5}">
                      <a16:colId xmlns:a16="http://schemas.microsoft.com/office/drawing/2014/main" val="20005"/>
                    </a:ext>
                  </a:extLst>
                </a:gridCol>
                <a:gridCol w="456211">
                  <a:extLst>
                    <a:ext uri="{9D8B030D-6E8A-4147-A177-3AD203B41FA5}">
                      <a16:colId xmlns:a16="http://schemas.microsoft.com/office/drawing/2014/main" val="20006"/>
                    </a:ext>
                  </a:extLst>
                </a:gridCol>
                <a:gridCol w="722689">
                  <a:extLst>
                    <a:ext uri="{9D8B030D-6E8A-4147-A177-3AD203B41FA5}">
                      <a16:colId xmlns:a16="http://schemas.microsoft.com/office/drawing/2014/main" val="20007"/>
                    </a:ext>
                  </a:extLst>
                </a:gridCol>
                <a:gridCol w="1378585">
                  <a:extLst>
                    <a:ext uri="{9D8B030D-6E8A-4147-A177-3AD203B41FA5}">
                      <a16:colId xmlns:a16="http://schemas.microsoft.com/office/drawing/2014/main" val="20008"/>
                    </a:ext>
                  </a:extLst>
                </a:gridCol>
              </a:tblGrid>
              <a:tr h="231305">
                <a:tc>
                  <a:txBody>
                    <a:bodyPr/>
                    <a:lstStyle/>
                    <a:p>
                      <a:pPr algn="ctr">
                        <a:lnSpc>
                          <a:spcPct val="107000"/>
                        </a:lnSpc>
                        <a:spcAft>
                          <a:spcPts val="800"/>
                        </a:spcAft>
                      </a:pPr>
                      <a:r>
                        <a:rPr lang="en-GB" sz="1200" dirty="0"/>
                        <a:t>UID</a:t>
                      </a:r>
                    </a:p>
                  </a:txBody>
                  <a:tcPr marL="36002" marR="36002" marT="0" marB="0" anchor="ctr"/>
                </a:tc>
                <a:tc>
                  <a:txBody>
                    <a:bodyPr/>
                    <a:lstStyle/>
                    <a:p>
                      <a:pPr algn="ctr">
                        <a:lnSpc>
                          <a:spcPct val="107000"/>
                        </a:lnSpc>
                        <a:spcAft>
                          <a:spcPts val="800"/>
                        </a:spcAft>
                      </a:pPr>
                      <a:r>
                        <a:rPr lang="en-GB" sz="1200" dirty="0"/>
                        <a:t>Name</a:t>
                      </a:r>
                    </a:p>
                  </a:txBody>
                  <a:tcPr marL="36002" marR="36002" marT="0" marB="0" anchor="ctr"/>
                </a:tc>
                <a:tc>
                  <a:txBody>
                    <a:bodyPr/>
                    <a:lstStyle/>
                    <a:p>
                      <a:pPr algn="ctr">
                        <a:lnSpc>
                          <a:spcPct val="107000"/>
                        </a:lnSpc>
                        <a:spcAft>
                          <a:spcPts val="800"/>
                        </a:spcAft>
                      </a:pPr>
                      <a:r>
                        <a:rPr lang="en-GB" sz="1200" dirty="0"/>
                        <a:t>Acronym</a:t>
                      </a:r>
                    </a:p>
                  </a:txBody>
                  <a:tcPr marL="36002" marR="36002" marT="0" marB="0" anchor="ctr"/>
                </a:tc>
                <a:tc>
                  <a:txBody>
                    <a:bodyPr/>
                    <a:lstStyle/>
                    <a:p>
                      <a:pPr algn="ctr">
                        <a:lnSpc>
                          <a:spcPct val="107000"/>
                        </a:lnSpc>
                        <a:spcAft>
                          <a:spcPts val="800"/>
                        </a:spcAft>
                      </a:pPr>
                      <a:r>
                        <a:rPr lang="en-GB" sz="1200" dirty="0" err="1"/>
                        <a:t>Rel</a:t>
                      </a:r>
                      <a:endParaRPr lang="en-GB" sz="1200" dirty="0"/>
                    </a:p>
                  </a:txBody>
                  <a:tcPr marL="36002" marR="36002" marT="0" marB="0" anchor="ctr"/>
                </a:tc>
                <a:tc>
                  <a:txBody>
                    <a:bodyPr/>
                    <a:lstStyle/>
                    <a:p>
                      <a:pPr algn="ctr">
                        <a:lnSpc>
                          <a:spcPct val="107000"/>
                        </a:lnSpc>
                        <a:spcAft>
                          <a:spcPts val="800"/>
                        </a:spcAft>
                      </a:pPr>
                      <a:r>
                        <a:rPr lang="en-GB" sz="1200" dirty="0"/>
                        <a:t>WG</a:t>
                      </a:r>
                    </a:p>
                  </a:txBody>
                  <a:tcPr marL="36002" marR="36002" marT="0" marB="0" anchor="ctr"/>
                </a:tc>
                <a:tc>
                  <a:txBody>
                    <a:bodyPr/>
                    <a:lstStyle/>
                    <a:p>
                      <a:pPr algn="ctr">
                        <a:lnSpc>
                          <a:spcPct val="107000"/>
                        </a:lnSpc>
                        <a:spcAft>
                          <a:spcPts val="800"/>
                        </a:spcAft>
                      </a:pPr>
                      <a:r>
                        <a:rPr lang="en-GB" sz="1200" dirty="0"/>
                        <a:t>Target</a:t>
                      </a:r>
                    </a:p>
                  </a:txBody>
                  <a:tcPr marL="36002" marR="36002" marT="0" marB="0" anchor="ctr"/>
                </a:tc>
                <a:tc>
                  <a:txBody>
                    <a:bodyPr/>
                    <a:lstStyle/>
                    <a:p>
                      <a:pPr algn="ctr">
                        <a:lnSpc>
                          <a:spcPct val="107000"/>
                        </a:lnSpc>
                        <a:spcAft>
                          <a:spcPts val="800"/>
                        </a:spcAft>
                      </a:pPr>
                      <a:r>
                        <a:rPr lang="en-GB" sz="1200" dirty="0"/>
                        <a:t>Old %</a:t>
                      </a:r>
                    </a:p>
                  </a:txBody>
                  <a:tcPr marL="36002" marR="36002" marT="0" marB="0" anchor="ctr"/>
                </a:tc>
                <a:tc>
                  <a:txBody>
                    <a:bodyPr/>
                    <a:lstStyle/>
                    <a:p>
                      <a:pPr algn="ctr">
                        <a:lnSpc>
                          <a:spcPct val="107000"/>
                        </a:lnSpc>
                        <a:spcAft>
                          <a:spcPts val="800"/>
                        </a:spcAft>
                      </a:pPr>
                      <a:r>
                        <a:rPr lang="en-GB" sz="1200" dirty="0">
                          <a:solidFill>
                            <a:schemeClr val="tx1"/>
                          </a:solidFill>
                        </a:rPr>
                        <a:t>New %</a:t>
                      </a:r>
                    </a:p>
                  </a:txBody>
                  <a:tcPr marL="36002" marR="36002" marT="0" marB="0" anchor="ctr"/>
                </a:tc>
                <a:tc>
                  <a:txBody>
                    <a:bodyPr/>
                    <a:lstStyle/>
                    <a:p>
                      <a:pPr algn="ctr">
                        <a:lnSpc>
                          <a:spcPct val="107000"/>
                        </a:lnSpc>
                        <a:spcAft>
                          <a:spcPts val="800"/>
                        </a:spcAft>
                      </a:pPr>
                      <a:r>
                        <a:rPr lang="en-GB" sz="1200" dirty="0">
                          <a:solidFill>
                            <a:schemeClr val="tx1"/>
                          </a:solidFill>
                        </a:rPr>
                        <a:t>Change or comment</a:t>
                      </a:r>
                    </a:p>
                  </a:txBody>
                  <a:tcPr marL="36002" marR="36002" marT="0" marB="0" anchor="ctr"/>
                </a:tc>
                <a:extLst>
                  <a:ext uri="{0D108BD9-81ED-4DB2-BD59-A6C34878D82A}">
                    <a16:rowId xmlns:a16="http://schemas.microsoft.com/office/drawing/2014/main" val="10000"/>
                  </a:ext>
                </a:extLst>
              </a:tr>
              <a:tr h="365595">
                <a:tc>
                  <a:txBody>
                    <a:bodyPr/>
                    <a:lstStyle/>
                    <a:p>
                      <a:pPr algn="ctr" fontAlgn="t"/>
                      <a:r>
                        <a:rPr lang="en-GB" sz="1200" b="1" i="0" u="none" strike="noStrike" dirty="0">
                          <a:solidFill>
                            <a:srgbClr val="000000"/>
                          </a:solidFill>
                          <a:effectLst/>
                          <a:latin typeface="Arial" panose="020B0604020202020204" pitchFamily="34" charset="0"/>
                        </a:rPr>
                        <a:t>920020</a:t>
                      </a:r>
                      <a:endParaRPr lang="en-GB" sz="1200" b="0" i="0" u="none" strike="noStrike" dirty="0">
                        <a:solidFill>
                          <a:srgbClr val="000000"/>
                        </a:solidFill>
                        <a:effectLst/>
                        <a:latin typeface="Arial" panose="020B0604020202020204" pitchFamily="34" charset="0"/>
                      </a:endParaRPr>
                    </a:p>
                  </a:txBody>
                  <a:tcPr marL="36002" marR="36002" marT="0" marB="0" anchor="ctr"/>
                </a:tc>
                <a:tc>
                  <a:txBody>
                    <a:bodyPr/>
                    <a:lstStyle/>
                    <a:p>
                      <a:r>
                        <a:rPr lang="en-US" sz="1200" b="1" i="0" u="none" strike="noStrike" kern="1200" dirty="0">
                          <a:solidFill>
                            <a:srgbClr val="0000FF"/>
                          </a:solidFill>
                          <a:effectLst/>
                          <a:latin typeface="Arial" panose="020B0604020202020204" pitchFamily="34" charset="0"/>
                          <a:ea typeface="+mn-ea"/>
                          <a:cs typeface="+mn-cs"/>
                        </a:rPr>
                        <a:t>WID 5G SBA Ph2</a:t>
                      </a:r>
                      <a:endParaRPr lang="en-GB" sz="1200" b="1" i="0" u="none" strike="noStrike" kern="1200" dirty="0">
                        <a:solidFill>
                          <a:srgbClr val="0000FF"/>
                        </a:solidFill>
                        <a:effectLst/>
                        <a:latin typeface="Arial" panose="020B0604020202020204" pitchFamily="34" charset="0"/>
                        <a:ea typeface="+mn-ea"/>
                        <a:cs typeface="+mn-cs"/>
                      </a:endParaRPr>
                    </a:p>
                  </a:txBody>
                  <a:tcPr marL="91448" marR="91448" marT="45640" marB="45640"/>
                </a:tc>
                <a:tc>
                  <a:txBody>
                    <a:bodyPr/>
                    <a:lstStyle/>
                    <a:p>
                      <a:r>
                        <a:rPr lang="en-GB" sz="1200" b="1" i="0" u="none" strike="noStrike" kern="1200" dirty="0">
                          <a:solidFill>
                            <a:srgbClr val="000000"/>
                          </a:solidFill>
                          <a:effectLst/>
                          <a:latin typeface="Arial" panose="020B0604020202020204" pitchFamily="34" charset="0"/>
                          <a:ea typeface="+mn-ea"/>
                          <a:cs typeface="+mn-cs"/>
                        </a:rPr>
                        <a:t>5G_eSBA_Ph2</a:t>
                      </a:r>
                    </a:p>
                  </a:txBody>
                  <a:tcPr marL="91448" marR="91448" marT="45640" marB="45640"/>
                </a:tc>
                <a:tc>
                  <a:txBody>
                    <a:bodyPr/>
                    <a:lstStyle/>
                    <a:p>
                      <a:pPr algn="ctr" fontAlgn="t"/>
                      <a:r>
                        <a:rPr lang="en-GB" sz="1200" b="0" i="0" u="none" strike="noStrike" dirty="0">
                          <a:solidFill>
                            <a:srgbClr val="000000"/>
                          </a:solidFill>
                          <a:effectLst/>
                          <a:latin typeface="Arial" panose="020B0604020202020204" pitchFamily="34" charset="0"/>
                        </a:rPr>
                        <a:t>Rel-18</a:t>
                      </a:r>
                    </a:p>
                  </a:txBody>
                  <a:tcPr marL="36002" marR="36002" marT="0" marB="0" anchor="ctr"/>
                </a:tc>
                <a:tc>
                  <a:txBody>
                    <a:bodyPr/>
                    <a:lstStyle/>
                    <a:p>
                      <a:pPr algn="ctr" fontAlgn="t"/>
                      <a:r>
                        <a:rPr lang="en-GB" sz="1200" b="0" i="0" u="none" strike="noStrike" dirty="0">
                          <a:solidFill>
                            <a:srgbClr val="000000"/>
                          </a:solidFill>
                          <a:effectLst/>
                          <a:latin typeface="Arial" panose="020B0604020202020204" pitchFamily="34" charset="0"/>
                        </a:rPr>
                        <a:t>S3</a:t>
                      </a:r>
                    </a:p>
                  </a:txBody>
                  <a:tcPr marL="36002" marR="36002" marT="0" marB="0" anchor="ctr"/>
                </a:tc>
                <a:tc>
                  <a:txBody>
                    <a:bodyPr/>
                    <a:lstStyle/>
                    <a:p>
                      <a:pPr algn="ctr" fontAlgn="t"/>
                      <a:r>
                        <a:rPr lang="en-GB" sz="1200" b="0" i="0" u="none" strike="noStrike" dirty="0">
                          <a:solidFill>
                            <a:srgbClr val="FF0000"/>
                          </a:solidFill>
                          <a:effectLst/>
                          <a:latin typeface="Arial" panose="020B0604020202020204" pitchFamily="34" charset="0"/>
                        </a:rPr>
                        <a:t>05/23</a:t>
                      </a:r>
                    </a:p>
                  </a:txBody>
                  <a:tcPr marL="36002" marR="36002" marT="0" marB="0" anchor="ctr"/>
                </a:tc>
                <a:tc>
                  <a:txBody>
                    <a:bodyPr/>
                    <a:lstStyle/>
                    <a:p>
                      <a:pPr algn="ctr" fontAlgn="t"/>
                      <a:r>
                        <a:rPr lang="en-GB" sz="1200" b="0" i="0" u="none" strike="noStrike" dirty="0">
                          <a:solidFill>
                            <a:srgbClr val="000000"/>
                          </a:solidFill>
                          <a:effectLst/>
                          <a:latin typeface="Arial" panose="020B0604020202020204" pitchFamily="34" charset="0"/>
                        </a:rPr>
                        <a:t>???</a:t>
                      </a:r>
                    </a:p>
                  </a:txBody>
                  <a:tcPr marL="36002" marR="36002" marT="0" marB="0" anchor="ctr"/>
                </a:tc>
                <a:tc>
                  <a:txBody>
                    <a:bodyPr/>
                    <a:lstStyle/>
                    <a:p>
                      <a:pPr algn="ctr">
                        <a:lnSpc>
                          <a:spcPct val="107000"/>
                        </a:lnSpc>
                        <a:spcAft>
                          <a:spcPts val="800"/>
                        </a:spcAft>
                      </a:pPr>
                      <a:r>
                        <a:rPr lang="en-GB" sz="1400" dirty="0">
                          <a:solidFill>
                            <a:srgbClr val="FF0000"/>
                          </a:solidFill>
                        </a:rPr>
                        <a:t>85%</a:t>
                      </a:r>
                    </a:p>
                  </a:txBody>
                  <a:tcPr marL="36002" marR="36002" marT="0" marB="0" anchor="ctr"/>
                </a:tc>
                <a:tc>
                  <a:txBody>
                    <a:bodyPr/>
                    <a:lstStyle/>
                    <a:p>
                      <a:pPr>
                        <a:lnSpc>
                          <a:spcPct val="107000"/>
                        </a:lnSpc>
                        <a:spcAft>
                          <a:spcPts val="800"/>
                        </a:spcAft>
                      </a:pPr>
                      <a:r>
                        <a:rPr lang="en-GB" sz="1200" dirty="0">
                          <a:solidFill>
                            <a:schemeClr val="tx1"/>
                          </a:solidFill>
                        </a:rPr>
                        <a:t>TS 33.501, TS 33.310</a:t>
                      </a:r>
                    </a:p>
                  </a:txBody>
                  <a:tcPr marL="36002" marR="36002" marT="0" marB="0" anchor="ctr"/>
                </a:tc>
                <a:extLst>
                  <a:ext uri="{0D108BD9-81ED-4DB2-BD59-A6C34878D82A}">
                    <a16:rowId xmlns:a16="http://schemas.microsoft.com/office/drawing/2014/main" val="10001"/>
                  </a:ext>
                </a:extLst>
              </a:tr>
            </a:tbl>
          </a:graphicData>
        </a:graphic>
      </p:graphicFrame>
      <p:sp>
        <p:nvSpPr>
          <p:cNvPr id="5" name="Title 4">
            <a:extLst>
              <a:ext uri="{FF2B5EF4-FFF2-40B4-BE49-F238E27FC236}">
                <a16:creationId xmlns:a16="http://schemas.microsoft.com/office/drawing/2014/main" id="{C3F2D18A-1ABE-4AB1-BE10-0B770F584FE7}"/>
              </a:ext>
            </a:extLst>
          </p:cNvPr>
          <p:cNvSpPr>
            <a:spLocks noGrp="1"/>
          </p:cNvSpPr>
          <p:nvPr>
            <p:ph type="title"/>
          </p:nvPr>
        </p:nvSpPr>
        <p:spPr>
          <a:xfrm>
            <a:off x="362763" y="-230157"/>
            <a:ext cx="6827838" cy="906977"/>
          </a:xfrm>
        </p:spPr>
        <p:txBody>
          <a:bodyPr/>
          <a:lstStyle/>
          <a:p>
            <a:r>
              <a:rPr lang="en-US" sz="3200" dirty="0">
                <a:solidFill>
                  <a:srgbClr val="FF0000"/>
                </a:solidFill>
              </a:rPr>
              <a:t>‘5G_eSBA_Ph2’ Status after SA3#110  </a:t>
            </a:r>
          </a:p>
        </p:txBody>
      </p:sp>
    </p:spTree>
    <p:extLst>
      <p:ext uri="{BB962C8B-B14F-4D97-AF65-F5344CB8AC3E}">
        <p14:creationId xmlns:p14="http://schemas.microsoft.com/office/powerpoint/2010/main" val="2503194211"/>
      </p:ext>
    </p:extLst>
  </p:cSld>
  <p:clrMapOvr>
    <a:masterClrMapping/>
  </p:clrMapOvr>
  <p:transition spd="slow"/>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16" name="Content Placeholder 7"/>
          <p:cNvSpPr>
            <a:spLocks noGrp="1"/>
          </p:cNvSpPr>
          <p:nvPr>
            <p:ph sz="half" idx="2"/>
          </p:nvPr>
        </p:nvSpPr>
        <p:spPr>
          <a:xfrm>
            <a:off x="405791" y="1042564"/>
            <a:ext cx="8554481" cy="5273395"/>
          </a:xfrm>
        </p:spPr>
        <p:txBody>
          <a:bodyPr/>
          <a:lstStyle/>
          <a:p>
            <a:pPr marL="457200" lvl="1" indent="-457200">
              <a:spcBef>
                <a:spcPts val="0"/>
              </a:spcBef>
              <a:spcAft>
                <a:spcPts val="300"/>
              </a:spcAft>
              <a:buBlip>
                <a:blip r:embed="rId3"/>
              </a:buBlip>
            </a:pPr>
            <a:r>
              <a:rPr lang="en-US" sz="1600" b="1" dirty="0">
                <a:ea typeface="+mn-ea"/>
                <a:cs typeface="+mn-cs"/>
              </a:rPr>
              <a:t>SA2/RAN impacts and dependencies</a:t>
            </a:r>
            <a:r>
              <a:rPr lang="en-US" sz="1600" dirty="0">
                <a:ea typeface="+mn-ea"/>
                <a:cs typeface="+mn-cs"/>
              </a:rPr>
              <a:t>:</a:t>
            </a:r>
            <a:endParaRPr lang="de-DE" sz="1600" dirty="0">
              <a:ea typeface="+mn-ea"/>
              <a:cs typeface="+mn-cs"/>
            </a:endParaRPr>
          </a:p>
          <a:p>
            <a:pPr lvl="1">
              <a:spcBef>
                <a:spcPts val="0"/>
              </a:spcBef>
              <a:spcAft>
                <a:spcPts val="600"/>
              </a:spcAft>
            </a:pPr>
            <a:r>
              <a:rPr lang="en-US" sz="1600" dirty="0"/>
              <a:t>None for RAN and none determined yet for SA2</a:t>
            </a:r>
          </a:p>
          <a:p>
            <a:pPr marL="457200" lvl="1" indent="-457200">
              <a:spcBef>
                <a:spcPts val="0"/>
              </a:spcBef>
              <a:spcAft>
                <a:spcPts val="300"/>
              </a:spcAft>
              <a:buBlip>
                <a:blip r:embed="rId3"/>
              </a:buBlip>
            </a:pPr>
            <a:endParaRPr lang="en-US" sz="1600" b="1" dirty="0"/>
          </a:p>
          <a:p>
            <a:pPr lvl="0">
              <a:spcBef>
                <a:spcPts val="0"/>
              </a:spcBef>
              <a:spcAft>
                <a:spcPts val="300"/>
              </a:spcAft>
            </a:pPr>
            <a:r>
              <a:rPr lang="de-DE" sz="1600" b="1" dirty="0"/>
              <a:t>Contentious Issue</a:t>
            </a:r>
            <a:r>
              <a:rPr lang="de-DE" sz="1600" dirty="0"/>
              <a:t>:</a:t>
            </a:r>
          </a:p>
          <a:p>
            <a:pPr lvl="1">
              <a:spcBef>
                <a:spcPts val="0"/>
              </a:spcBef>
              <a:spcAft>
                <a:spcPts val="300"/>
              </a:spcAft>
            </a:pPr>
            <a:r>
              <a:rPr lang="en-GB" sz="1600" dirty="0"/>
              <a:t>None</a:t>
            </a:r>
            <a:endParaRPr lang="de-DE" sz="1600" dirty="0"/>
          </a:p>
          <a:p>
            <a:pPr>
              <a:spcBef>
                <a:spcPts val="0"/>
              </a:spcBef>
              <a:spcAft>
                <a:spcPts val="300"/>
              </a:spcAft>
            </a:pPr>
            <a:endParaRPr lang="de-DE" sz="1600" b="1" dirty="0"/>
          </a:p>
          <a:p>
            <a:pPr>
              <a:spcBef>
                <a:spcPts val="0"/>
              </a:spcBef>
              <a:spcAft>
                <a:spcPts val="300"/>
              </a:spcAft>
            </a:pPr>
            <a:r>
              <a:rPr lang="de-DE" sz="1600" b="1" dirty="0"/>
              <a:t>Focus for </a:t>
            </a:r>
            <a:r>
              <a:rPr lang="de-DE" sz="1600" b="1" dirty="0" err="1"/>
              <a:t>the</a:t>
            </a:r>
            <a:r>
              <a:rPr lang="de-DE" sz="1600" b="1" dirty="0"/>
              <a:t> </a:t>
            </a:r>
            <a:r>
              <a:rPr lang="de-DE" sz="1600" b="1" dirty="0" err="1"/>
              <a:t>upcoming</a:t>
            </a:r>
            <a:r>
              <a:rPr lang="de-DE" sz="1600" b="1" dirty="0"/>
              <a:t> Meetings</a:t>
            </a:r>
            <a:r>
              <a:rPr lang="de-DE" sz="1600" dirty="0"/>
              <a:t>:</a:t>
            </a:r>
          </a:p>
          <a:p>
            <a:pPr marL="628650" lvl="1" indent="-342900">
              <a:buFont typeface="Symbol" panose="05050102010706020507" pitchFamily="18" charset="2"/>
              <a:buChar char=""/>
            </a:pPr>
            <a:r>
              <a:rPr lang="en-CA" sz="1600" u="sng" dirty="0">
                <a:ea typeface="Times New Roman" panose="02020603050405020304" pitchFamily="18" charset="0"/>
              </a:rPr>
              <a:t>Inputs for finalization of n</a:t>
            </a:r>
            <a:r>
              <a:rPr lang="en-CA" sz="1600" u="sng" dirty="0">
                <a:effectLst/>
                <a:ea typeface="Times New Roman" panose="02020603050405020304" pitchFamily="18" charset="0"/>
              </a:rPr>
              <a:t>ormative work WID 5G_eSBA_Ph2, in particular KI#11</a:t>
            </a:r>
          </a:p>
          <a:p>
            <a:pPr>
              <a:spcBef>
                <a:spcPts val="0"/>
              </a:spcBef>
              <a:spcAft>
                <a:spcPts val="300"/>
              </a:spcAft>
            </a:pPr>
            <a:endParaRPr lang="en-US" altLang="zh-CN" sz="1600" b="1" dirty="0"/>
          </a:p>
          <a:p>
            <a:pPr>
              <a:spcBef>
                <a:spcPts val="0"/>
              </a:spcBef>
              <a:spcAft>
                <a:spcPts val="300"/>
              </a:spcAft>
            </a:pPr>
            <a:r>
              <a:rPr lang="en-US" altLang="zh-CN" sz="1600" b="1" dirty="0"/>
              <a:t>Overall Plan</a:t>
            </a:r>
            <a:r>
              <a:rPr lang="en-US" altLang="zh-CN" sz="1600" dirty="0"/>
              <a:t>:</a:t>
            </a:r>
          </a:p>
          <a:p>
            <a:pPr lvl="1">
              <a:spcBef>
                <a:spcPts val="0"/>
              </a:spcBef>
              <a:spcAft>
                <a:spcPts val="300"/>
              </a:spcAft>
            </a:pPr>
            <a:r>
              <a:rPr lang="en-US" altLang="zh-CN" sz="1600" dirty="0"/>
              <a:t>See dedicated slide 3</a:t>
            </a:r>
          </a:p>
          <a:p>
            <a:pPr>
              <a:spcBef>
                <a:spcPts val="0"/>
              </a:spcBef>
              <a:spcAft>
                <a:spcPts val="300"/>
              </a:spcAft>
            </a:pPr>
            <a:endParaRPr lang="en-US" altLang="zh-CN" sz="1600" b="1" dirty="0"/>
          </a:p>
          <a:p>
            <a:pPr>
              <a:spcBef>
                <a:spcPts val="0"/>
              </a:spcBef>
              <a:spcAft>
                <a:spcPts val="300"/>
              </a:spcAft>
            </a:pPr>
            <a:r>
              <a:rPr lang="en-US" altLang="zh-CN" sz="1600" b="1" dirty="0"/>
              <a:t>Risks:</a:t>
            </a:r>
          </a:p>
          <a:p>
            <a:pPr lvl="1">
              <a:spcBef>
                <a:spcPts val="0"/>
              </a:spcBef>
              <a:spcAft>
                <a:spcPts val="300"/>
              </a:spcAft>
            </a:pPr>
            <a:r>
              <a:rPr lang="fr-FR" sz="1600" dirty="0"/>
              <a:t>No normative text for </a:t>
            </a:r>
            <a:r>
              <a:rPr lang="fr-FR" sz="1600" dirty="0" err="1"/>
              <a:t>eSBA</a:t>
            </a:r>
            <a:r>
              <a:rPr lang="fr-FR" sz="1600" dirty="0"/>
              <a:t> </a:t>
            </a:r>
            <a:r>
              <a:rPr lang="fr-FR" sz="1600" dirty="0" err="1"/>
              <a:t>identified</a:t>
            </a:r>
            <a:r>
              <a:rPr lang="fr-FR" sz="1600" dirty="0"/>
              <a:t> </a:t>
            </a:r>
            <a:r>
              <a:rPr lang="fr-FR" sz="1600" dirty="0" err="1"/>
              <a:t>threats</a:t>
            </a:r>
            <a:endParaRPr lang="fr-FR" sz="1600" dirty="0"/>
          </a:p>
          <a:p>
            <a:pPr lvl="1">
              <a:spcBef>
                <a:spcPts val="0"/>
              </a:spcBef>
              <a:spcAft>
                <a:spcPts val="300"/>
              </a:spcAft>
            </a:pPr>
            <a:endParaRPr lang="en-US" altLang="zh-CN" sz="1200" dirty="0"/>
          </a:p>
        </p:txBody>
      </p:sp>
      <p:sp>
        <p:nvSpPr>
          <p:cNvPr id="4" name="Title 3">
            <a:extLst>
              <a:ext uri="{FF2B5EF4-FFF2-40B4-BE49-F238E27FC236}">
                <a16:creationId xmlns:a16="http://schemas.microsoft.com/office/drawing/2014/main" id="{5D88E2AB-CBFF-4456-99B7-D64DA69227D9}"/>
              </a:ext>
            </a:extLst>
          </p:cNvPr>
          <p:cNvSpPr txBox="1">
            <a:spLocks noGrp="1"/>
          </p:cNvSpPr>
          <p:nvPr>
            <p:ph type="title"/>
          </p:nvPr>
        </p:nvSpPr>
        <p:spPr>
          <a:xfrm>
            <a:off x="648860" y="0"/>
            <a:ext cx="6827838" cy="584775"/>
          </a:xfrm>
          <a:prstGeom prst="rect">
            <a:avLst/>
          </a:prstGeom>
          <a:noFill/>
        </p:spPr>
        <p:txBody>
          <a:bodyPr wrap="square" rtlCol="0">
            <a:spAutoFit/>
          </a:bodyPr>
          <a:lstStyle/>
          <a:p>
            <a:pPr algn="l"/>
            <a:r>
              <a:rPr lang="en-US" dirty="0">
                <a:solidFill>
                  <a:srgbClr val="FF0000"/>
                </a:solidFill>
              </a:rPr>
              <a:t>‘</a:t>
            </a:r>
            <a:r>
              <a:rPr lang="en-US" sz="3200" dirty="0">
                <a:solidFill>
                  <a:srgbClr val="FF0000"/>
                </a:solidFill>
              </a:rPr>
              <a:t>5G_eSBA_Ph2</a:t>
            </a:r>
            <a:r>
              <a:rPr lang="en-US" dirty="0">
                <a:solidFill>
                  <a:srgbClr val="FF0000"/>
                </a:solidFill>
              </a:rPr>
              <a:t>’ Status after SA3#110 </a:t>
            </a:r>
          </a:p>
        </p:txBody>
      </p:sp>
    </p:spTree>
    <p:extLst>
      <p:ext uri="{BB962C8B-B14F-4D97-AF65-F5344CB8AC3E}">
        <p14:creationId xmlns:p14="http://schemas.microsoft.com/office/powerpoint/2010/main" val="3452607634"/>
      </p:ext>
    </p:extLst>
  </p:cSld>
  <p:clrMapOvr>
    <a:masterClrMapping/>
  </p:clrMapOvr>
  <p:transition spd="slow"/>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0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000" b="0" i="0" u="none" strike="noStrike" cap="none" normalizeH="0" baseline="0" smtClean="0">
            <a:ln>
              <a:noFill/>
            </a:ln>
            <a:solidFill>
              <a:schemeClr val="tx1"/>
            </a:solidFill>
            <a:effectLst/>
            <a:latin typeface="Arial" charset="0"/>
          </a:defRPr>
        </a:defPPr>
      </a:lstStyle>
    </a:lnDef>
  </a:objectDefaults>
  <a:extraClrSchemeLst>
    <a:extraClrScheme>
      <a:clrScheme name="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item1.xml><?xml version="1.0" encoding="utf-8"?>
<?mso-contentType ?>
<SharedContentType xmlns="Microsoft.SharePoint.Taxonomy.ContentTypeSync" SourceId="34c87397-5fc1-491e-85e7-d6110dbe9cbd" ContentTypeId="0x0101" PreviousValue="false"/>
</file>

<file path=customXml/item2.xml><?xml version="1.0" encoding="utf-8"?>
<?mso-contentType ?>
<spe:Receivers xmlns:spe="http://schemas.microsoft.com/sharepoint/events"/>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p:properties xmlns:p="http://schemas.microsoft.com/office/2006/metadata/properties" xmlns:xsi="http://www.w3.org/2001/XMLSchema-instance" xmlns:pc="http://schemas.microsoft.com/office/infopath/2007/PartnerControls">
  <documentManagement>
    <HideFromDelve xmlns="71c5aaf6-e6ce-465b-b873-5148d2a4c105">false</HideFromDelve>
  </documentManagement>
</p:properties>
</file>

<file path=customXml/item5.xml><?xml version="1.0" encoding="utf-8"?>
<ct:contentTypeSchema xmlns:ct="http://schemas.microsoft.com/office/2006/metadata/contentType" xmlns:ma="http://schemas.microsoft.com/office/2006/metadata/properties/metaAttributes" ct:_="" ma:_="" ma:contentTypeName="Document" ma:contentTypeID="0x010100C17A4B69EF56E94C827924DC4B490231" ma:contentTypeVersion="16" ma:contentTypeDescription="Create a new document." ma:contentTypeScope="" ma:versionID="9912d19776983c6aade29a3686f1c79f">
  <xsd:schema xmlns:xsd="http://www.w3.org/2001/XMLSchema" xmlns:xs="http://www.w3.org/2001/XMLSchema" xmlns:p="http://schemas.microsoft.com/office/2006/metadata/properties" xmlns:ns3="71c5aaf6-e6ce-465b-b873-5148d2a4c105" xmlns:ns4="e0d6c333-3612-4d65-a7f4-5976eb42d46a" xmlns:ns5="c67c731b-696e-4d20-8664-fee8943d9cc6" targetNamespace="http://schemas.microsoft.com/office/2006/metadata/properties" ma:root="true" ma:fieldsID="b1f01fd908848de894b0fc5cac9f1093" ns3:_="" ns4:_="" ns5:_="">
    <xsd:import namespace="71c5aaf6-e6ce-465b-b873-5148d2a4c105"/>
    <xsd:import namespace="e0d6c333-3612-4d65-a7f4-5976eb42d46a"/>
    <xsd:import namespace="c67c731b-696e-4d20-8664-fee8943d9cc6"/>
    <xsd:element name="properties">
      <xsd:complexType>
        <xsd:sequence>
          <xsd:element name="documentManagement">
            <xsd:complexType>
              <xsd:all>
                <xsd:element ref="ns3:_dlc_DocId" minOccurs="0"/>
                <xsd:element ref="ns3:_dlc_DocIdUrl" minOccurs="0"/>
                <xsd:element ref="ns3:_dlc_DocIdPersistId" minOccurs="0"/>
                <xsd:element ref="ns3:HideFromDelve" minOccurs="0"/>
                <xsd:element ref="ns4:MediaServiceMetadata" minOccurs="0"/>
                <xsd:element ref="ns4:MediaServiceFastMetadata" minOccurs="0"/>
                <xsd:element ref="ns4:MediaServiceDateTaken" minOccurs="0"/>
                <xsd:element ref="ns4:MediaServiceAutoTags" minOccurs="0"/>
                <xsd:element ref="ns4:MediaServiceOCR" minOccurs="0"/>
                <xsd:element ref="ns4:MediaServiceGenerationTime" minOccurs="0"/>
                <xsd:element ref="ns4:MediaServiceEventHashCode" minOccurs="0"/>
                <xsd:element ref="ns4:MediaServiceLocation" minOccurs="0"/>
                <xsd:element ref="ns5:SharedWithUsers" minOccurs="0"/>
                <xsd:element ref="ns5:SharedWithDetails" minOccurs="0"/>
                <xsd:element ref="ns5:SharingHintHash" minOccurs="0"/>
                <xsd:element ref="ns4:MediaServiceAutoKeyPoints" minOccurs="0"/>
                <xsd:element ref="ns4: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1c5aaf6-e6ce-465b-b873-5148d2a4c105"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element name="HideFromDelve" ma:index="11" nillable="true" ma:displayName="HideFromDelve" ma:default="0" ma:internalName="HideFromDelve">
      <xsd:simpleType>
        <xsd:restriction base="dms:Boolean"/>
      </xsd:simpleType>
    </xsd:element>
  </xsd:schema>
  <xsd:schema xmlns:xsd="http://www.w3.org/2001/XMLSchema" xmlns:xs="http://www.w3.org/2001/XMLSchema" xmlns:dms="http://schemas.microsoft.com/office/2006/documentManagement/types" xmlns:pc="http://schemas.microsoft.com/office/infopath/2007/PartnerControls" targetNamespace="e0d6c333-3612-4d65-a7f4-5976eb42d46a" elementFormDefault="qualified">
    <xsd:import namespace="http://schemas.microsoft.com/office/2006/documentManagement/types"/>
    <xsd:import namespace="http://schemas.microsoft.com/office/infopath/2007/PartnerControls"/>
    <xsd:element name="MediaServiceMetadata" ma:index="12" nillable="true" ma:displayName="MediaServiceMetadata" ma:hidden="true" ma:internalName="MediaServiceMetadata" ma:readOnly="true">
      <xsd:simpleType>
        <xsd:restriction base="dms:Note"/>
      </xsd:simpleType>
    </xsd:element>
    <xsd:element name="MediaServiceFastMetadata" ma:index="13" nillable="true" ma:displayName="MediaServiceFastMetadata" ma:hidden="true" ma:internalName="MediaServiceFastMetadata" ma:readOnly="true">
      <xsd:simpleType>
        <xsd:restriction base="dms:Note"/>
      </xsd:simpleType>
    </xsd:element>
    <xsd:element name="MediaServiceDateTaken" ma:index="14" nillable="true" ma:displayName="MediaServiceDateTaken" ma:hidden="true" ma:internalName="MediaServiceDateTaken" ma:readOnly="true">
      <xsd:simpleType>
        <xsd:restriction base="dms:Text"/>
      </xsd:simpleType>
    </xsd:element>
    <xsd:element name="MediaServiceAutoTags" ma:index="15" nillable="true" ma:displayName="Tags" ma:internalName="MediaServiceAutoTag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Location" ma:index="19" nillable="true" ma:displayName="Location" ma:internalName="MediaServiceLocation" ma:readOnly="true">
      <xsd:simpleType>
        <xsd:restriction base="dms:Text"/>
      </xsd:simpleType>
    </xsd:element>
    <xsd:element name="MediaServiceAutoKeyPoints" ma:index="23" nillable="true" ma:displayName="MediaServiceAutoKeyPoints" ma:hidden="true" ma:internalName="MediaServiceAutoKeyPoints" ma:readOnly="true">
      <xsd:simpleType>
        <xsd:restriction base="dms:Note"/>
      </xsd:simpleType>
    </xsd:element>
    <xsd:element name="MediaServiceKeyPoints" ma:index="24"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c67c731b-696e-4d20-8664-fee8943d9cc6" elementFormDefault="qualified">
    <xsd:import namespace="http://schemas.microsoft.com/office/2006/documentManagement/types"/>
    <xsd:import namespace="http://schemas.microsoft.com/office/infopath/2007/PartnerControls"/>
    <xsd:element name="SharedWithUsers" ma:index="2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1" nillable="true" ma:displayName="Shared With Details" ma:internalName="SharedWithDetails" ma:readOnly="true">
      <xsd:simpleType>
        <xsd:restriction base="dms:Note">
          <xsd:maxLength value="255"/>
        </xsd:restriction>
      </xsd:simpleType>
    </xsd:element>
    <xsd:element name="SharingHintHash" ma:index="22"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889FBBD8-3D06-492C-9E53-CCC01A1B933A}">
  <ds:schemaRefs>
    <ds:schemaRef ds:uri="Microsoft.SharePoint.Taxonomy.ContentTypeSync"/>
  </ds:schemaRefs>
</ds:datastoreItem>
</file>

<file path=customXml/itemProps2.xml><?xml version="1.0" encoding="utf-8"?>
<ds:datastoreItem xmlns:ds="http://schemas.openxmlformats.org/officeDocument/2006/customXml" ds:itemID="{CD561E15-ED7D-426C-AAA3-BE3BEEF7B6CC}">
  <ds:schemaRefs>
    <ds:schemaRef ds:uri="http://schemas.microsoft.com/sharepoint/events"/>
  </ds:schemaRefs>
</ds:datastoreItem>
</file>

<file path=customXml/itemProps3.xml><?xml version="1.0" encoding="utf-8"?>
<ds:datastoreItem xmlns:ds="http://schemas.openxmlformats.org/officeDocument/2006/customXml" ds:itemID="{6C244691-0162-45DC-8925-D69A4F52A0CA}">
  <ds:schemaRefs>
    <ds:schemaRef ds:uri="http://schemas.microsoft.com/sharepoint/v3/contenttype/forms"/>
  </ds:schemaRefs>
</ds:datastoreItem>
</file>

<file path=customXml/itemProps4.xml><?xml version="1.0" encoding="utf-8"?>
<ds:datastoreItem xmlns:ds="http://schemas.openxmlformats.org/officeDocument/2006/customXml" ds:itemID="{1DD099C7-CF44-471D-B7DF-D246DF2BD038}">
  <ds:schemaRefs>
    <ds:schemaRef ds:uri="http://schemas.microsoft.com/office/2006/metadata/properties"/>
    <ds:schemaRef ds:uri="http://schemas.microsoft.com/office/infopath/2007/PartnerControls"/>
    <ds:schemaRef ds:uri="71c5aaf6-e6ce-465b-b873-5148d2a4c105"/>
  </ds:schemaRefs>
</ds:datastoreItem>
</file>

<file path=customXml/itemProps5.xml><?xml version="1.0" encoding="utf-8"?>
<ds:datastoreItem xmlns:ds="http://schemas.openxmlformats.org/officeDocument/2006/customXml" ds:itemID="{A72B9F3D-C684-4F3E-9670-5E464CA8BA2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1c5aaf6-e6ce-465b-b873-5148d2a4c105"/>
    <ds:schemaRef ds:uri="e0d6c333-3612-4d65-a7f4-5976eb42d46a"/>
    <ds:schemaRef ds:uri="c67c731b-696e-4d20-8664-fee8943d9cc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0</TotalTime>
  <Words>850</Words>
  <Application>Microsoft Office PowerPoint</Application>
  <PresentationFormat>On-screen Show (4:3)</PresentationFormat>
  <Paragraphs>151</Paragraphs>
  <Slides>7</Slides>
  <Notes>6</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7</vt:i4>
      </vt:variant>
    </vt:vector>
  </HeadingPairs>
  <TitlesOfParts>
    <vt:vector size="13" baseType="lpstr">
      <vt:lpstr>Arial</vt:lpstr>
      <vt:lpstr>Calibri</vt:lpstr>
      <vt:lpstr>Symbol</vt:lpstr>
      <vt:lpstr>Times New Roman</vt:lpstr>
      <vt:lpstr>Wingdings</vt:lpstr>
      <vt:lpstr>Office Theme</vt:lpstr>
      <vt:lpstr>PowerPoint Presentation</vt:lpstr>
      <vt:lpstr>SA WG3 Status report WID ‘5G_eSBA_Ph2’</vt:lpstr>
      <vt:lpstr>‘5G_eSBA_Ph2’ Status after SA3#110  </vt:lpstr>
      <vt:lpstr>‘5G_eSBA_Ph2’ Status after SA3#110  </vt:lpstr>
      <vt:lpstr>‘5G_eSBA_Ph2’ Status after SA3#110  </vt:lpstr>
      <vt:lpstr>‘5G_eSBA_Ph2’ Status after SA3#110  </vt:lpstr>
      <vt:lpstr>‘5G_eSBA_Ph2’ Status after SA3#110 </vt:lpstr>
    </vt:vector>
  </TitlesOfParts>
  <Company>3GPP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Scrase</dc:creator>
  <cp:keywords>CTPClassification=CTP_NT</cp:keywords>
  <dc:description>© 2009  All rights reserved</dc:description>
  <cp:lastModifiedBy>Nokia1</cp:lastModifiedBy>
  <cp:revision>1352</cp:revision>
  <dcterms:created xsi:type="dcterms:W3CDTF">2008-08-30T09:32:10Z</dcterms:created>
  <dcterms:modified xsi:type="dcterms:W3CDTF">2023-03-07T09:07:01Z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1559122847</vt:lpwstr>
  </property>
  <property fmtid="{D5CDD505-2E9C-101B-9397-08002B2CF9AE}" pid="6" name="TitusGUID">
    <vt:lpwstr>2c7635f8-94c0-4125-af53-3ffb066031e5</vt:lpwstr>
  </property>
  <property fmtid="{D5CDD505-2E9C-101B-9397-08002B2CF9AE}" pid="7" name="CTP_TimeStamp">
    <vt:lpwstr>2020-01-29 20:41:49Z</vt:lpwstr>
  </property>
  <property fmtid="{D5CDD505-2E9C-101B-9397-08002B2CF9AE}" pid="8" name="CTP_BU">
    <vt:lpwstr>NA</vt:lpwstr>
  </property>
  <property fmtid="{D5CDD505-2E9C-101B-9397-08002B2CF9AE}" pid="9" name="CTP_IDSID">
    <vt:lpwstr>NA</vt:lpwstr>
  </property>
  <property fmtid="{D5CDD505-2E9C-101B-9397-08002B2CF9AE}" pid="10" name="CTP_WWID">
    <vt:lpwstr>NA</vt:lpwstr>
  </property>
  <property fmtid="{D5CDD505-2E9C-101B-9397-08002B2CF9AE}" pid="11" name="CTPClassification">
    <vt:lpwstr>CTP_NT</vt:lpwstr>
  </property>
  <property fmtid="{D5CDD505-2E9C-101B-9397-08002B2CF9AE}" pid="12" name="ContentTypeId">
    <vt:lpwstr>0x010100C17A4B69EF56E94C827924DC4B490231</vt:lpwstr>
  </property>
</Properties>
</file>