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0"/>
  </p:notesMasterIdLst>
  <p:handoutMasterIdLst>
    <p:handoutMasterId r:id="rId11"/>
  </p:handoutMasterIdLst>
  <p:sldIdLst>
    <p:sldId id="796" r:id="rId7"/>
    <p:sldId id="793" r:id="rId8"/>
    <p:sldId id="792" r:id="rId9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2AF2F"/>
    <a:srgbClr val="62A14D"/>
    <a:srgbClr val="2A6EA8"/>
    <a:srgbClr val="FF7C80"/>
    <a:srgbClr val="FF3300"/>
    <a:srgbClr val="000000"/>
    <a:srgbClr val="C6D254"/>
    <a:srgbClr val="B1D254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F403AE-0006-4EB3-A9E5-88278D331145}" v="6" dt="2023-03-07T14:15:57.013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42" autoAdjust="0"/>
    <p:restoredTop sz="94980" autoAdjust="0"/>
  </p:normalViewPr>
  <p:slideViewPr>
    <p:cSldViewPr snapToGrid="0">
      <p:cViewPr>
        <p:scale>
          <a:sx n="100" d="100"/>
          <a:sy n="100" d="100"/>
        </p:scale>
        <p:origin x="480" y="-1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handoutMaster" Target="handoutMasters/handoutMaster1.xml"/><Relationship Id="rId5" Type="http://schemas.openxmlformats.org/officeDocument/2006/relationships/customXml" Target="../customXml/item5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m Evans, Vodafone" userId="6afe5ccb-373b-41f1-a29d-c4591f16b87f" providerId="ADAL" clId="{8FF403AE-0006-4EB3-A9E5-88278D331145}"/>
    <pc:docChg chg="undo custSel delSld modSld">
      <pc:chgData name="Tim Evans, Vodafone" userId="6afe5ccb-373b-41f1-a29d-c4591f16b87f" providerId="ADAL" clId="{8FF403AE-0006-4EB3-A9E5-88278D331145}" dt="2023-03-07T14:20:40.778" v="752" actId="403"/>
      <pc:docMkLst>
        <pc:docMk/>
      </pc:docMkLst>
      <pc:sldChg chg="modSp mod">
        <pc:chgData name="Tim Evans, Vodafone" userId="6afe5ccb-373b-41f1-a29d-c4591f16b87f" providerId="ADAL" clId="{8FF403AE-0006-4EB3-A9E5-88278D331145}" dt="2023-03-07T14:20:40.778" v="752" actId="403"/>
        <pc:sldMkLst>
          <pc:docMk/>
          <pc:sldMk cId="2503194211" sldId="792"/>
        </pc:sldMkLst>
        <pc:spChg chg="mod">
          <ac:chgData name="Tim Evans, Vodafone" userId="6afe5ccb-373b-41f1-a29d-c4591f16b87f" providerId="ADAL" clId="{8FF403AE-0006-4EB3-A9E5-88278D331145}" dt="2023-03-07T14:20:40.778" v="752" actId="403"/>
          <ac:spMkLst>
            <pc:docMk/>
            <pc:sldMk cId="2503194211" sldId="792"/>
            <ac:spMk id="29716" creationId="{00000000-0000-0000-0000-000000000000}"/>
          </ac:spMkLst>
        </pc:spChg>
        <pc:graphicFrameChg chg="mod modGraphic">
          <ac:chgData name="Tim Evans, Vodafone" userId="6afe5ccb-373b-41f1-a29d-c4591f16b87f" providerId="ADAL" clId="{8FF403AE-0006-4EB3-A9E5-88278D331145}" dt="2023-03-07T14:16:27.286" v="473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Tim Evans, Vodafone" userId="6afe5ccb-373b-41f1-a29d-c4591f16b87f" providerId="ADAL" clId="{8FF403AE-0006-4EB3-A9E5-88278D331145}" dt="2023-03-07T14:13:29.956" v="454" actId="20577"/>
        <pc:sldMkLst>
          <pc:docMk/>
          <pc:sldMk cId="539970028" sldId="793"/>
        </pc:sldMkLst>
        <pc:spChg chg="mod">
          <ac:chgData name="Tim Evans, Vodafone" userId="6afe5ccb-373b-41f1-a29d-c4591f16b87f" providerId="ADAL" clId="{8FF403AE-0006-4EB3-A9E5-88278D331145}" dt="2023-03-07T13:56:57.962" v="22" actId="20577"/>
          <ac:spMkLst>
            <pc:docMk/>
            <pc:sldMk cId="539970028" sldId="793"/>
            <ac:spMk id="4" creationId="{A6A27327-DB1C-4EF3-8FA2-A10DF7DB2B50}"/>
          </ac:spMkLst>
        </pc:spChg>
        <pc:spChg chg="mod">
          <ac:chgData name="Tim Evans, Vodafone" userId="6afe5ccb-373b-41f1-a29d-c4591f16b87f" providerId="ADAL" clId="{8FF403AE-0006-4EB3-A9E5-88278D331145}" dt="2023-03-07T14:13:29.956" v="454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del">
        <pc:chgData name="Tim Evans, Vodafone" userId="6afe5ccb-373b-41f1-a29d-c4591f16b87f" providerId="ADAL" clId="{8FF403AE-0006-4EB3-A9E5-88278D331145}" dt="2023-03-07T14:13:44.638" v="455" actId="2696"/>
        <pc:sldMkLst>
          <pc:docMk/>
          <pc:sldMk cId="3491595708" sldId="794"/>
        </pc:sldMkLst>
      </pc:sldChg>
      <pc:sldChg chg="modSp mod">
        <pc:chgData name="Tim Evans, Vodafone" userId="6afe5ccb-373b-41f1-a29d-c4591f16b87f" providerId="ADAL" clId="{8FF403AE-0006-4EB3-A9E5-88278D331145}" dt="2023-03-07T13:56:44.379" v="19" actId="20577"/>
        <pc:sldMkLst>
          <pc:docMk/>
          <pc:sldMk cId="2967176420" sldId="796"/>
        </pc:sldMkLst>
        <pc:spChg chg="mod">
          <ac:chgData name="Tim Evans, Vodafone" userId="6afe5ccb-373b-41f1-a29d-c4591f16b87f" providerId="ADAL" clId="{8FF403AE-0006-4EB3-A9E5-88278D331145}" dt="2023-03-07T13:56:29.854" v="2" actId="20577"/>
          <ac:spMkLst>
            <pc:docMk/>
            <pc:sldMk cId="2967176420" sldId="796"/>
            <ac:spMk id="3" creationId="{0547EA52-45AD-4560-B3CA-BB440A077B11}"/>
          </ac:spMkLst>
        </pc:spChg>
        <pc:spChg chg="mod">
          <ac:chgData name="Tim Evans, Vodafone" userId="6afe5ccb-373b-41f1-a29d-c4591f16b87f" providerId="ADAL" clId="{8FF403AE-0006-4EB3-A9E5-88278D331145}" dt="2023-03-07T13:56:44.379" v="19" actId="20577"/>
          <ac:spMkLst>
            <pc:docMk/>
            <pc:sldMk cId="2967176420" sldId="796"/>
            <ac:spMk id="4" creationId="{B45E0996-3091-4AFD-8E88-318B6E84CA3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3/7/2023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3/7/2023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5340" y="643238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</a:t>
            </a:r>
            <a:r>
              <a:rPr lang="pl-PL" altLang="de-DE" sz="1200" dirty="0">
                <a:solidFill>
                  <a:schemeClr val="bg1"/>
                </a:solidFill>
              </a:rPr>
              <a:t>10 </a:t>
            </a:r>
            <a:r>
              <a:rPr lang="pl-PL" altLang="de-DE" sz="1200" dirty="0" err="1">
                <a:solidFill>
                  <a:schemeClr val="bg1"/>
                </a:solidFill>
              </a:rPr>
              <a:t>February</a:t>
            </a:r>
            <a:r>
              <a:rPr lang="en-GB" altLang="de-DE" sz="1200" dirty="0">
                <a:solidFill>
                  <a:schemeClr val="bg1"/>
                </a:solidFill>
              </a:rPr>
              <a:t> </a:t>
            </a:r>
            <a:r>
              <a:rPr lang="pl-PL" altLang="de-DE" sz="1200" dirty="0">
                <a:solidFill>
                  <a:schemeClr val="bg1"/>
                </a:solidFill>
              </a:rPr>
              <a:t>20</a:t>
            </a:r>
            <a:r>
              <a:rPr lang="pl-PL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</a:t>
            </a:r>
            <a:r>
              <a:rPr lang="pl-PL" altLang="de-DE" sz="1200" dirty="0">
                <a:solidFill>
                  <a:schemeClr val="bg1"/>
                </a:solidFill>
              </a:rPr>
              <a:t>24</a:t>
            </a:r>
            <a:r>
              <a:rPr lang="pl-PL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, 202</a:t>
            </a:r>
            <a:r>
              <a:rPr lang="pl-PL" altLang="de-DE" sz="1200" dirty="0">
                <a:solidFill>
                  <a:schemeClr val="bg1"/>
                </a:solidFill>
              </a:rPr>
              <a:t>3</a:t>
            </a: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</a:t>
            </a:r>
            <a:r>
              <a:rPr lang="pl-PL" altLang="en-US" sz="800" dirty="0"/>
              <a:t>3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MSIPCMContentMarking" descr="{&quot;HashCode&quot;:-1699574231,&quot;Placement&quot;:&quot;Footer&quot;,&quot;Top&quot;:523.380066,&quot;Left&quot;:0.0,&quot;SlideWidth&quot;:720,&quot;SlideHeight&quot;:540}">
            <a:extLst>
              <a:ext uri="{FF2B5EF4-FFF2-40B4-BE49-F238E27FC236}">
                <a16:creationId xmlns:a16="http://schemas.microsoft.com/office/drawing/2014/main" id="{16F7192A-B7F7-46F0-B9E9-2B4EDCD6415A}"/>
              </a:ext>
            </a:extLst>
          </p:cNvPr>
          <p:cNvSpPr txBox="1"/>
          <p:nvPr userDrawn="1"/>
        </p:nvSpPr>
        <p:spPr>
          <a:xfrm>
            <a:off x="0" y="6646927"/>
            <a:ext cx="619703" cy="21107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r>
              <a:rPr lang="en-GB" sz="700">
                <a:solidFill>
                  <a:srgbClr val="000000"/>
                </a:solidFill>
                <a:latin typeface="Calibri" panose="020F0502020204030204" pitchFamily="34" charset="0"/>
              </a:rPr>
              <a:t>C2 General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547EA52-45AD-4560-B3CA-BB440A077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130426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fr-FR" kern="0" dirty="0"/>
              <a:t>SA WG3 </a:t>
            </a:r>
            <a:r>
              <a:rPr lang="fr-FR" kern="0" dirty="0" err="1"/>
              <a:t>Status</a:t>
            </a:r>
            <a:r>
              <a:rPr lang="fr-FR" kern="0" dirty="0"/>
              <a:t> report for ‘</a:t>
            </a:r>
            <a:r>
              <a:rPr lang="pl-PL" b="1" kern="0" dirty="0"/>
              <a:t>FS_</a:t>
            </a:r>
            <a:r>
              <a:rPr lang="en-GB" b="1" kern="0" dirty="0"/>
              <a:t>SIV</a:t>
            </a:r>
            <a:r>
              <a:rPr lang="fr-FR" kern="0" dirty="0"/>
              <a:t>’</a:t>
            </a:r>
            <a:endParaRPr lang="en-GB" sz="3600" kern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Subtitle 6">
            <a:extLst>
              <a:ext uri="{FF2B5EF4-FFF2-40B4-BE49-F238E27FC236}">
                <a16:creationId xmlns:a16="http://schemas.microsoft.com/office/drawing/2014/main" id="{B45E0996-3091-4AFD-8E88-318B6E84CA36}"/>
              </a:ext>
            </a:extLst>
          </p:cNvPr>
          <p:cNvSpPr txBox="1">
            <a:spLocks/>
          </p:cNvSpPr>
          <p:nvPr/>
        </p:nvSpPr>
        <p:spPr bwMode="auto">
          <a:xfrm>
            <a:off x="1319348" y="3670663"/>
            <a:ext cx="6400800" cy="93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lnSpc>
                <a:spcPct val="80000"/>
              </a:lnSpc>
              <a:spcBef>
                <a:spcPct val="20000"/>
              </a:spcBef>
              <a:buNone/>
              <a:defRPr sz="2000" b="1">
                <a:latin typeface="+mn-lt"/>
                <a:cs typeface="+mn-cs"/>
              </a:defRPr>
            </a:lvl1pPr>
            <a:lvl2pPr indent="0" algn="ctr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None/>
              <a:defRPr sz="2400">
                <a:latin typeface="+mn-lt"/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latin typeface="+mn-lt"/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latin typeface="+mn-lt"/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1600">
                <a:latin typeface="+mn-lt"/>
              </a:defRPr>
            </a:lvl5pPr>
            <a:lvl6pPr indent="0" algn="ctr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latin typeface="+mn-lt"/>
              </a:defRPr>
            </a:lvl6pPr>
            <a:lvl7pPr indent="0" algn="ctr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latin typeface="+mn-lt"/>
              </a:defRPr>
            </a:lvl7pPr>
            <a:lvl8pPr indent="0" algn="ctr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latin typeface="+mn-lt"/>
              </a:defRPr>
            </a:lvl8pPr>
            <a:lvl9pPr indent="0" algn="ctr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latin typeface="+mn-lt"/>
              </a:defRPr>
            </a:lvl9pPr>
          </a:lstStyle>
          <a:p>
            <a:br>
              <a:rPr lang="en-US" altLang="en-US" dirty="0"/>
            </a:br>
            <a:r>
              <a:rPr lang="en-GB" altLang="en-US" dirty="0"/>
              <a:t>Tim Evans</a:t>
            </a:r>
            <a:endParaRPr lang="en-GB" dirty="0"/>
          </a:p>
          <a:p>
            <a:r>
              <a:rPr lang="en-GB" dirty="0"/>
              <a:t>Vodafone</a:t>
            </a:r>
          </a:p>
          <a:p>
            <a:endParaRPr lang="en-US" altLang="en-US" dirty="0"/>
          </a:p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67176420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679269" y="1199231"/>
            <a:ext cx="7963071" cy="4941356"/>
          </a:xfrm>
        </p:spPr>
        <p:txBody>
          <a:bodyPr/>
          <a:lstStyle/>
          <a:p>
            <a:pPr marL="0" indent="0">
              <a:buNone/>
            </a:pPr>
            <a:r>
              <a:rPr lang="pl-PL" sz="1600" b="1" dirty="0">
                <a:latin typeface="Calibri" panose="020F0502020204030204" pitchFamily="34" charset="0"/>
              </a:rPr>
              <a:t>During SA3#110:</a:t>
            </a:r>
            <a:endParaRPr lang="en-GB" sz="1600" b="1" dirty="0">
              <a:latin typeface="Calibri" panose="020F0502020204030204" pitchFamily="34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GB" sz="14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Rappourteur</a:t>
            </a:r>
            <a:r>
              <a:rPr lang="en-GB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 changed to Tim Evans, Vodafone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GB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No inputs were agreed</a:t>
            </a:r>
            <a:endParaRPr lang="pl-PL" sz="105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sz="1600" b="1" dirty="0">
                <a:latin typeface="Calibri" panose="020F0502020204030204" pitchFamily="34" charset="0"/>
              </a:rPr>
              <a:t>Status </a:t>
            </a:r>
            <a:r>
              <a:rPr lang="pl-PL" sz="1600" b="1" dirty="0" err="1">
                <a:latin typeface="Calibri" panose="020F0502020204030204" pitchFamily="34" charset="0"/>
              </a:rPr>
              <a:t>after</a:t>
            </a:r>
            <a:r>
              <a:rPr lang="pl-PL" sz="1600" b="1" dirty="0">
                <a:latin typeface="Calibri" panose="020F0502020204030204" pitchFamily="34" charset="0"/>
              </a:rPr>
              <a:t> </a:t>
            </a:r>
            <a:r>
              <a:rPr lang="pl-PL" sz="1600" b="1" dirty="0" err="1">
                <a:latin typeface="Calibri" panose="020F0502020204030204" pitchFamily="34" charset="0"/>
              </a:rPr>
              <a:t>February</a:t>
            </a:r>
            <a:r>
              <a:rPr lang="pl-PL" sz="1600" b="1" dirty="0">
                <a:latin typeface="Calibri" panose="020F0502020204030204" pitchFamily="34" charset="0"/>
              </a:rPr>
              <a:t> 2023: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pl-PL" sz="1400" dirty="0">
                <a:latin typeface="Calibri" panose="020F0502020204030204" pitchFamily="34" charset="0"/>
              </a:rPr>
              <a:t>TR 33.8</a:t>
            </a:r>
            <a:r>
              <a:rPr lang="en-GB" sz="1400" dirty="0">
                <a:latin typeface="Calibri" panose="020F0502020204030204" pitchFamily="34" charset="0"/>
              </a:rPr>
              <a:t>48</a:t>
            </a:r>
            <a:r>
              <a:rPr lang="pl-PL" sz="1400" dirty="0">
                <a:latin typeface="Calibri" panose="020F0502020204030204" pitchFamily="34" charset="0"/>
              </a:rPr>
              <a:t> includes: </a:t>
            </a:r>
            <a:r>
              <a:rPr lang="en-GB" sz="1400" dirty="0">
                <a:latin typeface="Calibri" panose="020F0502020204030204" pitchFamily="34" charset="0"/>
              </a:rPr>
              <a:t>2</a:t>
            </a:r>
            <a:r>
              <a:rPr lang="pl-PL" sz="1400" dirty="0">
                <a:latin typeface="Calibri" panose="020F0502020204030204" pitchFamily="34" charset="0"/>
              </a:rPr>
              <a:t>9 key issues, </a:t>
            </a:r>
            <a:r>
              <a:rPr lang="en-GB" sz="1400" dirty="0">
                <a:latin typeface="Calibri" panose="020F0502020204030204" pitchFamily="34" charset="0"/>
              </a:rPr>
              <a:t>4</a:t>
            </a:r>
            <a:r>
              <a:rPr lang="pl-PL" sz="1400" dirty="0">
                <a:latin typeface="Calibri" panose="020F0502020204030204" pitchFamily="34" charset="0"/>
              </a:rPr>
              <a:t> solutions</a:t>
            </a:r>
            <a:endParaRPr lang="en-GB" sz="14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pl-PL" sz="14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sz="1600" b="1" dirty="0">
                <a:latin typeface="Calibri" panose="020F0502020204030204" pitchFamily="34" charset="0"/>
              </a:rPr>
              <a:t>Overall plan:</a:t>
            </a:r>
            <a:endParaRPr lang="en-GB" sz="1600" b="1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600" b="1" dirty="0">
                <a:latin typeface="Calibri" panose="020F0502020204030204" pitchFamily="34" charset="0"/>
              </a:rPr>
              <a:t>(Note: this TR has no impact on any other group and effectively release independent)</a:t>
            </a:r>
            <a:endParaRPr lang="pl-PL" sz="1600" b="1" dirty="0">
              <a:latin typeface="Calibri" panose="020F0502020204030204" pitchFamily="34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GB" sz="1400" dirty="0">
                <a:latin typeface="Calibri" panose="020F0502020204030204" pitchFamily="34" charset="0"/>
              </a:rPr>
              <a:t>SA3#110-bis-e (</a:t>
            </a:r>
            <a:r>
              <a:rPr lang="pl-PL" sz="1400" dirty="0">
                <a:latin typeface="Calibri" panose="020F0502020204030204" pitchFamily="34" charset="0"/>
              </a:rPr>
              <a:t>April</a:t>
            </a:r>
            <a:r>
              <a:rPr lang="en-GB" sz="1400" dirty="0">
                <a:latin typeface="Calibri" panose="020F0502020204030204" pitchFamily="34" charset="0"/>
              </a:rPr>
              <a:t>)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GB" sz="1400" dirty="0">
              <a:latin typeface="Calibri" panose="020F0502020204030204" pitchFamily="34" charset="0"/>
            </a:endParaRPr>
          </a:p>
          <a:p>
            <a:pPr marL="342900" lvl="1" indent="-342900">
              <a:buClrTx/>
              <a:buFont typeface="Symbol" panose="05050102010706020507" pitchFamily="18" charset="2"/>
              <a:buChar char=""/>
            </a:pPr>
            <a:r>
              <a:rPr lang="en-GB" sz="1400" dirty="0">
                <a:latin typeface="Calibri" panose="020F0502020204030204" pitchFamily="34" charset="0"/>
                <a:ea typeface="+mn-ea"/>
                <a:cs typeface="+mn-cs"/>
              </a:rPr>
              <a:t>SA3#11</a:t>
            </a:r>
            <a:r>
              <a:rPr lang="pl-PL" sz="1400" dirty="0">
                <a:latin typeface="Calibri" panose="020F0502020204030204" pitchFamily="34" charset="0"/>
                <a:ea typeface="+mn-ea"/>
                <a:cs typeface="+mn-cs"/>
              </a:rPr>
              <a:t>1</a:t>
            </a:r>
            <a:r>
              <a:rPr lang="en-GB" sz="1400" dirty="0">
                <a:latin typeface="Calibri" panose="020F0502020204030204" pitchFamily="34" charset="0"/>
                <a:ea typeface="+mn-ea"/>
                <a:cs typeface="+mn-cs"/>
              </a:rPr>
              <a:t> (</a:t>
            </a:r>
            <a:r>
              <a:rPr lang="pl-PL" sz="1400" dirty="0">
                <a:latin typeface="Calibri" panose="020F0502020204030204" pitchFamily="34" charset="0"/>
                <a:ea typeface="+mn-ea"/>
                <a:cs typeface="+mn-cs"/>
              </a:rPr>
              <a:t>May</a:t>
            </a:r>
            <a:r>
              <a:rPr lang="en-GB" sz="1400" dirty="0">
                <a:latin typeface="Calibri" panose="020F0502020204030204" pitchFamily="34" charset="0"/>
                <a:ea typeface="+mn-ea"/>
                <a:cs typeface="+mn-cs"/>
              </a:rPr>
              <a:t>)</a:t>
            </a:r>
            <a:endParaRPr lang="pl-PL" sz="1400" dirty="0">
              <a:latin typeface="Calibri" panose="020F0502020204030204" pitchFamily="34" charset="0"/>
              <a:ea typeface="+mn-ea"/>
              <a:cs typeface="+mn-cs"/>
            </a:endParaRPr>
          </a:p>
          <a:p>
            <a:pPr marL="742950" lvl="2" indent="-342900">
              <a:buFont typeface="Symbol" panose="05050102010706020507" pitchFamily="18" charset="2"/>
              <a:buChar char=""/>
            </a:pPr>
            <a:r>
              <a:rPr lang="en-GB" sz="1400" dirty="0">
                <a:latin typeface="Calibri" panose="020F0502020204030204" pitchFamily="34" charset="0"/>
              </a:rPr>
              <a:t>Potentially propose new work item for attestation aspects of virtualisation</a:t>
            </a:r>
          </a:p>
          <a:p>
            <a:pPr marL="742950" lvl="2" indent="-342900">
              <a:buFont typeface="Symbol" panose="05050102010706020507" pitchFamily="18" charset="2"/>
              <a:buChar char=""/>
            </a:pPr>
            <a:r>
              <a:rPr lang="en-GB" sz="1400" dirty="0">
                <a:latin typeface="Calibri" panose="020F0502020204030204" pitchFamily="34" charset="0"/>
              </a:rPr>
              <a:t>Potentially propose WID to create a 900 series TR collating requirements on virtual environments for 3GGP systems. (largely a reformatting of most of the key issues)</a:t>
            </a:r>
          </a:p>
          <a:p>
            <a:pPr marL="342900" lvl="1" indent="-342900">
              <a:buClrTx/>
              <a:buFont typeface="Symbol" panose="05050102010706020507" pitchFamily="18" charset="2"/>
              <a:buChar char=""/>
            </a:pPr>
            <a:r>
              <a:rPr lang="en-GB" sz="1400" dirty="0">
                <a:latin typeface="Calibri" panose="020F0502020204030204" pitchFamily="34" charset="0"/>
                <a:ea typeface="+mn-ea"/>
                <a:cs typeface="+mn-cs"/>
              </a:rPr>
              <a:t>SA3#11</a:t>
            </a:r>
            <a:r>
              <a:rPr lang="pl-PL" sz="1400" dirty="0">
                <a:latin typeface="Calibri" panose="020F0502020204030204" pitchFamily="34" charset="0"/>
                <a:ea typeface="+mn-ea"/>
                <a:cs typeface="+mn-cs"/>
              </a:rPr>
              <a:t>2</a:t>
            </a:r>
            <a:r>
              <a:rPr lang="en-GB" sz="1400" dirty="0">
                <a:latin typeface="Calibri" panose="020F0502020204030204" pitchFamily="34" charset="0"/>
                <a:ea typeface="+mn-ea"/>
                <a:cs typeface="+mn-cs"/>
              </a:rPr>
              <a:t> (</a:t>
            </a:r>
            <a:r>
              <a:rPr lang="pl-PL" sz="1400" dirty="0">
                <a:latin typeface="Calibri" panose="020F0502020204030204" pitchFamily="34" charset="0"/>
                <a:ea typeface="+mn-ea"/>
                <a:cs typeface="+mn-cs"/>
              </a:rPr>
              <a:t>August</a:t>
            </a:r>
            <a:r>
              <a:rPr lang="en-GB" sz="1400" dirty="0">
                <a:latin typeface="Calibri" panose="020F0502020204030204" pitchFamily="34" charset="0"/>
                <a:ea typeface="+mn-ea"/>
                <a:cs typeface="+mn-cs"/>
              </a:rPr>
              <a:t>)</a:t>
            </a:r>
            <a:endParaRPr lang="pl-PL" sz="1400" dirty="0">
              <a:latin typeface="Calibri" panose="020F0502020204030204" pitchFamily="34" charset="0"/>
              <a:ea typeface="+mn-ea"/>
              <a:cs typeface="+mn-cs"/>
            </a:endParaRPr>
          </a:p>
          <a:p>
            <a:pPr marL="628650" lvl="1" indent="-269875">
              <a:buClrTx/>
              <a:buFont typeface="Symbol" panose="05050102010706020507" pitchFamily="18" charset="2"/>
              <a:buChar char=""/>
            </a:pPr>
            <a:r>
              <a:rPr lang="pl-PL" sz="1400" dirty="0" err="1">
                <a:latin typeface="Calibri" panose="020F0502020204030204" pitchFamily="34" charset="0"/>
              </a:rPr>
              <a:t>Completion</a:t>
            </a:r>
            <a:r>
              <a:rPr lang="pl-PL" sz="1400" dirty="0">
                <a:latin typeface="Calibri" panose="020F0502020204030204" pitchFamily="34" charset="0"/>
              </a:rPr>
              <a:t> of the </a:t>
            </a:r>
            <a:r>
              <a:rPr lang="pl-PL" sz="1400" dirty="0" err="1">
                <a:latin typeface="Calibri" panose="020F0502020204030204" pitchFamily="34" charset="0"/>
              </a:rPr>
              <a:t>work</a:t>
            </a:r>
            <a:r>
              <a:rPr lang="pl-PL" sz="1400" dirty="0">
                <a:latin typeface="Calibri" panose="020F0502020204030204" pitchFamily="34" charset="0"/>
              </a:rPr>
              <a:t> </a:t>
            </a:r>
          </a:p>
          <a:p>
            <a:pPr marL="628650" lvl="1" indent="-269875">
              <a:buClrTx/>
              <a:buFont typeface="Symbol" panose="05050102010706020507" pitchFamily="18" charset="2"/>
              <a:buChar char=""/>
            </a:pPr>
            <a:endParaRPr lang="pl-PL" sz="1400" dirty="0">
              <a:latin typeface="Calibri" panose="020F0502020204030204" pitchFamily="34" charset="0"/>
            </a:endParaRPr>
          </a:p>
          <a:p>
            <a:pPr marL="742950" lvl="2" indent="-342900">
              <a:buFont typeface="Symbol" panose="05050102010706020507" pitchFamily="18" charset="2"/>
              <a:buChar char=""/>
            </a:pPr>
            <a:endParaRPr lang="en-GB" sz="1000" dirty="0">
              <a:latin typeface="Calibri" panose="020F0502020204030204" pitchFamily="34" charset="0"/>
              <a:ea typeface="+mn-ea"/>
              <a:cs typeface="+mn-cs"/>
            </a:endParaRPr>
          </a:p>
          <a:p>
            <a:pPr marL="358775" lvl="1" indent="0">
              <a:buClrTx/>
              <a:buNone/>
            </a:pPr>
            <a:endParaRPr lang="pl-PL" sz="1800" dirty="0">
              <a:latin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501660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377843" y="293078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‘</a:t>
            </a:r>
            <a:r>
              <a:rPr lang="pl-PL" sz="2400" dirty="0">
                <a:solidFill>
                  <a:srgbClr val="FF0000"/>
                </a:solidFill>
              </a:rPr>
              <a:t>FS_</a:t>
            </a:r>
            <a:r>
              <a:rPr lang="en-GB" sz="2400" dirty="0">
                <a:solidFill>
                  <a:srgbClr val="FF0000"/>
                </a:solidFill>
              </a:rPr>
              <a:t>SIV</a:t>
            </a:r>
            <a:r>
              <a:rPr lang="en-US" sz="2400" dirty="0">
                <a:solidFill>
                  <a:srgbClr val="FF0000"/>
                </a:solidFill>
              </a:rPr>
              <a:t>’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569080" y="2507468"/>
            <a:ext cx="7784618" cy="297724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altLang="de-DE" sz="1200" dirty="0"/>
              <a:t>Had to change rapporteur this </a:t>
            </a:r>
            <a:r>
              <a:rPr lang="en-GB" altLang="de-DE" sz="1200" dirty="0" err="1"/>
              <a:t>meetin</a:t>
            </a:r>
            <a:r>
              <a:rPr lang="en-GB" altLang="de-DE" sz="1200" dirty="0"/>
              <a:t> – now Tim Evans, Vodafone</a:t>
            </a:r>
            <a:endParaRPr lang="pl-PL" altLang="de-DE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 err="1"/>
              <a:t>Dependencies</a:t>
            </a:r>
            <a:r>
              <a:rPr lang="de-DE" altLang="de-DE" sz="14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pl-PL" altLang="zh-CN" sz="1200" dirty="0" err="1"/>
              <a:t>None</a:t>
            </a:r>
            <a:r>
              <a:rPr lang="pl-PL" altLang="zh-CN" sz="1200" dirty="0"/>
              <a:t> </a:t>
            </a:r>
            <a:endParaRPr lang="en-US" altLang="zh-CN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pl-PL" altLang="zh-CN" sz="1400" b="1" dirty="0" err="1"/>
              <a:t>Contentious</a:t>
            </a:r>
            <a:r>
              <a:rPr lang="pl-PL" altLang="zh-CN" sz="1400" b="1" dirty="0"/>
              <a:t> </a:t>
            </a:r>
            <a:r>
              <a:rPr lang="pl-PL" altLang="zh-CN" sz="1400" b="1" dirty="0" err="1"/>
              <a:t>issues</a:t>
            </a:r>
            <a:r>
              <a:rPr lang="pl-PL" altLang="zh-CN" sz="14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altLang="zh-CN" sz="1200" dirty="0"/>
              <a:t>Scope of virtualisation within 3GPP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altLang="zh-CN" sz="1200" dirty="0"/>
              <a:t>How to turn this TR into useful information</a:t>
            </a:r>
            <a:endParaRPr lang="pl-PL" altLang="zh-CN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pl-PL" altLang="zh-CN" sz="1400" b="1" dirty="0"/>
              <a:t>Focus for the </a:t>
            </a:r>
            <a:r>
              <a:rPr lang="pl-PL" altLang="zh-CN" sz="1400" b="1" dirty="0" err="1"/>
              <a:t>next</a:t>
            </a:r>
            <a:r>
              <a:rPr lang="pl-PL" altLang="zh-CN" sz="1400" b="1" dirty="0"/>
              <a:t> </a:t>
            </a:r>
            <a:r>
              <a:rPr lang="pl-PL" altLang="zh-CN" sz="1400" b="1" dirty="0" err="1"/>
              <a:t>meeting</a:t>
            </a:r>
            <a:r>
              <a:rPr lang="pl-PL" altLang="zh-CN" sz="14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Complete the KI’s and solutions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Agree how the TR will be followed up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GB" sz="1100" dirty="0"/>
              <a:t>If agreed – submit new WIDs / SIDs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pl-PL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pl-PL" altLang="zh-CN" sz="10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0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301625" y="558168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</a:t>
            </a:r>
            <a:r>
              <a:rPr lang="pl-PL" sz="2000" dirty="0">
                <a:solidFill>
                  <a:srgbClr val="FF0000"/>
                </a:solidFill>
              </a:rPr>
              <a:t>FS_ACM_SBA</a:t>
            </a:r>
            <a:r>
              <a:rPr lang="en-US" sz="2000" dirty="0">
                <a:solidFill>
                  <a:srgbClr val="FF0000"/>
                </a:solidFill>
              </a:rPr>
              <a:t>’  status after SA3#1</a:t>
            </a:r>
            <a:r>
              <a:rPr lang="pl-PL" sz="2000" dirty="0">
                <a:solidFill>
                  <a:srgbClr val="FF0000"/>
                </a:solidFill>
              </a:rPr>
              <a:t>10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436040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820007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GB" sz="1200" b="0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Impacts of Virtualisation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FS_SIV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45%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33.848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openxmlformats.org/package/2006/metadata/core-properties"/>
    <ds:schemaRef ds:uri="http://purl.org/dc/terms/"/>
    <ds:schemaRef ds:uri="71c5aaf6-e6ce-465b-b873-5148d2a4c105"/>
    <ds:schemaRef ds:uri="http://purl.org/dc/dcmitype/"/>
    <ds:schemaRef ds:uri="http://schemas.microsoft.com/office/2006/documentManagement/types"/>
    <ds:schemaRef ds:uri="e0d6c333-3612-4d65-a7f4-5976eb42d46a"/>
    <ds:schemaRef ds:uri="http://www.w3.org/XML/1998/namespace"/>
    <ds:schemaRef ds:uri="http://schemas.microsoft.com/office/infopath/2007/PartnerControls"/>
    <ds:schemaRef ds:uri="c67c731b-696e-4d20-8664-fee8943d9cc6"/>
    <ds:schemaRef ds:uri="http://purl.org/dc/elements/1.1/"/>
  </ds:schemaRefs>
</ds:datastoreItem>
</file>

<file path=customXml/itemProps5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235</Words>
  <Application>Microsoft Office PowerPoint</Application>
  <PresentationFormat>On-screen Show (4:3)</PresentationFormat>
  <Paragraphs>55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Tim Evans, Vodafone</cp:lastModifiedBy>
  <cp:revision>1339</cp:revision>
  <dcterms:created xsi:type="dcterms:W3CDTF">2008-08-30T09:32:10Z</dcterms:created>
  <dcterms:modified xsi:type="dcterms:W3CDTF">2023-03-07T14:20:46Z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MSIP_Label_0359f705-2ba0-454b-9cfc-6ce5bcaac040_Enabled">
    <vt:lpwstr>true</vt:lpwstr>
  </property>
  <property fmtid="{D5CDD505-2E9C-101B-9397-08002B2CF9AE}" pid="14" name="MSIP_Label_0359f705-2ba0-454b-9cfc-6ce5bcaac040_SetDate">
    <vt:lpwstr>2023-03-07T13:56:19Z</vt:lpwstr>
  </property>
  <property fmtid="{D5CDD505-2E9C-101B-9397-08002B2CF9AE}" pid="15" name="MSIP_Label_0359f705-2ba0-454b-9cfc-6ce5bcaac040_Method">
    <vt:lpwstr>Standard</vt:lpwstr>
  </property>
  <property fmtid="{D5CDD505-2E9C-101B-9397-08002B2CF9AE}" pid="16" name="MSIP_Label_0359f705-2ba0-454b-9cfc-6ce5bcaac040_Name">
    <vt:lpwstr>0359f705-2ba0-454b-9cfc-6ce5bcaac040</vt:lpwstr>
  </property>
  <property fmtid="{D5CDD505-2E9C-101B-9397-08002B2CF9AE}" pid="17" name="MSIP_Label_0359f705-2ba0-454b-9cfc-6ce5bcaac040_SiteId">
    <vt:lpwstr>68283f3b-8487-4c86-adb3-a5228f18b893</vt:lpwstr>
  </property>
  <property fmtid="{D5CDD505-2E9C-101B-9397-08002B2CF9AE}" pid="18" name="MSIP_Label_0359f705-2ba0-454b-9cfc-6ce5bcaac040_ActionId">
    <vt:lpwstr>d55582c9-f9c6-45ad-af72-db3ffd6e7f82</vt:lpwstr>
  </property>
  <property fmtid="{D5CDD505-2E9C-101B-9397-08002B2CF9AE}" pid="19" name="MSIP_Label_0359f705-2ba0-454b-9cfc-6ce5bcaac040_ContentBits">
    <vt:lpwstr>2</vt:lpwstr>
  </property>
</Properties>
</file>