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796" r:id="rId7"/>
    <p:sldId id="793" r:id="rId8"/>
    <p:sldId id="794" r:id="rId9"/>
    <p:sldId id="792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62A14D"/>
    <a:srgbClr val="2A6EA8"/>
    <a:srgbClr val="FF7C80"/>
    <a:srgbClr val="FF3300"/>
    <a:srgbClr val="000000"/>
    <a:srgbClr val="C6D254"/>
    <a:srgbClr val="B1D254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42" autoAdjust="0"/>
    <p:restoredTop sz="94980" autoAdjust="0"/>
  </p:normalViewPr>
  <p:slideViewPr>
    <p:cSldViewPr snapToGrid="0">
      <p:cViewPr varScale="1">
        <p:scale>
          <a:sx n="117" d="100"/>
          <a:sy n="117" d="100"/>
        </p:scale>
        <p:origin x="1982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3/6/2023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3/6/2023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5340" y="643238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</a:t>
            </a:r>
            <a:r>
              <a:rPr lang="pl-PL" altLang="de-DE" sz="1200" dirty="0">
                <a:solidFill>
                  <a:schemeClr val="bg1"/>
                </a:solidFill>
              </a:rPr>
              <a:t>10 </a:t>
            </a:r>
            <a:r>
              <a:rPr lang="pl-PL" altLang="de-DE" sz="1200" dirty="0" err="1">
                <a:solidFill>
                  <a:schemeClr val="bg1"/>
                </a:solidFill>
              </a:rPr>
              <a:t>February</a:t>
            </a:r>
            <a:r>
              <a:rPr lang="en-GB" altLang="de-DE" sz="1200" dirty="0">
                <a:solidFill>
                  <a:schemeClr val="bg1"/>
                </a:solidFill>
              </a:rPr>
              <a:t> </a:t>
            </a:r>
            <a:r>
              <a:rPr lang="pl-PL" altLang="de-DE" sz="1200" dirty="0">
                <a:solidFill>
                  <a:schemeClr val="bg1"/>
                </a:solidFill>
              </a:rPr>
              <a:t>20</a:t>
            </a:r>
            <a:r>
              <a:rPr lang="pl-PL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</a:t>
            </a:r>
            <a:r>
              <a:rPr lang="pl-PL" altLang="de-DE" sz="1200" dirty="0">
                <a:solidFill>
                  <a:schemeClr val="bg1"/>
                </a:solidFill>
              </a:rPr>
              <a:t>24</a:t>
            </a:r>
            <a:r>
              <a:rPr lang="pl-PL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202</a:t>
            </a:r>
            <a:r>
              <a:rPr lang="pl-PL" altLang="de-DE" sz="1200" dirty="0">
                <a:solidFill>
                  <a:schemeClr val="bg1"/>
                </a:solidFill>
              </a:rPr>
              <a:t>3</a:t>
            </a: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</a:t>
            </a:r>
            <a:r>
              <a:rPr lang="pl-PL" altLang="en-US" sz="800" dirty="0"/>
              <a:t>3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47EA52-45AD-4560-B3CA-BB440A077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130426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kern="0" dirty="0"/>
              <a:t>SA WG3 </a:t>
            </a:r>
            <a:r>
              <a:rPr lang="fr-FR" kern="0" dirty="0" err="1"/>
              <a:t>Status</a:t>
            </a:r>
            <a:r>
              <a:rPr lang="fr-FR" kern="0" dirty="0"/>
              <a:t> report for ‘</a:t>
            </a:r>
            <a:r>
              <a:rPr lang="pl-PL" b="1" kern="0" dirty="0"/>
              <a:t>FS_ACM_SBA</a:t>
            </a:r>
            <a:r>
              <a:rPr lang="fr-FR" kern="0" dirty="0"/>
              <a:t>’</a:t>
            </a:r>
            <a:endParaRPr lang="en-GB" sz="3600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Subtitle 6">
            <a:extLst>
              <a:ext uri="{FF2B5EF4-FFF2-40B4-BE49-F238E27FC236}">
                <a16:creationId xmlns:a16="http://schemas.microsoft.com/office/drawing/2014/main" id="{B45E0996-3091-4AFD-8E88-318B6E84CA36}"/>
              </a:ext>
            </a:extLst>
          </p:cNvPr>
          <p:cNvSpPr txBox="1">
            <a:spLocks/>
          </p:cNvSpPr>
          <p:nvPr/>
        </p:nvSpPr>
        <p:spPr bwMode="auto">
          <a:xfrm>
            <a:off x="1319348" y="3670663"/>
            <a:ext cx="6400800" cy="93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lnSpc>
                <a:spcPct val="80000"/>
              </a:lnSpc>
              <a:spcBef>
                <a:spcPct val="20000"/>
              </a:spcBef>
              <a:buNone/>
              <a:defRPr sz="2000" b="1">
                <a:latin typeface="+mn-lt"/>
                <a:cs typeface="+mn-cs"/>
              </a:defRPr>
            </a:lvl1pPr>
            <a:lvl2pPr indent="0" algn="ctr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None/>
              <a:defRPr sz="2400">
                <a:latin typeface="+mn-lt"/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1600">
                <a:latin typeface="+mn-lt"/>
              </a:defRPr>
            </a:lvl5pPr>
            <a:lvl6pPr indent="0"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latin typeface="+mn-lt"/>
              </a:defRPr>
            </a:lvl6pPr>
            <a:lvl7pPr indent="0"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latin typeface="+mn-lt"/>
              </a:defRPr>
            </a:lvl7pPr>
            <a:lvl8pPr indent="0"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latin typeface="+mn-lt"/>
              </a:defRPr>
            </a:lvl8pPr>
            <a:lvl9pPr indent="0"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latin typeface="+mn-lt"/>
              </a:defRPr>
            </a:lvl9pPr>
          </a:lstStyle>
          <a:p>
            <a:br>
              <a:rPr lang="en-US" altLang="en-US" dirty="0"/>
            </a:br>
            <a:r>
              <a:rPr lang="pl-PL" altLang="en-US" dirty="0"/>
              <a:t>German Peinado</a:t>
            </a:r>
            <a:endParaRPr lang="en-GB" dirty="0"/>
          </a:p>
          <a:p>
            <a:r>
              <a:rPr lang="pl-PL" dirty="0"/>
              <a:t>Nokia</a:t>
            </a:r>
            <a:endParaRPr lang="en-GB" dirty="0"/>
          </a:p>
          <a:p>
            <a:endParaRPr lang="en-US" altLang="en-US" dirty="0"/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6717642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679269" y="1199231"/>
            <a:ext cx="7963071" cy="4941356"/>
          </a:xfrm>
        </p:spPr>
        <p:txBody>
          <a:bodyPr/>
          <a:lstStyle/>
          <a:p>
            <a:pPr marL="0" indent="0">
              <a:buNone/>
            </a:pPr>
            <a:r>
              <a:rPr lang="pl-PL" sz="1600" b="1" dirty="0" err="1">
                <a:latin typeface="Calibri" panose="020F0502020204030204" pitchFamily="34" charset="0"/>
              </a:rPr>
              <a:t>During</a:t>
            </a:r>
            <a:r>
              <a:rPr lang="pl-PL" sz="1600" b="1" dirty="0">
                <a:latin typeface="Calibri" panose="020F0502020204030204" pitchFamily="34" charset="0"/>
              </a:rPr>
              <a:t> SA3#110: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The </a:t>
            </a:r>
            <a:r>
              <a:rPr lang="pl-PL" sz="1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following</a:t>
            </a: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1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solutions</a:t>
            </a: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1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evaluations</a:t>
            </a: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1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were</a:t>
            </a: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1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approved</a:t>
            </a: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r>
              <a:rPr lang="en-GB" sz="1400" dirty="0">
                <a:latin typeface="Calibri" panose="020F0502020204030204" pitchFamily="34" charset="0"/>
              </a:rPr>
              <a:t>#1, #2, #3, #4, #5, #6, #8, #10, #12, #13, #14, #15</a:t>
            </a:r>
            <a:r>
              <a:rPr lang="pl-PL" sz="1400" dirty="0">
                <a:latin typeface="Calibri" panose="020F0502020204030204" pitchFamily="34" charset="0"/>
              </a:rPr>
              <a:t>.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pl-PL" sz="1400" dirty="0">
                <a:latin typeface="Calibri" panose="020F0502020204030204" pitchFamily="34" charset="0"/>
              </a:rPr>
              <a:t>Solution #10 was </a:t>
            </a:r>
            <a:r>
              <a:rPr lang="pl-PL" sz="1400" dirty="0" err="1">
                <a:latin typeface="Calibri" panose="020F0502020204030204" pitchFamily="34" charset="0"/>
              </a:rPr>
              <a:t>updated</a:t>
            </a:r>
            <a:r>
              <a:rPr lang="pl-PL" sz="1400" dirty="0">
                <a:latin typeface="Calibri" panose="020F0502020204030204" pitchFamily="34" charset="0"/>
              </a:rPr>
              <a:t>.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pl-PL" sz="1400" dirty="0" err="1">
                <a:latin typeface="Calibri" panose="020F0502020204030204" pitchFamily="34" charset="0"/>
              </a:rPr>
              <a:t>Conclusions</a:t>
            </a:r>
            <a:r>
              <a:rPr lang="pl-PL" sz="1400" dirty="0">
                <a:latin typeface="Calibri" panose="020F0502020204030204" pitchFamily="34" charset="0"/>
              </a:rPr>
              <a:t> for KI#2, #3, #5 and #7 </a:t>
            </a:r>
            <a:r>
              <a:rPr lang="pl-PL" sz="1400" dirty="0" err="1">
                <a:latin typeface="Calibri" panose="020F0502020204030204" pitchFamily="34" charset="0"/>
              </a:rPr>
              <a:t>were</a:t>
            </a:r>
            <a:r>
              <a:rPr lang="pl-PL" sz="1400" dirty="0">
                <a:latin typeface="Calibri" panose="020F0502020204030204" pitchFamily="34" charset="0"/>
              </a:rPr>
              <a:t> </a:t>
            </a:r>
            <a:r>
              <a:rPr lang="pl-PL" sz="1400" dirty="0" err="1">
                <a:latin typeface="Calibri" panose="020F0502020204030204" pitchFamily="34" charset="0"/>
              </a:rPr>
              <a:t>approved</a:t>
            </a:r>
            <a:r>
              <a:rPr lang="pl-PL" sz="1400" dirty="0">
                <a:latin typeface="Calibri" panose="020F0502020204030204" pitchFamily="34" charset="0"/>
              </a:rPr>
              <a:t>.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pl-PL" sz="1400" dirty="0">
                <a:latin typeface="Calibri" panose="020F0502020204030204" pitchFamily="34" charset="0"/>
              </a:rPr>
              <a:t>New </a:t>
            </a:r>
            <a:r>
              <a:rPr lang="pl-PL" sz="1400" dirty="0" err="1">
                <a:latin typeface="Calibri" panose="020F0502020204030204" pitchFamily="34" charset="0"/>
              </a:rPr>
              <a:t>solutions</a:t>
            </a:r>
            <a:r>
              <a:rPr lang="pl-PL" sz="1400" dirty="0">
                <a:latin typeface="Calibri" panose="020F0502020204030204" pitchFamily="34" charset="0"/>
              </a:rPr>
              <a:t> </a:t>
            </a:r>
            <a:r>
              <a:rPr lang="pl-PL" sz="1400" dirty="0" err="1">
                <a:latin typeface="Calibri" panose="020F0502020204030204" pitchFamily="34" charset="0"/>
              </a:rPr>
              <a:t>were</a:t>
            </a:r>
            <a:r>
              <a:rPr lang="pl-PL" sz="1400" dirty="0">
                <a:latin typeface="Calibri" panose="020F0502020204030204" pitchFamily="34" charset="0"/>
              </a:rPr>
              <a:t> </a:t>
            </a:r>
            <a:r>
              <a:rPr lang="pl-PL" sz="1400" dirty="0" err="1">
                <a:latin typeface="Calibri" panose="020F0502020204030204" pitchFamily="34" charset="0"/>
              </a:rPr>
              <a:t>presented</a:t>
            </a:r>
            <a:r>
              <a:rPr lang="pl-PL" sz="1400" dirty="0">
                <a:latin typeface="Calibri" panose="020F0502020204030204" pitchFamily="34" charset="0"/>
              </a:rPr>
              <a:t> and </a:t>
            </a:r>
            <a:r>
              <a:rPr lang="pl-PL" sz="1400" dirty="0" err="1">
                <a:latin typeface="Calibri" panose="020F0502020204030204" pitchFamily="34" charset="0"/>
              </a:rPr>
              <a:t>approved</a:t>
            </a:r>
            <a:r>
              <a:rPr lang="pl-PL" sz="1400" dirty="0">
                <a:latin typeface="Calibri" panose="020F0502020204030204" pitchFamily="34" charset="0"/>
              </a:rPr>
              <a:t>: #16, #17, #18.</a:t>
            </a:r>
            <a:endParaRPr lang="pl-PL" sz="105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1600" b="1" dirty="0">
                <a:latin typeface="Calibri" panose="020F0502020204030204" pitchFamily="34" charset="0"/>
              </a:rPr>
              <a:t>Status </a:t>
            </a:r>
            <a:r>
              <a:rPr lang="pl-PL" sz="1600" b="1" dirty="0" err="1">
                <a:latin typeface="Calibri" panose="020F0502020204030204" pitchFamily="34" charset="0"/>
              </a:rPr>
              <a:t>after</a:t>
            </a:r>
            <a:r>
              <a:rPr lang="pl-PL" sz="1600" b="1" dirty="0">
                <a:latin typeface="Calibri" panose="020F0502020204030204" pitchFamily="34" charset="0"/>
              </a:rPr>
              <a:t> </a:t>
            </a:r>
            <a:r>
              <a:rPr lang="pl-PL" sz="1600" b="1" dirty="0" err="1">
                <a:latin typeface="Calibri" panose="020F0502020204030204" pitchFamily="34" charset="0"/>
              </a:rPr>
              <a:t>February</a:t>
            </a:r>
            <a:r>
              <a:rPr lang="pl-PL" sz="1600" b="1" dirty="0">
                <a:latin typeface="Calibri" panose="020F0502020204030204" pitchFamily="34" charset="0"/>
              </a:rPr>
              <a:t> 2023: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pl-PL" sz="1400" dirty="0">
                <a:latin typeface="Calibri" panose="020F0502020204030204" pitchFamily="34" charset="0"/>
              </a:rPr>
              <a:t>TR 33.876 </a:t>
            </a:r>
            <a:r>
              <a:rPr lang="pl-PL" sz="1400" dirty="0" err="1">
                <a:latin typeface="Calibri" panose="020F0502020204030204" pitchFamily="34" charset="0"/>
              </a:rPr>
              <a:t>includes</a:t>
            </a:r>
            <a:r>
              <a:rPr lang="pl-PL" sz="1400" dirty="0">
                <a:latin typeface="Calibri" panose="020F0502020204030204" pitchFamily="34" charset="0"/>
              </a:rPr>
              <a:t>: 2 </a:t>
            </a:r>
            <a:r>
              <a:rPr lang="pl-PL" sz="1400" dirty="0" err="1">
                <a:latin typeface="Calibri" panose="020F0502020204030204" pitchFamily="34" charset="0"/>
              </a:rPr>
              <a:t>security</a:t>
            </a:r>
            <a:r>
              <a:rPr lang="pl-PL" sz="1400" dirty="0">
                <a:latin typeface="Calibri" panose="020F0502020204030204" pitchFamily="34" charset="0"/>
              </a:rPr>
              <a:t> </a:t>
            </a:r>
            <a:r>
              <a:rPr lang="pl-PL" sz="1400" dirty="0" err="1">
                <a:latin typeface="Calibri" panose="020F0502020204030204" pitchFamily="34" charset="0"/>
              </a:rPr>
              <a:t>assumption</a:t>
            </a:r>
            <a:r>
              <a:rPr lang="pl-PL" sz="1400" dirty="0">
                <a:latin typeface="Calibri" panose="020F0502020204030204" pitchFamily="34" charset="0"/>
              </a:rPr>
              <a:t>, 9 </a:t>
            </a:r>
            <a:r>
              <a:rPr lang="pl-PL" sz="1400" dirty="0" err="1">
                <a:latin typeface="Calibri" panose="020F0502020204030204" pitchFamily="34" charset="0"/>
              </a:rPr>
              <a:t>key</a:t>
            </a:r>
            <a:r>
              <a:rPr lang="pl-PL" sz="1400" dirty="0">
                <a:latin typeface="Calibri" panose="020F0502020204030204" pitchFamily="34" charset="0"/>
              </a:rPr>
              <a:t> </a:t>
            </a:r>
            <a:r>
              <a:rPr lang="pl-PL" sz="1400" dirty="0" err="1">
                <a:latin typeface="Calibri" panose="020F0502020204030204" pitchFamily="34" charset="0"/>
              </a:rPr>
              <a:t>issues</a:t>
            </a:r>
            <a:r>
              <a:rPr lang="pl-PL" sz="1400" dirty="0">
                <a:latin typeface="Calibri" panose="020F0502020204030204" pitchFamily="34" charset="0"/>
              </a:rPr>
              <a:t>, 18 </a:t>
            </a:r>
            <a:r>
              <a:rPr lang="pl-PL" sz="1400" dirty="0" err="1">
                <a:latin typeface="Calibri" panose="020F0502020204030204" pitchFamily="34" charset="0"/>
              </a:rPr>
              <a:t>solutions</a:t>
            </a:r>
            <a:r>
              <a:rPr lang="pl-PL" sz="1400" dirty="0">
                <a:latin typeface="Calibri" panose="020F0502020204030204" pitchFamily="34" charset="0"/>
              </a:rPr>
              <a:t> (15 </a:t>
            </a:r>
            <a:r>
              <a:rPr lang="pl-PL" sz="1400" dirty="0" err="1">
                <a:latin typeface="Calibri" panose="020F0502020204030204" pitchFamily="34" charset="0"/>
              </a:rPr>
              <a:t>are</a:t>
            </a:r>
            <a:r>
              <a:rPr lang="pl-PL" sz="1400" dirty="0">
                <a:latin typeface="Calibri" panose="020F0502020204030204" pitchFamily="34" charset="0"/>
              </a:rPr>
              <a:t> </a:t>
            </a:r>
            <a:r>
              <a:rPr lang="pl-PL" sz="1400" dirty="0" err="1">
                <a:latin typeface="Calibri" panose="020F0502020204030204" pitchFamily="34" charset="0"/>
              </a:rPr>
              <a:t>evaluated</a:t>
            </a:r>
            <a:r>
              <a:rPr lang="pl-PL" sz="1400" dirty="0">
                <a:latin typeface="Calibri" panose="020F0502020204030204" pitchFamily="34" charset="0"/>
              </a:rPr>
              <a:t>). 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pl-PL" sz="1400" dirty="0">
                <a:latin typeface="Calibri" panose="020F0502020204030204" pitchFamily="34" charset="0"/>
              </a:rPr>
              <a:t>WID </a:t>
            </a:r>
            <a:r>
              <a:rPr lang="pl-PL" sz="1400" dirty="0" err="1">
                <a:latin typeface="Calibri" panose="020F0502020204030204" pitchFamily="34" charset="0"/>
              </a:rPr>
              <a:t>agreed</a:t>
            </a:r>
            <a:r>
              <a:rPr lang="pl-PL" sz="1400" dirty="0">
                <a:latin typeface="Calibri" panose="020F0502020204030204" pitchFamily="34" charset="0"/>
              </a:rPr>
              <a:t> with </a:t>
            </a:r>
            <a:r>
              <a:rPr lang="pl-PL" sz="1400" dirty="0" err="1">
                <a:latin typeface="Calibri" panose="020F0502020204030204" pitchFamily="34" charset="0"/>
              </a:rPr>
              <a:t>objectives</a:t>
            </a:r>
            <a:r>
              <a:rPr lang="pl-PL" sz="1400" dirty="0">
                <a:latin typeface="Calibri" panose="020F0502020204030204" pitchFamily="34" charset="0"/>
              </a:rPr>
              <a:t> </a:t>
            </a:r>
            <a:r>
              <a:rPr lang="pl-PL" sz="1400" dirty="0" err="1">
                <a:latin typeface="Calibri" panose="020F0502020204030204" pitchFamily="34" charset="0"/>
              </a:rPr>
              <a:t>based</a:t>
            </a:r>
            <a:r>
              <a:rPr lang="pl-PL" sz="1400" dirty="0">
                <a:latin typeface="Calibri" panose="020F0502020204030204" pitchFamily="34" charset="0"/>
              </a:rPr>
              <a:t> on </a:t>
            </a:r>
            <a:r>
              <a:rPr lang="pl-PL" sz="1400" dirty="0" err="1">
                <a:latin typeface="Calibri" panose="020F0502020204030204" pitchFamily="34" charset="0"/>
              </a:rPr>
              <a:t>conclusions</a:t>
            </a:r>
            <a:r>
              <a:rPr lang="pl-PL" sz="1400" dirty="0">
                <a:latin typeface="Calibri" panose="020F0502020204030204" pitchFamily="34" charset="0"/>
              </a:rPr>
              <a:t> for KI#1, #2, #5 and #7.</a:t>
            </a:r>
          </a:p>
          <a:p>
            <a:pPr marL="0" indent="0">
              <a:buNone/>
            </a:pPr>
            <a:r>
              <a:rPr lang="pl-PL" sz="1600" b="1" dirty="0" err="1">
                <a:latin typeface="Calibri" panose="020F0502020204030204" pitchFamily="34" charset="0"/>
              </a:rPr>
              <a:t>Overall</a:t>
            </a:r>
            <a:r>
              <a:rPr lang="pl-PL" sz="1600" b="1" dirty="0">
                <a:latin typeface="Calibri" panose="020F0502020204030204" pitchFamily="34" charset="0"/>
              </a:rPr>
              <a:t> plan: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1400" dirty="0">
                <a:latin typeface="Calibri" panose="020F0502020204030204" pitchFamily="34" charset="0"/>
              </a:rPr>
              <a:t>SA3#110-bis-e (</a:t>
            </a:r>
            <a:r>
              <a:rPr lang="pl-PL" sz="1400" dirty="0" err="1">
                <a:latin typeface="Calibri" panose="020F0502020204030204" pitchFamily="34" charset="0"/>
              </a:rPr>
              <a:t>April</a:t>
            </a:r>
            <a:r>
              <a:rPr lang="en-GB" sz="1400" dirty="0">
                <a:latin typeface="Calibri" panose="020F0502020204030204" pitchFamily="34" charset="0"/>
              </a:rPr>
              <a:t>)</a:t>
            </a:r>
          </a:p>
          <a:p>
            <a:pPr marL="628650" lvl="1" indent="-269875">
              <a:buClrTx/>
              <a:buFont typeface="Symbol" panose="05050102010706020507" pitchFamily="18" charset="2"/>
              <a:buChar char=""/>
            </a:pPr>
            <a:r>
              <a:rPr lang="pl-PL" sz="1400" dirty="0" err="1">
                <a:latin typeface="Calibri" panose="020F0502020204030204" pitchFamily="34" charset="0"/>
              </a:rPr>
              <a:t>Finish</a:t>
            </a:r>
            <a:r>
              <a:rPr lang="pl-PL" sz="1400" dirty="0">
                <a:latin typeface="Calibri" panose="020F0502020204030204" pitchFamily="34" charset="0"/>
              </a:rPr>
              <a:t> the </a:t>
            </a:r>
            <a:r>
              <a:rPr lang="pl-PL" sz="1400" dirty="0" err="1">
                <a:latin typeface="Calibri" panose="020F0502020204030204" pitchFamily="34" charset="0"/>
              </a:rPr>
              <a:t>evaluations</a:t>
            </a:r>
            <a:r>
              <a:rPr lang="pl-PL" sz="1400" dirty="0">
                <a:latin typeface="Calibri" panose="020F0502020204030204" pitchFamily="34" charset="0"/>
              </a:rPr>
              <a:t> for </a:t>
            </a:r>
            <a:r>
              <a:rPr lang="pl-PL" sz="1400" dirty="0" err="1">
                <a:latin typeface="Calibri" panose="020F0502020204030204" pitchFamily="34" charset="0"/>
              </a:rPr>
              <a:t>solutions</a:t>
            </a:r>
            <a:r>
              <a:rPr lang="pl-PL" sz="1400" dirty="0">
                <a:latin typeface="Calibri" panose="020F0502020204030204" pitchFamily="34" charset="0"/>
              </a:rPr>
              <a:t> #7, #16 and #18. </a:t>
            </a:r>
          </a:p>
          <a:p>
            <a:pPr marL="628650" lvl="1" indent="-269875">
              <a:buClrTx/>
              <a:buFont typeface="Symbol" panose="05050102010706020507" pitchFamily="18" charset="2"/>
              <a:buChar char=""/>
            </a:pPr>
            <a:r>
              <a:rPr lang="pl-PL" sz="1400" dirty="0">
                <a:latin typeface="Calibri" panose="020F0502020204030204" pitchFamily="34" charset="0"/>
              </a:rPr>
              <a:t>Complete the </a:t>
            </a:r>
            <a:r>
              <a:rPr lang="en-GB" sz="1400" dirty="0">
                <a:latin typeface="Calibri" panose="020F0502020204030204" pitchFamily="34" charset="0"/>
              </a:rPr>
              <a:t>conclusions</a:t>
            </a:r>
            <a:r>
              <a:rPr lang="pl-PL" sz="1400" dirty="0">
                <a:latin typeface="Calibri" panose="020F0502020204030204" pitchFamily="34" charset="0"/>
              </a:rPr>
              <a:t> for </a:t>
            </a:r>
            <a:r>
              <a:rPr lang="pl-PL" sz="1400" dirty="0" err="1">
                <a:latin typeface="Calibri" panose="020F0502020204030204" pitchFamily="34" charset="0"/>
              </a:rPr>
              <a:t>key</a:t>
            </a:r>
            <a:r>
              <a:rPr lang="pl-PL" sz="1400" dirty="0">
                <a:latin typeface="Calibri" panose="020F0502020204030204" pitchFamily="34" charset="0"/>
              </a:rPr>
              <a:t> </a:t>
            </a:r>
            <a:r>
              <a:rPr lang="pl-PL" sz="1400" dirty="0" err="1">
                <a:latin typeface="Calibri" panose="020F0502020204030204" pitchFamily="34" charset="0"/>
              </a:rPr>
              <a:t>issues</a:t>
            </a:r>
            <a:r>
              <a:rPr lang="pl-PL" sz="1400" dirty="0">
                <a:latin typeface="Calibri" panose="020F0502020204030204" pitchFamily="34" charset="0"/>
              </a:rPr>
              <a:t> #4, #6, #8 and #9.</a:t>
            </a:r>
          </a:p>
          <a:p>
            <a:pPr marL="628650" lvl="1" indent="-269875">
              <a:buClrTx/>
              <a:buFont typeface="Symbol" panose="05050102010706020507" pitchFamily="18" charset="2"/>
              <a:buChar char=""/>
            </a:pPr>
            <a:r>
              <a:rPr lang="pl-PL" sz="1400" dirty="0">
                <a:latin typeface="Calibri" panose="020F0502020204030204" pitchFamily="34" charset="0"/>
              </a:rPr>
              <a:t>TR </a:t>
            </a:r>
            <a:r>
              <a:rPr lang="pl-PL" sz="1400" dirty="0" err="1">
                <a:latin typeface="Calibri" panose="020F0502020204030204" pitchFamily="34" charset="0"/>
              </a:rPr>
              <a:t>cover</a:t>
            </a:r>
            <a:r>
              <a:rPr lang="pl-PL" sz="1400" dirty="0">
                <a:latin typeface="Calibri" panose="020F0502020204030204" pitchFamily="34" charset="0"/>
              </a:rPr>
              <a:t> for </a:t>
            </a:r>
            <a:r>
              <a:rPr lang="pl-PL" sz="1400" dirty="0" err="1">
                <a:latin typeface="Calibri" panose="020F0502020204030204" pitchFamily="34" charset="0"/>
              </a:rPr>
              <a:t>information</a:t>
            </a:r>
            <a:endParaRPr lang="pl-PL" sz="1400" dirty="0">
              <a:latin typeface="Calibri" panose="020F0502020204030204" pitchFamily="34" charset="0"/>
            </a:endParaRPr>
          </a:p>
          <a:p>
            <a:pPr marL="628650" lvl="1" indent="-269875">
              <a:buClrTx/>
              <a:buFont typeface="Symbol" panose="05050102010706020507" pitchFamily="18" charset="2"/>
              <a:buChar char=""/>
            </a:pPr>
            <a:r>
              <a:rPr lang="en-GB" sz="1400" dirty="0">
                <a:latin typeface="Calibri" panose="020F0502020204030204" pitchFamily="34" charset="0"/>
              </a:rPr>
              <a:t>Progress in normative work</a:t>
            </a:r>
            <a:r>
              <a:rPr lang="pl-PL" sz="1400" dirty="0">
                <a:latin typeface="Calibri" panose="020F0502020204030204" pitchFamily="34" charset="0"/>
              </a:rPr>
              <a:t> </a:t>
            </a:r>
            <a:r>
              <a:rPr lang="pl-PL" sz="1400" dirty="0" err="1">
                <a:latin typeface="Calibri" panose="020F0502020204030204" pitchFamily="34" charset="0"/>
              </a:rPr>
              <a:t>based</a:t>
            </a:r>
            <a:r>
              <a:rPr lang="pl-PL" sz="1400" dirty="0">
                <a:latin typeface="Calibri" panose="020F0502020204030204" pitchFamily="34" charset="0"/>
              </a:rPr>
              <a:t> on </a:t>
            </a:r>
            <a:r>
              <a:rPr lang="pl-PL" sz="1400" dirty="0" err="1">
                <a:latin typeface="Calibri" panose="020F0502020204030204" pitchFamily="34" charset="0"/>
              </a:rPr>
              <a:t>current</a:t>
            </a:r>
            <a:r>
              <a:rPr lang="pl-PL" sz="1400" dirty="0">
                <a:latin typeface="Calibri" panose="020F0502020204030204" pitchFamily="34" charset="0"/>
              </a:rPr>
              <a:t> WID </a:t>
            </a:r>
            <a:r>
              <a:rPr lang="pl-PL" sz="1400" dirty="0" err="1">
                <a:latin typeface="Calibri" panose="020F0502020204030204" pitchFamily="34" charset="0"/>
              </a:rPr>
              <a:t>objectives</a:t>
            </a:r>
            <a:endParaRPr lang="pl-PL" sz="1400" dirty="0">
              <a:latin typeface="Calibri" panose="020F0502020204030204" pitchFamily="34" charset="0"/>
            </a:endParaRPr>
          </a:p>
          <a:p>
            <a:pPr marL="342900" lvl="1" indent="-342900">
              <a:buClrTx/>
              <a:buFont typeface="Symbol" panose="05050102010706020507" pitchFamily="18" charset="2"/>
              <a:buChar char=""/>
            </a:pPr>
            <a:r>
              <a:rPr lang="en-GB" sz="1400" dirty="0">
                <a:latin typeface="Calibri" panose="020F0502020204030204" pitchFamily="34" charset="0"/>
                <a:ea typeface="+mn-ea"/>
                <a:cs typeface="+mn-cs"/>
              </a:rPr>
              <a:t>SA3#11</a:t>
            </a:r>
            <a:r>
              <a:rPr lang="pl-PL" sz="1400" dirty="0">
                <a:latin typeface="Calibri" panose="020F0502020204030204" pitchFamily="34" charset="0"/>
                <a:ea typeface="+mn-ea"/>
                <a:cs typeface="+mn-cs"/>
              </a:rPr>
              <a:t>1</a:t>
            </a:r>
            <a:r>
              <a:rPr lang="en-GB" sz="1400" dirty="0">
                <a:latin typeface="Calibri" panose="020F0502020204030204" pitchFamily="34" charset="0"/>
                <a:ea typeface="+mn-ea"/>
                <a:cs typeface="+mn-cs"/>
              </a:rPr>
              <a:t> (</a:t>
            </a:r>
            <a:r>
              <a:rPr lang="pl-PL" sz="1400" dirty="0">
                <a:latin typeface="Calibri" panose="020F0502020204030204" pitchFamily="34" charset="0"/>
                <a:ea typeface="+mn-ea"/>
                <a:cs typeface="+mn-cs"/>
              </a:rPr>
              <a:t>May</a:t>
            </a:r>
            <a:r>
              <a:rPr lang="en-GB" sz="1400" dirty="0"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lang="pl-PL" sz="1400" dirty="0">
              <a:latin typeface="Calibri" panose="020F0502020204030204" pitchFamily="34" charset="0"/>
              <a:ea typeface="+mn-ea"/>
              <a:cs typeface="+mn-cs"/>
            </a:endParaRPr>
          </a:p>
          <a:p>
            <a:pPr marL="628650" lvl="1" indent="-269875">
              <a:buClrTx/>
              <a:buFont typeface="Symbol" panose="05050102010706020507" pitchFamily="18" charset="2"/>
              <a:buChar char=""/>
            </a:pPr>
            <a:r>
              <a:rPr lang="pl-PL" sz="1400" dirty="0" err="1">
                <a:latin typeface="Calibri" panose="020F0502020204030204" pitchFamily="34" charset="0"/>
              </a:rPr>
              <a:t>Normative</a:t>
            </a:r>
            <a:r>
              <a:rPr lang="pl-PL" sz="1400" dirty="0">
                <a:latin typeface="Calibri" panose="020F0502020204030204" pitchFamily="34" charset="0"/>
              </a:rPr>
              <a:t> </a:t>
            </a:r>
            <a:r>
              <a:rPr lang="pl-PL" sz="1400" dirty="0" err="1">
                <a:latin typeface="Calibri" panose="020F0502020204030204" pitchFamily="34" charset="0"/>
              </a:rPr>
              <a:t>work</a:t>
            </a:r>
            <a:r>
              <a:rPr lang="pl-PL" sz="1400" dirty="0">
                <a:latin typeface="Calibri" panose="020F0502020204030204" pitchFamily="34" charset="0"/>
              </a:rPr>
              <a:t> (+</a:t>
            </a:r>
            <a:r>
              <a:rPr lang="pl-PL" sz="1400" dirty="0" err="1">
                <a:latin typeface="Calibri" panose="020F0502020204030204" pitchFamily="34" charset="0"/>
              </a:rPr>
              <a:t>informative</a:t>
            </a:r>
            <a:r>
              <a:rPr lang="pl-PL" sz="1400" dirty="0">
                <a:latin typeface="Calibri" panose="020F0502020204030204" pitchFamily="34" charset="0"/>
              </a:rPr>
              <a:t> </a:t>
            </a:r>
            <a:r>
              <a:rPr lang="pl-PL" sz="1400" dirty="0" err="1">
                <a:latin typeface="Calibri" panose="020F0502020204030204" pitchFamily="34" charset="0"/>
              </a:rPr>
              <a:t>annex</a:t>
            </a:r>
            <a:r>
              <a:rPr lang="pl-PL" sz="1400" dirty="0">
                <a:latin typeface="Calibri" panose="020F0502020204030204" pitchFamily="34" charset="0"/>
              </a:rPr>
              <a:t>) </a:t>
            </a:r>
            <a:r>
              <a:rPr lang="pl-PL" sz="1400" dirty="0" err="1">
                <a:latin typeface="Calibri" panose="020F0502020204030204" pitchFamily="34" charset="0"/>
              </a:rPr>
              <a:t>into</a:t>
            </a:r>
            <a:r>
              <a:rPr lang="pl-PL" sz="1400" dirty="0">
                <a:latin typeface="Calibri" panose="020F0502020204030204" pitchFamily="34" charset="0"/>
              </a:rPr>
              <a:t> TS 33.310 </a:t>
            </a:r>
          </a:p>
          <a:p>
            <a:pPr marL="628650" lvl="1" indent="-269875">
              <a:buClrTx/>
              <a:buFont typeface="Symbol" panose="05050102010706020507" pitchFamily="18" charset="2"/>
              <a:buChar char=""/>
            </a:pPr>
            <a:r>
              <a:rPr lang="pl-PL" sz="1400" dirty="0">
                <a:latin typeface="Calibri" panose="020F0502020204030204" pitchFamily="34" charset="0"/>
              </a:rPr>
              <a:t>TR </a:t>
            </a:r>
            <a:r>
              <a:rPr lang="pl-PL" sz="1400" dirty="0" err="1">
                <a:latin typeface="Calibri" panose="020F0502020204030204" pitchFamily="34" charset="0"/>
              </a:rPr>
              <a:t>cover</a:t>
            </a:r>
            <a:r>
              <a:rPr lang="pl-PL" sz="1400" dirty="0">
                <a:latin typeface="Calibri" panose="020F0502020204030204" pitchFamily="34" charset="0"/>
              </a:rPr>
              <a:t> for </a:t>
            </a:r>
            <a:r>
              <a:rPr lang="pl-PL" sz="1400" dirty="0" err="1">
                <a:latin typeface="Calibri" panose="020F0502020204030204" pitchFamily="34" charset="0"/>
              </a:rPr>
              <a:t>approval</a:t>
            </a:r>
            <a:endParaRPr lang="pl-PL" sz="1400" dirty="0">
              <a:latin typeface="Calibri" panose="020F0502020204030204" pitchFamily="34" charset="0"/>
            </a:endParaRPr>
          </a:p>
          <a:p>
            <a:pPr marL="342900" lvl="1" indent="-342900">
              <a:buClrTx/>
              <a:buFont typeface="Symbol" panose="05050102010706020507" pitchFamily="18" charset="2"/>
              <a:buChar char=""/>
            </a:pPr>
            <a:r>
              <a:rPr lang="en-GB" sz="1400" dirty="0">
                <a:latin typeface="Calibri" panose="020F0502020204030204" pitchFamily="34" charset="0"/>
                <a:ea typeface="+mn-ea"/>
                <a:cs typeface="+mn-cs"/>
              </a:rPr>
              <a:t>SA3#11</a:t>
            </a:r>
            <a:r>
              <a:rPr lang="pl-PL" sz="1400" dirty="0">
                <a:latin typeface="Calibri" panose="020F0502020204030204" pitchFamily="34" charset="0"/>
                <a:ea typeface="+mn-ea"/>
                <a:cs typeface="+mn-cs"/>
              </a:rPr>
              <a:t>2</a:t>
            </a:r>
            <a:r>
              <a:rPr lang="en-GB" sz="1400" dirty="0">
                <a:latin typeface="Calibri" panose="020F0502020204030204" pitchFamily="34" charset="0"/>
                <a:ea typeface="+mn-ea"/>
                <a:cs typeface="+mn-cs"/>
              </a:rPr>
              <a:t> (</a:t>
            </a:r>
            <a:r>
              <a:rPr lang="pl-PL" sz="1400" dirty="0">
                <a:latin typeface="Calibri" panose="020F0502020204030204" pitchFamily="34" charset="0"/>
                <a:ea typeface="+mn-ea"/>
                <a:cs typeface="+mn-cs"/>
              </a:rPr>
              <a:t>August</a:t>
            </a:r>
            <a:r>
              <a:rPr lang="en-GB" sz="1400" dirty="0"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lang="pl-PL" sz="1400" dirty="0">
              <a:latin typeface="Calibri" panose="020F0502020204030204" pitchFamily="34" charset="0"/>
              <a:ea typeface="+mn-ea"/>
              <a:cs typeface="+mn-cs"/>
            </a:endParaRPr>
          </a:p>
          <a:p>
            <a:pPr marL="628650" lvl="1" indent="-269875">
              <a:buClrTx/>
              <a:buFont typeface="Symbol" panose="05050102010706020507" pitchFamily="18" charset="2"/>
              <a:buChar char=""/>
            </a:pPr>
            <a:r>
              <a:rPr lang="pl-PL" sz="1400" dirty="0" err="1">
                <a:latin typeface="Calibri" panose="020F0502020204030204" pitchFamily="34" charset="0"/>
              </a:rPr>
              <a:t>Completion</a:t>
            </a:r>
            <a:r>
              <a:rPr lang="pl-PL" sz="1400" dirty="0">
                <a:latin typeface="Calibri" panose="020F0502020204030204" pitchFamily="34" charset="0"/>
              </a:rPr>
              <a:t> of the </a:t>
            </a:r>
            <a:r>
              <a:rPr lang="pl-PL" sz="1400" dirty="0" err="1">
                <a:latin typeface="Calibri" panose="020F0502020204030204" pitchFamily="34" charset="0"/>
              </a:rPr>
              <a:t>work</a:t>
            </a:r>
            <a:r>
              <a:rPr lang="pl-PL" sz="1400" dirty="0">
                <a:latin typeface="Calibri" panose="020F0502020204030204" pitchFamily="34" charset="0"/>
              </a:rPr>
              <a:t> </a:t>
            </a:r>
          </a:p>
          <a:p>
            <a:pPr marL="628650" lvl="1" indent="-269875">
              <a:buClrTx/>
              <a:buFont typeface="Symbol" panose="05050102010706020507" pitchFamily="18" charset="2"/>
              <a:buChar char=""/>
            </a:pPr>
            <a:endParaRPr lang="pl-PL" sz="1400" dirty="0">
              <a:latin typeface="Calibri" panose="020F0502020204030204" pitchFamily="34" charset="0"/>
            </a:endParaRPr>
          </a:p>
          <a:p>
            <a:pPr marL="742950" lvl="2" indent="-342900">
              <a:buFont typeface="Symbol" panose="05050102010706020507" pitchFamily="18" charset="2"/>
              <a:buChar char=""/>
            </a:pPr>
            <a:endParaRPr lang="en-GB" sz="1000" dirty="0">
              <a:latin typeface="Calibri" panose="020F0502020204030204" pitchFamily="34" charset="0"/>
              <a:ea typeface="+mn-ea"/>
              <a:cs typeface="+mn-cs"/>
            </a:endParaRPr>
          </a:p>
          <a:p>
            <a:pPr marL="358775" lvl="1" indent="0">
              <a:buClrTx/>
              <a:buNone/>
            </a:pPr>
            <a:endParaRPr lang="pl-PL" sz="1800" dirty="0"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501660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377843" y="293078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‘</a:t>
            </a:r>
            <a:r>
              <a:rPr lang="pl-PL" sz="2400" dirty="0">
                <a:solidFill>
                  <a:srgbClr val="FF0000"/>
                </a:solidFill>
              </a:rPr>
              <a:t>FS_ACM_SBA</a:t>
            </a:r>
            <a:r>
              <a:rPr lang="en-US" sz="2400" dirty="0">
                <a:solidFill>
                  <a:srgbClr val="FF0000"/>
                </a:solidFill>
              </a:rPr>
              <a:t>’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589270" y="775549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892631" y="237815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‘</a:t>
            </a:r>
            <a:r>
              <a:rPr lang="pl-PL" sz="2400" dirty="0">
                <a:solidFill>
                  <a:srgbClr val="FF0000"/>
                </a:solidFill>
              </a:rPr>
              <a:t>FS_ACM_SBA</a:t>
            </a:r>
            <a:r>
              <a:rPr lang="en-US" sz="2400" dirty="0">
                <a:solidFill>
                  <a:srgbClr val="FF0000"/>
                </a:solidFill>
              </a:rPr>
              <a:t>’ Status 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681DB71-24EF-4B18-9FA1-DD56518C5C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214759"/>
              </p:ext>
            </p:extLst>
          </p:nvPr>
        </p:nvGraphicFramePr>
        <p:xfrm>
          <a:off x="892631" y="1297019"/>
          <a:ext cx="6918956" cy="47755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03466">
                  <a:extLst>
                    <a:ext uri="{9D8B030D-6E8A-4147-A177-3AD203B41FA5}">
                      <a16:colId xmlns:a16="http://schemas.microsoft.com/office/drawing/2014/main" val="2644587557"/>
                    </a:ext>
                  </a:extLst>
                </a:gridCol>
                <a:gridCol w="333103">
                  <a:extLst>
                    <a:ext uri="{9D8B030D-6E8A-4147-A177-3AD203B41FA5}">
                      <a16:colId xmlns:a16="http://schemas.microsoft.com/office/drawing/2014/main" val="996186671"/>
                    </a:ext>
                  </a:extLst>
                </a:gridCol>
                <a:gridCol w="402947">
                  <a:extLst>
                    <a:ext uri="{9D8B030D-6E8A-4147-A177-3AD203B41FA5}">
                      <a16:colId xmlns:a16="http://schemas.microsoft.com/office/drawing/2014/main" val="4000282322"/>
                    </a:ext>
                  </a:extLst>
                </a:gridCol>
                <a:gridCol w="340263">
                  <a:extLst>
                    <a:ext uri="{9D8B030D-6E8A-4147-A177-3AD203B41FA5}">
                      <a16:colId xmlns:a16="http://schemas.microsoft.com/office/drawing/2014/main" val="3444664537"/>
                    </a:ext>
                  </a:extLst>
                </a:gridCol>
                <a:gridCol w="341063">
                  <a:extLst>
                    <a:ext uri="{9D8B030D-6E8A-4147-A177-3AD203B41FA5}">
                      <a16:colId xmlns:a16="http://schemas.microsoft.com/office/drawing/2014/main" val="1021854014"/>
                    </a:ext>
                  </a:extLst>
                </a:gridCol>
                <a:gridCol w="336262">
                  <a:extLst>
                    <a:ext uri="{9D8B030D-6E8A-4147-A177-3AD203B41FA5}">
                      <a16:colId xmlns:a16="http://schemas.microsoft.com/office/drawing/2014/main" val="784186370"/>
                    </a:ext>
                  </a:extLst>
                </a:gridCol>
                <a:gridCol w="340263">
                  <a:extLst>
                    <a:ext uri="{9D8B030D-6E8A-4147-A177-3AD203B41FA5}">
                      <a16:colId xmlns:a16="http://schemas.microsoft.com/office/drawing/2014/main" val="2444337059"/>
                    </a:ext>
                  </a:extLst>
                </a:gridCol>
                <a:gridCol w="341063">
                  <a:extLst>
                    <a:ext uri="{9D8B030D-6E8A-4147-A177-3AD203B41FA5}">
                      <a16:colId xmlns:a16="http://schemas.microsoft.com/office/drawing/2014/main" val="11868302"/>
                    </a:ext>
                  </a:extLst>
                </a:gridCol>
                <a:gridCol w="340263">
                  <a:extLst>
                    <a:ext uri="{9D8B030D-6E8A-4147-A177-3AD203B41FA5}">
                      <a16:colId xmlns:a16="http://schemas.microsoft.com/office/drawing/2014/main" val="4074009914"/>
                    </a:ext>
                  </a:extLst>
                </a:gridCol>
                <a:gridCol w="340263">
                  <a:extLst>
                    <a:ext uri="{9D8B030D-6E8A-4147-A177-3AD203B41FA5}">
                      <a16:colId xmlns:a16="http://schemas.microsoft.com/office/drawing/2014/main" val="2910973464"/>
                    </a:ext>
                  </a:extLst>
                </a:gridCol>
              </a:tblGrid>
              <a:tr h="106656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Solutions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050" dirty="0">
                          <a:effectLst/>
                        </a:rPr>
                        <a:t>Key Issues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9496770"/>
                  </a:ext>
                </a:extLst>
              </a:tr>
              <a:tr h="243786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#1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#2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#3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#4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#5</a:t>
                      </a:r>
                      <a:endParaRPr lang="en-GB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#6</a:t>
                      </a:r>
                      <a:endParaRPr lang="en-GB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#7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#8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#9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extLst>
                  <a:ext uri="{0D108BD9-81ED-4DB2-BD59-A6C34878D82A}">
                    <a16:rowId xmlns:a16="http://schemas.microsoft.com/office/drawing/2014/main" val="873423172"/>
                  </a:ext>
                </a:extLst>
              </a:tr>
              <a:tr h="263779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 b="0" dirty="0">
                          <a:effectLst/>
                        </a:rPr>
                        <a:t>#1: Certificate Enrolment and </a:t>
                      </a:r>
                      <a:r>
                        <a:rPr lang="en-GB" sz="1000" b="0" dirty="0" err="1">
                          <a:effectLst/>
                        </a:rPr>
                        <a:t>MAnagement</a:t>
                      </a:r>
                      <a:r>
                        <a:rPr lang="en-GB" sz="1000" b="0" dirty="0">
                          <a:effectLst/>
                        </a:rPr>
                        <a:t> Framework (CEMAF)</a:t>
                      </a:r>
                      <a:endParaRPr lang="en-GB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extLst>
                  <a:ext uri="{0D108BD9-81ED-4DB2-BD59-A6C34878D82A}">
                    <a16:rowId xmlns:a16="http://schemas.microsoft.com/office/drawing/2014/main" val="709342490"/>
                  </a:ext>
                </a:extLst>
              </a:tr>
              <a:tr h="267623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 b="0" dirty="0">
                          <a:effectLst/>
                        </a:rPr>
                        <a:t>#2: Using CMP protocol for certificate enrolment and renewal</a:t>
                      </a:r>
                      <a:endParaRPr lang="en-GB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extLst>
                  <a:ext uri="{0D108BD9-81ED-4DB2-BD59-A6C34878D82A}">
                    <a16:rowId xmlns:a16="http://schemas.microsoft.com/office/drawing/2014/main" val="3779961275"/>
                  </a:ext>
                </a:extLst>
              </a:tr>
              <a:tr h="230627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 b="0" dirty="0">
                          <a:effectLst/>
                        </a:rPr>
                        <a:t>#3: Secure initial enrolment of NF certificates</a:t>
                      </a:r>
                      <a:endParaRPr lang="en-GB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extLst>
                  <a:ext uri="{0D108BD9-81ED-4DB2-BD59-A6C34878D82A}">
                    <a16:rowId xmlns:a16="http://schemas.microsoft.com/office/drawing/2014/main" val="2149945750"/>
                  </a:ext>
                </a:extLst>
              </a:tr>
              <a:tr h="273869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 b="0" dirty="0">
                          <a:effectLst/>
                        </a:rPr>
                        <a:t>#4: Cross-Certification Based Trust Chain in the SBA Architecture</a:t>
                      </a:r>
                      <a:endParaRPr lang="en-GB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extLst>
                  <a:ext uri="{0D108BD9-81ED-4DB2-BD59-A6C34878D82A}">
                    <a16:rowId xmlns:a16="http://schemas.microsoft.com/office/drawing/2014/main" val="3256248685"/>
                  </a:ext>
                </a:extLst>
              </a:tr>
              <a:tr h="230627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 b="0" dirty="0">
                          <a:effectLst/>
                        </a:rPr>
                        <a:t>#5: Interconnection CA Based Trust Chain in the SBA Architecture</a:t>
                      </a:r>
                      <a:endParaRPr lang="en-GB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extLst>
                  <a:ext uri="{0D108BD9-81ED-4DB2-BD59-A6C34878D82A}">
                    <a16:rowId xmlns:a16="http://schemas.microsoft.com/office/drawing/2014/main" val="1653870579"/>
                  </a:ext>
                </a:extLst>
              </a:tr>
              <a:tr h="230627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 b="0" dirty="0">
                          <a:effectLst/>
                        </a:rPr>
                        <a:t>#6: OCSP based revocation procedure</a:t>
                      </a:r>
                      <a:endParaRPr lang="en-GB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extLst>
                  <a:ext uri="{0D108BD9-81ED-4DB2-BD59-A6C34878D82A}">
                    <a16:rowId xmlns:a16="http://schemas.microsoft.com/office/drawing/2014/main" val="4082876392"/>
                  </a:ext>
                </a:extLst>
              </a:tr>
              <a:tr h="330083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 b="0" dirty="0">
                          <a:effectLst/>
                        </a:rPr>
                        <a:t>#7: A solution addressing the relation between certificate lifecycle management and NF lifecycle management</a:t>
                      </a:r>
                      <a:endParaRPr lang="en-GB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extLst>
                  <a:ext uri="{0D108BD9-81ED-4DB2-BD59-A6C34878D82A}">
                    <a16:rowId xmlns:a16="http://schemas.microsoft.com/office/drawing/2014/main" val="3430455703"/>
                  </a:ext>
                </a:extLst>
              </a:tr>
              <a:tr h="230627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 b="0" dirty="0">
                          <a:effectLst/>
                        </a:rPr>
                        <a:t>#8: Enhance the security protection for Certificate parameters</a:t>
                      </a:r>
                      <a:endParaRPr lang="en-GB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extLst>
                  <a:ext uri="{0D108BD9-81ED-4DB2-BD59-A6C34878D82A}">
                    <a16:rowId xmlns:a16="http://schemas.microsoft.com/office/drawing/2014/main" val="1314629962"/>
                  </a:ext>
                </a:extLst>
              </a:tr>
              <a:tr h="230627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 b="0">
                          <a:effectLst/>
                        </a:rPr>
                        <a:t>#9: Certificates revocation query procedure based on NRF</a:t>
                      </a:r>
                      <a:endParaRPr lang="en-GB" sz="10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extLst>
                  <a:ext uri="{0D108BD9-81ED-4DB2-BD59-A6C34878D82A}">
                    <a16:rowId xmlns:a16="http://schemas.microsoft.com/office/drawing/2014/main" val="3846822319"/>
                  </a:ext>
                </a:extLst>
              </a:tr>
              <a:tr h="230627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 b="0" dirty="0">
                          <a:effectLst/>
                        </a:rPr>
                        <a:t>#10: Solution to indicate and validate the purpose of the certificate</a:t>
                      </a:r>
                      <a:endParaRPr lang="en-GB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extLst>
                  <a:ext uri="{0D108BD9-81ED-4DB2-BD59-A6C34878D82A}">
                    <a16:rowId xmlns:a16="http://schemas.microsoft.com/office/drawing/2014/main" val="987020453"/>
                  </a:ext>
                </a:extLst>
              </a:tr>
              <a:tr h="230627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 b="0" dirty="0">
                          <a:effectLst/>
                        </a:rPr>
                        <a:t>#11: OCSP Stapling addressing Key Issues #5 and #6</a:t>
                      </a:r>
                      <a:endParaRPr lang="en-GB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extLst>
                  <a:ext uri="{0D108BD9-81ED-4DB2-BD59-A6C34878D82A}">
                    <a16:rowId xmlns:a16="http://schemas.microsoft.com/office/drawing/2014/main" val="3988144582"/>
                  </a:ext>
                </a:extLst>
              </a:tr>
              <a:tr h="230627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 b="0" dirty="0">
                          <a:effectLst/>
                        </a:rPr>
                        <a:t>#12: Automated Certificate Management for Network Slices</a:t>
                      </a:r>
                      <a:endParaRPr lang="en-GB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extLst>
                  <a:ext uri="{0D108BD9-81ED-4DB2-BD59-A6C34878D82A}">
                    <a16:rowId xmlns:a16="http://schemas.microsoft.com/office/drawing/2014/main" val="434914016"/>
                  </a:ext>
                </a:extLst>
              </a:tr>
              <a:tr h="230627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 b="0" dirty="0">
                          <a:effectLst/>
                        </a:rPr>
                        <a:t>#13: Build initial trust for NF certificate enrolment</a:t>
                      </a:r>
                      <a:endParaRPr lang="en-GB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extLst>
                  <a:ext uri="{0D108BD9-81ED-4DB2-BD59-A6C34878D82A}">
                    <a16:rowId xmlns:a16="http://schemas.microsoft.com/office/drawing/2014/main" val="2716629067"/>
                  </a:ext>
                </a:extLst>
              </a:tr>
              <a:tr h="230627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 b="0" dirty="0">
                          <a:effectLst/>
                        </a:rPr>
                        <a:t>#14: Ensuring the management of bulk certificate updates</a:t>
                      </a:r>
                      <a:endParaRPr lang="en-GB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extLst>
                  <a:ext uri="{0D108BD9-81ED-4DB2-BD59-A6C34878D82A}">
                    <a16:rowId xmlns:a16="http://schemas.microsoft.com/office/drawing/2014/main" val="1873915454"/>
                  </a:ext>
                </a:extLst>
              </a:tr>
              <a:tr h="230627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 b="0" dirty="0">
                          <a:effectLst/>
                        </a:rPr>
                        <a:t>#15: Policy based certificate update/renewal</a:t>
                      </a:r>
                      <a:endParaRPr lang="en-GB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extLst>
                  <a:ext uri="{0D108BD9-81ED-4DB2-BD59-A6C34878D82A}">
                    <a16:rowId xmlns:a16="http://schemas.microsoft.com/office/drawing/2014/main" val="802198745"/>
                  </a:ext>
                </a:extLst>
              </a:tr>
              <a:tr h="230627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 b="0" dirty="0">
                          <a:effectLst/>
                        </a:rPr>
                        <a:t>#16: Using ACME protocol for certificate enrolment and renewal</a:t>
                      </a:r>
                      <a:endParaRPr lang="en-GB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extLst>
                  <a:ext uri="{0D108BD9-81ED-4DB2-BD59-A6C34878D82A}">
                    <a16:rowId xmlns:a16="http://schemas.microsoft.com/office/drawing/2014/main" val="301609585"/>
                  </a:ext>
                </a:extLst>
              </a:tr>
              <a:tr h="230627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 b="0" dirty="0">
                          <a:effectLst/>
                        </a:rPr>
                        <a:t>#17: Assurance of unique NF identifiers in certificates</a:t>
                      </a:r>
                      <a:endParaRPr lang="en-GB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extLst>
                  <a:ext uri="{0D108BD9-81ED-4DB2-BD59-A6C34878D82A}">
                    <a16:rowId xmlns:a16="http://schemas.microsoft.com/office/drawing/2014/main" val="2627050710"/>
                  </a:ext>
                </a:extLst>
              </a:tr>
              <a:tr h="230627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000" b="0" dirty="0">
                          <a:effectLst/>
                        </a:rPr>
                        <a:t>#18: Slice specific initial enrolment procedure</a:t>
                      </a:r>
                      <a:endParaRPr lang="en-GB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X</a:t>
                      </a:r>
                      <a:endParaRPr lang="en-GB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02" marR="51902" marT="0" marB="0"/>
                </a:tc>
                <a:extLst>
                  <a:ext uri="{0D108BD9-81ED-4DB2-BD59-A6C34878D82A}">
                    <a16:rowId xmlns:a16="http://schemas.microsoft.com/office/drawing/2014/main" val="1895149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569080" y="2507468"/>
            <a:ext cx="7784618" cy="297724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pl-PL" altLang="de-DE" sz="1200" dirty="0" err="1"/>
              <a:t>Farly</a:t>
            </a:r>
            <a:r>
              <a:rPr lang="pl-PL" altLang="de-DE" sz="1200" dirty="0"/>
              <a:t> </a:t>
            </a:r>
            <a:r>
              <a:rPr lang="pl-PL" altLang="de-DE" sz="1200" dirty="0" err="1"/>
              <a:t>good</a:t>
            </a:r>
            <a:r>
              <a:rPr lang="pl-PL" altLang="de-DE" sz="1200" dirty="0"/>
              <a:t> progres </a:t>
            </a:r>
            <a:r>
              <a:rPr lang="pl-PL" altLang="de-DE" sz="1200" dirty="0" err="1"/>
              <a:t>after</a:t>
            </a:r>
            <a:r>
              <a:rPr lang="pl-PL" altLang="de-DE" sz="1200" dirty="0"/>
              <a:t> </a:t>
            </a:r>
            <a:r>
              <a:rPr lang="pl-PL" altLang="de-DE" sz="1200" dirty="0" err="1"/>
              <a:t>last</a:t>
            </a:r>
            <a:r>
              <a:rPr lang="pl-PL" altLang="de-DE" sz="1200" dirty="0"/>
              <a:t> </a:t>
            </a:r>
            <a:r>
              <a:rPr lang="pl-PL" altLang="de-DE" sz="1200" dirty="0" err="1"/>
              <a:t>two</a:t>
            </a:r>
            <a:r>
              <a:rPr lang="pl-PL" altLang="de-DE" sz="1200" dirty="0"/>
              <a:t> face to face </a:t>
            </a:r>
            <a:r>
              <a:rPr lang="pl-PL" altLang="de-DE" sz="1200" dirty="0" err="1"/>
              <a:t>meetings</a:t>
            </a:r>
            <a:r>
              <a:rPr lang="pl-PL" altLang="de-DE" sz="1200" dirty="0"/>
              <a:t>. Most of </a:t>
            </a:r>
            <a:r>
              <a:rPr lang="pl-PL" altLang="de-DE" sz="1200" dirty="0" err="1"/>
              <a:t>solutions</a:t>
            </a:r>
            <a:r>
              <a:rPr lang="pl-PL" altLang="de-DE" sz="1200" dirty="0"/>
              <a:t> </a:t>
            </a:r>
            <a:r>
              <a:rPr lang="pl-PL" altLang="de-DE" sz="1200" dirty="0" err="1"/>
              <a:t>have</a:t>
            </a:r>
            <a:r>
              <a:rPr lang="pl-PL" altLang="de-DE" sz="1200" dirty="0"/>
              <a:t> </a:t>
            </a:r>
            <a:r>
              <a:rPr lang="pl-PL" altLang="de-DE" sz="1200" dirty="0" err="1"/>
              <a:t>been</a:t>
            </a:r>
            <a:r>
              <a:rPr lang="pl-PL" altLang="de-DE" sz="1200" dirty="0"/>
              <a:t> </a:t>
            </a:r>
            <a:r>
              <a:rPr lang="pl-PL" altLang="de-DE" sz="1200" dirty="0" err="1"/>
              <a:t>evaluated</a:t>
            </a:r>
            <a:r>
              <a:rPr lang="pl-PL" altLang="de-DE" sz="1200" dirty="0"/>
              <a:t>, and five </a:t>
            </a:r>
            <a:r>
              <a:rPr lang="pl-PL" altLang="de-DE" sz="1200" dirty="0" err="1"/>
              <a:t>key</a:t>
            </a:r>
            <a:r>
              <a:rPr lang="pl-PL" altLang="de-DE" sz="1200" dirty="0"/>
              <a:t> </a:t>
            </a:r>
            <a:r>
              <a:rPr lang="pl-PL" altLang="de-DE" sz="1200" dirty="0" err="1"/>
              <a:t>issues</a:t>
            </a:r>
            <a:r>
              <a:rPr lang="pl-PL" altLang="de-DE" sz="1200" dirty="0"/>
              <a:t> </a:t>
            </a:r>
            <a:r>
              <a:rPr lang="pl-PL" altLang="de-DE" sz="1200" dirty="0" err="1"/>
              <a:t>have</a:t>
            </a:r>
            <a:r>
              <a:rPr lang="pl-PL" altLang="de-DE" sz="1200" dirty="0"/>
              <a:t> </a:t>
            </a:r>
            <a:r>
              <a:rPr lang="pl-PL" altLang="de-DE" sz="1200" dirty="0" err="1"/>
              <a:t>been</a:t>
            </a:r>
            <a:r>
              <a:rPr lang="pl-PL" altLang="de-DE" sz="1200" dirty="0"/>
              <a:t> </a:t>
            </a:r>
            <a:r>
              <a:rPr lang="pl-PL" altLang="de-DE" sz="1200" dirty="0" err="1"/>
              <a:t>concluded</a:t>
            </a:r>
            <a:r>
              <a:rPr lang="pl-PL" altLang="de-DE" sz="1200" dirty="0"/>
              <a:t>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 err="1"/>
              <a:t>Dependencies</a:t>
            </a:r>
            <a:r>
              <a:rPr lang="de-DE" altLang="de-DE" sz="14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pl-PL" altLang="zh-CN" sz="1200" dirty="0" err="1"/>
              <a:t>None</a:t>
            </a:r>
            <a:r>
              <a:rPr lang="pl-PL" altLang="zh-CN" sz="1200" dirty="0"/>
              <a:t> </a:t>
            </a:r>
            <a:endParaRPr lang="en-US" altLang="zh-CN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altLang="zh-CN" sz="1400" b="1" dirty="0" err="1"/>
              <a:t>Contentious</a:t>
            </a:r>
            <a:r>
              <a:rPr lang="pl-PL" altLang="zh-CN" sz="1400" b="1" dirty="0"/>
              <a:t> </a:t>
            </a:r>
            <a:r>
              <a:rPr lang="pl-PL" altLang="zh-CN" sz="1400" b="1" dirty="0" err="1"/>
              <a:t>issues</a:t>
            </a:r>
            <a:r>
              <a:rPr lang="pl-PL" altLang="zh-CN" sz="14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pl-PL" altLang="zh-CN" sz="1200" dirty="0"/>
              <a:t>KI#6 (cert </a:t>
            </a:r>
            <a:r>
              <a:rPr lang="pl-PL" altLang="zh-CN" sz="1200" dirty="0" err="1"/>
              <a:t>lifecycle</a:t>
            </a:r>
            <a:r>
              <a:rPr lang="pl-PL" altLang="zh-CN" sz="1200" dirty="0"/>
              <a:t> vs. NF </a:t>
            </a:r>
            <a:r>
              <a:rPr lang="pl-PL" altLang="zh-CN" sz="1200" dirty="0" err="1"/>
              <a:t>lifecycle</a:t>
            </a:r>
            <a:r>
              <a:rPr lang="pl-PL" altLang="zh-CN" sz="1200" dirty="0"/>
              <a:t>) -&gt; </a:t>
            </a:r>
            <a:r>
              <a:rPr lang="pl-PL" altLang="zh-CN" sz="1200" dirty="0" err="1"/>
              <a:t>impact</a:t>
            </a:r>
            <a:r>
              <a:rPr lang="pl-PL" altLang="zh-CN" sz="1200" dirty="0"/>
              <a:t> of the </a:t>
            </a:r>
            <a:r>
              <a:rPr lang="pl-PL" altLang="zh-CN" sz="1200" dirty="0" err="1"/>
              <a:t>solutions</a:t>
            </a:r>
            <a:r>
              <a:rPr lang="pl-PL" altLang="zh-CN" sz="1200" dirty="0"/>
              <a:t> in </a:t>
            </a:r>
            <a:r>
              <a:rPr lang="pl-PL" altLang="zh-CN" sz="1200" dirty="0" err="1"/>
              <a:t>existing</a:t>
            </a:r>
            <a:r>
              <a:rPr lang="pl-PL" altLang="zh-CN" sz="1200" dirty="0"/>
              <a:t> </a:t>
            </a:r>
            <a:r>
              <a:rPr lang="pl-PL" altLang="zh-CN" sz="1200" dirty="0" err="1"/>
              <a:t>NFs</a:t>
            </a:r>
            <a:r>
              <a:rPr lang="pl-PL" altLang="zh-CN" sz="1200" dirty="0"/>
              <a:t> </a:t>
            </a:r>
            <a:r>
              <a:rPr lang="pl-PL" altLang="zh-CN" sz="1200" dirty="0" err="1"/>
              <a:t>like</a:t>
            </a:r>
            <a:r>
              <a:rPr lang="pl-PL" altLang="zh-CN" sz="1200" dirty="0"/>
              <a:t> NRF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pl-PL" altLang="zh-CN" sz="1200" dirty="0" err="1"/>
              <a:t>Several</a:t>
            </a:r>
            <a:r>
              <a:rPr lang="pl-PL" altLang="zh-CN" sz="1200" dirty="0"/>
              <a:t> </a:t>
            </a:r>
            <a:r>
              <a:rPr lang="pl-PL" altLang="zh-CN" sz="1200" dirty="0" err="1"/>
              <a:t>possible</a:t>
            </a:r>
            <a:r>
              <a:rPr lang="pl-PL" altLang="zh-CN" sz="1200" dirty="0"/>
              <a:t> </a:t>
            </a:r>
            <a:r>
              <a:rPr lang="pl-PL" altLang="zh-CN" sz="1200" dirty="0" err="1"/>
              <a:t>implementations</a:t>
            </a:r>
            <a:r>
              <a:rPr lang="pl-PL" altLang="zh-CN" sz="1200" dirty="0"/>
              <a:t> for </a:t>
            </a:r>
            <a:r>
              <a:rPr lang="pl-PL" altLang="zh-CN" sz="1200" dirty="0" err="1"/>
              <a:t>building</a:t>
            </a:r>
            <a:r>
              <a:rPr lang="pl-PL" altLang="zh-CN" sz="1200" dirty="0"/>
              <a:t> the </a:t>
            </a:r>
            <a:r>
              <a:rPr lang="pl-PL" altLang="zh-CN" sz="1200" dirty="0" err="1"/>
              <a:t>initial</a:t>
            </a:r>
            <a:r>
              <a:rPr lang="pl-PL" altLang="zh-CN" sz="1200" dirty="0"/>
              <a:t> trust </a:t>
            </a:r>
            <a:r>
              <a:rPr lang="pl-PL" altLang="zh-CN" sz="1200" dirty="0" err="1"/>
              <a:t>between</a:t>
            </a:r>
            <a:r>
              <a:rPr lang="pl-PL" altLang="zh-CN" sz="1200" dirty="0"/>
              <a:t> NF and Operator CA/RA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pl-PL" altLang="zh-CN" sz="1200" dirty="0"/>
              <a:t>EKU field to </a:t>
            </a:r>
            <a:r>
              <a:rPr lang="pl-PL" altLang="zh-CN" sz="1200" dirty="0" err="1"/>
              <a:t>indicate</a:t>
            </a:r>
            <a:r>
              <a:rPr lang="pl-PL" altLang="zh-CN" sz="1200" dirty="0"/>
              <a:t> the </a:t>
            </a:r>
            <a:r>
              <a:rPr lang="pl-PL" altLang="zh-CN" sz="1200" dirty="0" err="1"/>
              <a:t>purpose</a:t>
            </a:r>
            <a:r>
              <a:rPr lang="pl-PL" altLang="zh-CN" sz="1200" dirty="0"/>
              <a:t> of the </a:t>
            </a:r>
            <a:r>
              <a:rPr lang="pl-PL" altLang="zh-CN" sz="1200" dirty="0" err="1"/>
              <a:t>certificate</a:t>
            </a:r>
            <a:r>
              <a:rPr lang="pl-PL" altLang="zh-CN" sz="1200" dirty="0"/>
              <a:t> (KI#7) </a:t>
            </a:r>
            <a:r>
              <a:rPr lang="pl-PL" altLang="zh-CN" sz="1200" dirty="0" err="1"/>
              <a:t>still</a:t>
            </a:r>
            <a:r>
              <a:rPr lang="pl-PL" altLang="zh-CN" sz="1200" dirty="0"/>
              <a:t> </a:t>
            </a:r>
            <a:r>
              <a:rPr lang="pl-PL" altLang="zh-CN" sz="1200" dirty="0" err="1"/>
              <a:t>under</a:t>
            </a:r>
            <a:r>
              <a:rPr lang="pl-PL" altLang="zh-CN" sz="1200" dirty="0"/>
              <a:t> draft </a:t>
            </a:r>
            <a:r>
              <a:rPr lang="pl-PL" altLang="zh-CN" sz="1200" dirty="0" err="1"/>
              <a:t>rfc</a:t>
            </a:r>
            <a:r>
              <a:rPr lang="pl-PL" altLang="zh-CN" sz="1200" dirty="0"/>
              <a:t> for JSON </a:t>
            </a:r>
            <a:r>
              <a:rPr lang="pl-PL" altLang="zh-CN" sz="1200" dirty="0" err="1"/>
              <a:t>signature</a:t>
            </a:r>
            <a:r>
              <a:rPr lang="pl-PL" altLang="zh-CN" sz="1200" dirty="0"/>
              <a:t> and </a:t>
            </a:r>
            <a:r>
              <a:rPr lang="pl-PL" altLang="zh-CN" sz="1200" dirty="0" err="1"/>
              <a:t>encryption</a:t>
            </a:r>
            <a:endParaRPr lang="pl-PL" altLang="zh-CN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altLang="zh-CN" sz="1400" b="1" dirty="0"/>
              <a:t>Focus for the </a:t>
            </a:r>
            <a:r>
              <a:rPr lang="pl-PL" altLang="zh-CN" sz="1400" b="1" dirty="0" err="1"/>
              <a:t>next</a:t>
            </a:r>
            <a:r>
              <a:rPr lang="pl-PL" altLang="zh-CN" sz="1400" b="1" dirty="0"/>
              <a:t> </a:t>
            </a:r>
            <a:r>
              <a:rPr lang="pl-PL" altLang="zh-CN" sz="1400" b="1" dirty="0" err="1"/>
              <a:t>meeting</a:t>
            </a:r>
            <a:r>
              <a:rPr lang="pl-PL" altLang="zh-CN" sz="14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pl-PL" sz="1200" dirty="0" err="1"/>
              <a:t>Finish</a:t>
            </a:r>
            <a:r>
              <a:rPr lang="pl-PL" sz="1200" dirty="0"/>
              <a:t> the </a:t>
            </a:r>
            <a:r>
              <a:rPr lang="pl-PL" sz="1200" dirty="0" err="1"/>
              <a:t>evaluations</a:t>
            </a:r>
            <a:r>
              <a:rPr lang="pl-PL" sz="1200" dirty="0"/>
              <a:t> for </a:t>
            </a:r>
            <a:r>
              <a:rPr lang="pl-PL" sz="1200" dirty="0" err="1"/>
              <a:t>solutions</a:t>
            </a:r>
            <a:r>
              <a:rPr lang="pl-PL" sz="1200" dirty="0"/>
              <a:t> #7, #16 and #18.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pl-PL" sz="1200" dirty="0"/>
              <a:t>Complete the </a:t>
            </a:r>
            <a:r>
              <a:rPr lang="en-GB" sz="1200" dirty="0"/>
              <a:t>conclusions</a:t>
            </a:r>
            <a:r>
              <a:rPr lang="pl-PL" sz="1200" dirty="0"/>
              <a:t> for </a:t>
            </a:r>
            <a:r>
              <a:rPr lang="pl-PL" sz="1200" dirty="0" err="1"/>
              <a:t>key</a:t>
            </a:r>
            <a:r>
              <a:rPr lang="pl-PL" sz="1200" dirty="0"/>
              <a:t> </a:t>
            </a:r>
            <a:r>
              <a:rPr lang="pl-PL" sz="1200" dirty="0" err="1"/>
              <a:t>issues</a:t>
            </a:r>
            <a:r>
              <a:rPr lang="pl-PL" sz="1200" dirty="0"/>
              <a:t> #4, #6, #8 and #9.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pl-PL" sz="1200" dirty="0"/>
              <a:t>TR </a:t>
            </a:r>
            <a:r>
              <a:rPr lang="pl-PL" sz="1200" dirty="0" err="1"/>
              <a:t>cover</a:t>
            </a:r>
            <a:r>
              <a:rPr lang="pl-PL" sz="1200" dirty="0"/>
              <a:t> for </a:t>
            </a:r>
            <a:r>
              <a:rPr lang="pl-PL" sz="1200" dirty="0" err="1"/>
              <a:t>information</a:t>
            </a:r>
            <a:endParaRPr lang="pl-PL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Progress in normative work</a:t>
            </a:r>
            <a:r>
              <a:rPr lang="pl-PL" sz="1200" dirty="0"/>
              <a:t> </a:t>
            </a:r>
            <a:r>
              <a:rPr lang="pl-PL" sz="1200" dirty="0" err="1"/>
              <a:t>based</a:t>
            </a:r>
            <a:r>
              <a:rPr lang="pl-PL" sz="1200" dirty="0"/>
              <a:t> on </a:t>
            </a:r>
            <a:r>
              <a:rPr lang="pl-PL" sz="1200" dirty="0" err="1"/>
              <a:t>current</a:t>
            </a:r>
            <a:r>
              <a:rPr lang="pl-PL" sz="1200" dirty="0"/>
              <a:t> WID </a:t>
            </a:r>
            <a:r>
              <a:rPr lang="pl-PL" sz="1200" dirty="0" err="1"/>
              <a:t>objectives</a:t>
            </a:r>
            <a:endParaRPr lang="pl-PL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pl-PL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pl-PL" altLang="zh-CN" sz="10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0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301625" y="558168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pl-PL" sz="2000" dirty="0">
                <a:solidFill>
                  <a:srgbClr val="FF0000"/>
                </a:solidFill>
              </a:rPr>
              <a:t>FS_ACM_SBA</a:t>
            </a:r>
            <a:r>
              <a:rPr lang="en-US" sz="2000" dirty="0">
                <a:solidFill>
                  <a:srgbClr val="FF0000"/>
                </a:solidFill>
              </a:rPr>
              <a:t>’  status after SA3#1</a:t>
            </a:r>
            <a:r>
              <a:rPr lang="pl-PL" sz="2000" dirty="0">
                <a:solidFill>
                  <a:srgbClr val="FF0000"/>
                </a:solidFill>
              </a:rPr>
              <a:t>10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083638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920022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</a:t>
                      </a:r>
                      <a:r>
                        <a:rPr lang="en-US" sz="1200" b="0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Standardising</a:t>
                      </a:r>
                      <a:r>
                        <a:rPr lang="en-US" sz="1200" b="0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Automated Certificate Management in SBA</a:t>
                      </a:r>
                      <a:endParaRPr lang="en-GB" sz="1200" b="0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FS_ACM_SBA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solidFill>
                            <a:srgbClr val="FF0000"/>
                          </a:solidFill>
                        </a:rPr>
                        <a:t>90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</a:t>
                      </a:r>
                      <a:r>
                        <a:rPr lang="pl-PL" sz="1200" dirty="0">
                          <a:solidFill>
                            <a:srgbClr val="FF0000"/>
                          </a:solidFill>
                        </a:rPr>
                        <a:t>876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openxmlformats.org/package/2006/metadata/core-properties"/>
    <ds:schemaRef ds:uri="http://purl.org/dc/terms/"/>
    <ds:schemaRef ds:uri="71c5aaf6-e6ce-465b-b873-5148d2a4c105"/>
    <ds:schemaRef ds:uri="http://purl.org/dc/dcmitype/"/>
    <ds:schemaRef ds:uri="http://schemas.microsoft.com/office/2006/documentManagement/types"/>
    <ds:schemaRef ds:uri="e0d6c333-3612-4d65-a7f4-5976eb42d46a"/>
    <ds:schemaRef ds:uri="http://www.w3.org/XML/1998/namespace"/>
    <ds:schemaRef ds:uri="http://schemas.microsoft.com/office/infopath/2007/PartnerControls"/>
    <ds:schemaRef ds:uri="c67c731b-696e-4d20-8664-fee8943d9cc6"/>
    <ds:schemaRef ds:uri="http://purl.org/dc/elements/1.1/"/>
  </ds:schemaRefs>
</ds:datastoreItem>
</file>

<file path=customXml/itemProps5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18516</TotalTime>
  <Words>814</Words>
  <Application>Microsoft Office PowerPoint</Application>
  <PresentationFormat>On-screen Show (4:3)</PresentationFormat>
  <Paragraphs>256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German</cp:lastModifiedBy>
  <cp:revision>1338</cp:revision>
  <dcterms:created xsi:type="dcterms:W3CDTF">2008-08-30T09:32:10Z</dcterms:created>
  <dcterms:modified xsi:type="dcterms:W3CDTF">2023-03-06T23:16:08Z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