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3"/>
  </p:notesMasterIdLst>
  <p:handoutMasterIdLst>
    <p:handoutMasterId r:id="rId14"/>
  </p:handoutMasterIdLst>
  <p:sldIdLst>
    <p:sldId id="303" r:id="rId7"/>
    <p:sldId id="793" r:id="rId8"/>
    <p:sldId id="794" r:id="rId9"/>
    <p:sldId id="795" r:id="rId10"/>
    <p:sldId id="792" r:id="rId11"/>
    <p:sldId id="791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106" d="100"/>
          <a:sy n="106" d="100"/>
        </p:scale>
        <p:origin x="13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7/8/2022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7/8/2022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FS_eSBA_SEC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Anja Jerichow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History: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Started in Rel-17 for documenting security threats 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Conscious decision based on risk versus complexity and whether the achieved security improvements are worthwhile in continuing with normative work.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It was decided to extend the study to Rel-18, 2 new KIs were added (</a:t>
            </a:r>
            <a:r>
              <a:rPr lang="en-CA" sz="1600" dirty="0" err="1">
                <a:latin typeface="Calibri" panose="020F0502020204030204" pitchFamily="34" charset="0"/>
              </a:rPr>
              <a:t>NFc</a:t>
            </a:r>
            <a:r>
              <a:rPr lang="en-CA" sz="1600" dirty="0">
                <a:latin typeface="Calibri" panose="020F0502020204030204" pitchFamily="34" charset="0"/>
              </a:rPr>
              <a:t> </a:t>
            </a:r>
            <a:r>
              <a:rPr lang="en-CA" sz="1600" dirty="0" err="1">
                <a:latin typeface="Calibri" panose="020F0502020204030204" pitchFamily="34" charset="0"/>
              </a:rPr>
              <a:t>registr</a:t>
            </a:r>
            <a:r>
              <a:rPr lang="en-CA" sz="1600" dirty="0">
                <a:latin typeface="Calibri" panose="020F0502020204030204" pitchFamily="34" charset="0"/>
              </a:rPr>
              <a:t>., N32)</a:t>
            </a:r>
          </a:p>
          <a:p>
            <a:pPr marL="342900" lvl="0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  <a:endParaRPr lang="en-CA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cs typeface="+mn-cs"/>
              </a:rPr>
              <a:t>concentrate on solutions for KIs without any solution and conclusions for all KIs</a:t>
            </a: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u="sng" dirty="0">
                <a:latin typeface="Calibri" panose="020F0502020204030204" pitchFamily="34" charset="0"/>
                <a:ea typeface="Calibri" panose="020F0502020204030204" pitchFamily="34" charset="0"/>
              </a:rPr>
              <a:t>Only one document will be taken as baseline for evaluation and conclusions!</a:t>
            </a:r>
            <a:endParaRPr lang="en-US" sz="1600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Clr>
                <a:schemeClr val="tx1"/>
              </a:buClr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cs typeface="+mn-cs"/>
              </a:rPr>
              <a:t>agree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on a SID based on conclusions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After August meeting:</a:t>
            </a:r>
          </a:p>
          <a:p>
            <a:pPr marL="628650" lvl="1" indent="-342900">
              <a:buClrTx/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New solutions are not expected. (Only solution updates or solution merges are expected after this meeting). </a:t>
            </a:r>
          </a:p>
          <a:p>
            <a:pPr marL="628650" lvl="1" indent="-342900">
              <a:buClrTx/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</a:rPr>
              <a:t>Send TR for approval.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u="sng" dirty="0" err="1">
                <a:latin typeface="Calibri" panose="020F0502020204030204" pitchFamily="34" charset="0"/>
                <a:ea typeface="Times New Roman" panose="02020603050405020304" pitchFamily="18" charset="0"/>
              </a:rPr>
              <a:t>Oktober</a:t>
            </a: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 meeting work on normative text additions to 33.501.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Prior to the August and October meetings, email threads or telcos regarding solutions, conclusions and normative work are planned.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3919524"/>
              </p:ext>
            </p:extLst>
          </p:nvPr>
        </p:nvGraphicFramePr>
        <p:xfrm>
          <a:off x="530063" y="684966"/>
          <a:ext cx="7508156" cy="471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18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521018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358142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239391">
                <a:tc>
                  <a:txBody>
                    <a:bodyPr/>
                    <a:lstStyle/>
                    <a:p>
                      <a:r>
                        <a:rPr lang="en-US" sz="11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 Sol.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394292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#1: Authentication of NRF and NF Service Producer in indirect communication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#1</a:t>
                      </a:r>
                    </a:p>
                    <a:p>
                      <a:r>
                        <a:rPr lang="en-US" sz="1100" dirty="0"/>
                        <a:t>#6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Limited solution</a:t>
                      </a:r>
                    </a:p>
                    <a:p>
                      <a:r>
                        <a:rPr lang="en-US" sz="1100" dirty="0"/>
                        <a:t>EN to be resolved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239391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#2: SCP security domains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Solution to be contributed in August, prior to be discussed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395888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#3: Service access authorization in the "Subscribe-Notify" scenarios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EN to be resolved. Unclear how solution works in notification target reselection use case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394292">
                <a:tc>
                  <a:txBody>
                    <a:bodyPr/>
                    <a:lstStyle/>
                    <a:p>
                      <a:r>
                        <a:rPr lang="en-US" sz="1100" dirty="0"/>
                        <a:t>#4: Authorization of SCP to act on behalf of an NF or another SCP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#2</a:t>
                      </a:r>
                    </a:p>
                    <a:p>
                      <a:r>
                        <a:rPr lang="en-US" sz="1100" dirty="0"/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Using CCA also for SCP</a:t>
                      </a:r>
                    </a:p>
                    <a:p>
                      <a:r>
                        <a:rPr lang="en-US" sz="1100" dirty="0"/>
                        <a:t>Use existing </a:t>
                      </a:r>
                      <a:r>
                        <a:rPr lang="en-US" sz="1100" dirty="0" err="1"/>
                        <a:t>methanisms</a:t>
                      </a:r>
                      <a:r>
                        <a:rPr lang="en-US" sz="1100" dirty="0"/>
                        <a:t>: </a:t>
                      </a:r>
                      <a:r>
                        <a:rPr lang="en-US" sz="1100" dirty="0" err="1"/>
                        <a:t>mTLS</a:t>
                      </a:r>
                      <a:r>
                        <a:rPr lang="en-US" sz="1100" dirty="0"/>
                        <a:t> between NF and SCP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239391">
                <a:tc>
                  <a:txBody>
                    <a:bodyPr/>
                    <a:lstStyle/>
                    <a:p>
                      <a:r>
                        <a:rPr lang="en-US" sz="1100" dirty="0"/>
                        <a:t>#5: End-to-end integrity protection of HTTP messages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#4</a:t>
                      </a:r>
                    </a:p>
                    <a:p>
                      <a:r>
                        <a:rPr lang="en-US" sz="1100" dirty="0"/>
                        <a:t>#5</a:t>
                      </a:r>
                    </a:p>
                    <a:p>
                      <a:r>
                        <a:rPr lang="en-US" sz="1100" dirty="0"/>
                        <a:t>#8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 ENs unsolved, limited solution</a:t>
                      </a:r>
                    </a:p>
                    <a:p>
                      <a:r>
                        <a:rPr lang="en-US" sz="1100" dirty="0"/>
                        <a:t>3 ENs unsolved, dependency on CT4 feedback</a:t>
                      </a:r>
                    </a:p>
                    <a:p>
                      <a:r>
                        <a:rPr lang="en-US" sz="1100" dirty="0"/>
                        <a:t>1 EN unsolved, dependent on KI#1 decision on CCA for </a:t>
                      </a:r>
                      <a:r>
                        <a:rPr lang="en-US" sz="1100" dirty="0" err="1"/>
                        <a:t>NFp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  <a:tr h="239391">
                <a:tc>
                  <a:txBody>
                    <a:bodyPr/>
                    <a:lstStyle/>
                    <a:p>
                      <a:r>
                        <a:rPr lang="en-US" sz="1100" dirty="0"/>
                        <a:t>#6: Access token usage by all NFs of an NF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Management for adding this </a:t>
                      </a:r>
                      <a:r>
                        <a:rPr lang="en-US" sz="1100" dirty="0" err="1"/>
                        <a:t>solutiuon</a:t>
                      </a:r>
                      <a:r>
                        <a:rPr lang="en-US" sz="1100" dirty="0"/>
                        <a:t> seems high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555377"/>
                  </a:ext>
                </a:extLst>
              </a:tr>
              <a:tr h="239391">
                <a:tc>
                  <a:txBody>
                    <a:bodyPr/>
                    <a:lstStyle/>
                    <a:p>
                      <a:r>
                        <a:rPr lang="en-US" sz="1100" dirty="0"/>
                        <a:t>#7: Authorization mechanism determination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One solution is blocked to be added, which could allow to reuse the existing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92062"/>
                  </a:ext>
                </a:extLst>
              </a:tr>
              <a:tr h="549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#8: Service access authorization requirements in intra-PLMN scenarios for PLMN deploying multiple NRFs (in OAuth2.0 AS role)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 EN unsolved</a:t>
                      </a:r>
                    </a:p>
                    <a:p>
                      <a:r>
                        <a:rPr lang="en-US" sz="1100" dirty="0"/>
                        <a:t>More details on solution are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035505"/>
                  </a:ext>
                </a:extLst>
              </a:tr>
              <a:tr h="239391">
                <a:tc>
                  <a:txBody>
                    <a:bodyPr/>
                    <a:lstStyle/>
                    <a:p>
                      <a:r>
                        <a:rPr lang="en-US" sz="1100" dirty="0"/>
                        <a:t>#9: Authorization for Inter-Slice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2 ENs </a:t>
                      </a:r>
                      <a:r>
                        <a:rPr lang="en-US" sz="1100" dirty="0"/>
                        <a:t>unsolved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655246"/>
                  </a:ext>
                </a:extLst>
              </a:tr>
              <a:tr h="239391">
                <a:tc>
                  <a:txBody>
                    <a:bodyPr/>
                    <a:lstStyle/>
                    <a:p>
                      <a:r>
                        <a:rPr lang="en-US" sz="1100" dirty="0"/>
                        <a:t>#10: N32 security in Roaming Hub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Newly added, pending on GSMA discussion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055072"/>
                  </a:ext>
                </a:extLst>
              </a:tr>
              <a:tr h="527408">
                <a:tc>
                  <a:txBody>
                    <a:bodyPr/>
                    <a:lstStyle/>
                    <a:p>
                      <a:r>
                        <a:rPr lang="en-US" sz="1100" dirty="0"/>
                        <a:t>#11: NRF validation of </a:t>
                      </a:r>
                      <a:r>
                        <a:rPr lang="en-US" sz="1100" dirty="0" err="1"/>
                        <a:t>NFc</a:t>
                      </a:r>
                      <a:r>
                        <a:rPr lang="en-US" sz="1100" dirty="0"/>
                        <a:t> for access token requests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Newly added, solution expected in August, prior to be discussed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9163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9163" y="554665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Not part of the agenda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/>
              <a:t>Kis</a:t>
            </a:r>
            <a:r>
              <a:rPr lang="en-US" sz="800" dirty="0"/>
              <a:t> are already well established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857028" y="554665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sz="800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Deadline for solutions and conclusions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Agree on SID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24893" y="554665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A6EA8"/>
                </a:solidFill>
              </a:rPr>
              <a:t>SA3#108 </a:t>
            </a:r>
            <a:r>
              <a:rPr lang="en-US" sz="800" dirty="0" err="1">
                <a:solidFill>
                  <a:srgbClr val="2A6EA8"/>
                </a:solidFill>
              </a:rPr>
              <a:t>Adhoc</a:t>
            </a:r>
            <a:r>
              <a:rPr lang="en-US" sz="800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Finalize  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Work on normative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792758" y="554665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sz="800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Not part of the agenda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Normative Rel-18 work in Jan/Feb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965E4D-B5D8-417D-97EA-7159D9DF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‘</a:t>
            </a:r>
            <a:r>
              <a:rPr lang="en-US" sz="3200" dirty="0" err="1">
                <a:solidFill>
                  <a:srgbClr val="FF0000"/>
                </a:solidFill>
              </a:rPr>
              <a:t>FS_eSBA_SEC</a:t>
            </a:r>
            <a:r>
              <a:rPr lang="en-US" sz="3200" dirty="0">
                <a:solidFill>
                  <a:srgbClr val="FF0000"/>
                </a:solidFill>
              </a:rPr>
              <a:t>’ Status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77D9F70-0F45-40DC-8D5B-C9BC0EDE9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181659"/>
              </p:ext>
            </p:extLst>
          </p:nvPr>
        </p:nvGraphicFramePr>
        <p:xfrm>
          <a:off x="588475" y="1367074"/>
          <a:ext cx="7645568" cy="47390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6211">
                  <a:extLst>
                    <a:ext uri="{9D8B030D-6E8A-4147-A177-3AD203B41FA5}">
                      <a16:colId xmlns:a16="http://schemas.microsoft.com/office/drawing/2014/main" val="578092009"/>
                    </a:ext>
                  </a:extLst>
                </a:gridCol>
                <a:gridCol w="383849">
                  <a:extLst>
                    <a:ext uri="{9D8B030D-6E8A-4147-A177-3AD203B41FA5}">
                      <a16:colId xmlns:a16="http://schemas.microsoft.com/office/drawing/2014/main" val="2886821666"/>
                    </a:ext>
                  </a:extLst>
                </a:gridCol>
                <a:gridCol w="364725">
                  <a:extLst>
                    <a:ext uri="{9D8B030D-6E8A-4147-A177-3AD203B41FA5}">
                      <a16:colId xmlns:a16="http://schemas.microsoft.com/office/drawing/2014/main" val="397525402"/>
                    </a:ext>
                  </a:extLst>
                </a:gridCol>
                <a:gridCol w="364725">
                  <a:extLst>
                    <a:ext uri="{9D8B030D-6E8A-4147-A177-3AD203B41FA5}">
                      <a16:colId xmlns:a16="http://schemas.microsoft.com/office/drawing/2014/main" val="3216430456"/>
                    </a:ext>
                  </a:extLst>
                </a:gridCol>
                <a:gridCol w="364725">
                  <a:extLst>
                    <a:ext uri="{9D8B030D-6E8A-4147-A177-3AD203B41FA5}">
                      <a16:colId xmlns:a16="http://schemas.microsoft.com/office/drawing/2014/main" val="549170410"/>
                    </a:ext>
                  </a:extLst>
                </a:gridCol>
                <a:gridCol w="364725">
                  <a:extLst>
                    <a:ext uri="{9D8B030D-6E8A-4147-A177-3AD203B41FA5}">
                      <a16:colId xmlns:a16="http://schemas.microsoft.com/office/drawing/2014/main" val="1689413341"/>
                    </a:ext>
                  </a:extLst>
                </a:gridCol>
                <a:gridCol w="364725">
                  <a:extLst>
                    <a:ext uri="{9D8B030D-6E8A-4147-A177-3AD203B41FA5}">
                      <a16:colId xmlns:a16="http://schemas.microsoft.com/office/drawing/2014/main" val="1488775315"/>
                    </a:ext>
                  </a:extLst>
                </a:gridCol>
                <a:gridCol w="364725">
                  <a:extLst>
                    <a:ext uri="{9D8B030D-6E8A-4147-A177-3AD203B41FA5}">
                      <a16:colId xmlns:a16="http://schemas.microsoft.com/office/drawing/2014/main" val="3202924048"/>
                    </a:ext>
                  </a:extLst>
                </a:gridCol>
                <a:gridCol w="327843">
                  <a:extLst>
                    <a:ext uri="{9D8B030D-6E8A-4147-A177-3AD203B41FA5}">
                      <a16:colId xmlns:a16="http://schemas.microsoft.com/office/drawing/2014/main" val="4126275642"/>
                    </a:ext>
                  </a:extLst>
                </a:gridCol>
                <a:gridCol w="316915">
                  <a:extLst>
                    <a:ext uri="{9D8B030D-6E8A-4147-A177-3AD203B41FA5}">
                      <a16:colId xmlns:a16="http://schemas.microsoft.com/office/drawing/2014/main" val="923072509"/>
                    </a:ext>
                  </a:extLst>
                </a:gridCol>
                <a:gridCol w="352431">
                  <a:extLst>
                    <a:ext uri="{9D8B030D-6E8A-4147-A177-3AD203B41FA5}">
                      <a16:colId xmlns:a16="http://schemas.microsoft.com/office/drawing/2014/main" val="2097305533"/>
                    </a:ext>
                  </a:extLst>
                </a:gridCol>
                <a:gridCol w="352431">
                  <a:extLst>
                    <a:ext uri="{9D8B030D-6E8A-4147-A177-3AD203B41FA5}">
                      <a16:colId xmlns:a16="http://schemas.microsoft.com/office/drawing/2014/main" val="2083280492"/>
                    </a:ext>
                  </a:extLst>
                </a:gridCol>
                <a:gridCol w="1067538">
                  <a:extLst>
                    <a:ext uri="{9D8B030D-6E8A-4147-A177-3AD203B41FA5}">
                      <a16:colId xmlns:a16="http://schemas.microsoft.com/office/drawing/2014/main" val="2007824570"/>
                    </a:ext>
                  </a:extLst>
                </a:gridCol>
              </a:tblGrid>
              <a:tr h="1611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900">
                          <a:effectLst/>
                        </a:rPr>
                        <a:t>Solutions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900">
                          <a:effectLst/>
                        </a:rPr>
                        <a:t>Key Issues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257795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#1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#2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#3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#4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#5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#6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#7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#8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#9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#10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#11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8641464"/>
                  </a:ext>
                </a:extLst>
              </a:tr>
              <a:tr h="555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#1: Service response verification in indirect communication without delegated discovery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3013653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#6: Verification of Service Response from a NF Service Producer at the expected NF Set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 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989971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#12: Authorization of notification endpoint in “Subscribe-Notify” scenarios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37285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#2: Authorization between NFs and SCP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8025587"/>
                  </a:ext>
                </a:extLst>
              </a:tr>
              <a:tr h="555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#3: Using existing procedures for authorization of SCP to act on behalf of an NF Consumer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5731879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#4: Service request authenticity verification in indirect communication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9092246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#5: End-to-end integrity protection of HTTP body and method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6885347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#8: integrity protection of HTTP message in consideration of update by SCP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9131845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#7: Access token request for NF Set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641972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#9: Authorization mechanism negotiation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3153306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#10: NRF deployment clarifications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6822423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#11: Registered NF Profile changes for Inter-Slice Access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X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2339885"/>
                  </a:ext>
                </a:extLst>
              </a:tr>
              <a:tr h="179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7945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12114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studies enhanced security aspects of the 5G Service Based Architecture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analyses potential threats, study necessary security enhancements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document decisions of solutions to be adopted or not adopted after evaluating the risks versus the complexity </a:t>
            </a:r>
            <a:endParaRPr lang="de-DE" altLang="de-DE" sz="14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FS_eSBA_SEC</a:t>
            </a:r>
            <a:r>
              <a:rPr lang="en-US" sz="2000" dirty="0">
                <a:solidFill>
                  <a:srgbClr val="FF0000"/>
                </a:solidFill>
              </a:rPr>
              <a:t>’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121541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Standardising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Automated Certificate Management in SBA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FS_ACM_SBA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33.875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solutions and conclusions in August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Prepare for n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ormative work in November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dirty="0"/>
              <a:t>No normative text for </a:t>
            </a:r>
            <a:r>
              <a:rPr lang="fr-FR" sz="1200" dirty="0" err="1"/>
              <a:t>eSBA</a:t>
            </a:r>
            <a:r>
              <a:rPr lang="fr-FR" sz="1200" dirty="0"/>
              <a:t> </a:t>
            </a:r>
            <a:r>
              <a:rPr lang="fr-FR" sz="1200" dirty="0" err="1"/>
              <a:t>identified</a:t>
            </a:r>
            <a:r>
              <a:rPr lang="fr-FR" sz="1200" dirty="0"/>
              <a:t> </a:t>
            </a:r>
            <a:r>
              <a:rPr lang="fr-FR" sz="1200" dirty="0" err="1"/>
              <a:t>threats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FS_eSBA_SEC</a:t>
            </a:r>
            <a:r>
              <a:rPr lang="en-US" sz="2400" dirty="0">
                <a:solidFill>
                  <a:srgbClr val="FF0000"/>
                </a:solidFill>
              </a:rPr>
              <a:t>’ Status 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1012</Words>
  <Application>Microsoft Office PowerPoint</Application>
  <PresentationFormat>On-screen Show (4:3)</PresentationFormat>
  <Paragraphs>313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Office Theme</vt:lpstr>
      <vt:lpstr>SA WG3 Status report for ‘FS_eSBA_SEC’</vt:lpstr>
      <vt:lpstr>PowerPoint Presentation</vt:lpstr>
      <vt:lpstr>PowerPoint Presentation</vt:lpstr>
      <vt:lpstr>‘FS_eSBA_SEC’ Status  </vt:lpstr>
      <vt:lpstr>PowerPoint Presentation</vt:lpstr>
      <vt:lpstr>‘FS_eSBA_SEC’ Status 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aj1</cp:lastModifiedBy>
  <cp:revision>1318</cp:revision>
  <dcterms:created xsi:type="dcterms:W3CDTF">2008-08-30T09:32:10Z</dcterms:created>
  <dcterms:modified xsi:type="dcterms:W3CDTF">2022-07-11T10:15:08Z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