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6"/>
  </p:sldMasterIdLst>
  <p:notesMasterIdLst>
    <p:notesMasterId r:id="rId12"/>
  </p:notesMasterIdLst>
  <p:handoutMasterIdLst>
    <p:handoutMasterId r:id="rId13"/>
  </p:handoutMasterIdLst>
  <p:sldIdLst>
    <p:sldId id="303" r:id="rId7"/>
    <p:sldId id="793" r:id="rId8"/>
    <p:sldId id="794" r:id="rId9"/>
    <p:sldId id="792" r:id="rId10"/>
    <p:sldId id="791" r:id="rId11"/>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pporteur" initials="SS" lastIdx="1" clrIdx="0">
    <p:extLst>
      <p:ext uri="{19B8F6BF-5375-455C-9EA6-DF929625EA0E}">
        <p15:presenceInfo xmlns:p15="http://schemas.microsoft.com/office/powerpoint/2012/main" userId="rapporteu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A6EA8"/>
    <a:srgbClr val="FF7C80"/>
    <a:srgbClr val="FF3300"/>
    <a:srgbClr val="62A14D"/>
    <a:srgbClr val="000000"/>
    <a:srgbClr val="C6D254"/>
    <a:srgbClr val="B1D254"/>
    <a:srgbClr val="72AF2F"/>
    <a:srgbClr val="5C88D0"/>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489" autoAdjust="0"/>
    <p:restoredTop sz="94980" autoAdjust="0"/>
  </p:normalViewPr>
  <p:slideViewPr>
    <p:cSldViewPr snapToGrid="0">
      <p:cViewPr varScale="1">
        <p:scale>
          <a:sx n="99" d="100"/>
          <a:sy n="99" d="100"/>
        </p:scale>
        <p:origin x="72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54" d="100"/>
          <a:sy n="54" d="100"/>
        </p:scale>
        <p:origin x="2530" y="5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7/11/2022</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dirty="0"/>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7/11/2022</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dirty="0"/>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915988" y="742950"/>
            <a:ext cx="4967287"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253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2</a:t>
            </a:fld>
            <a:endParaRPr lang="en-GB" altLang="en-US"/>
          </a:p>
        </p:txBody>
      </p:sp>
    </p:spTree>
    <p:extLst>
      <p:ext uri="{BB962C8B-B14F-4D97-AF65-F5344CB8AC3E}">
        <p14:creationId xmlns:p14="http://schemas.microsoft.com/office/powerpoint/2010/main" val="878418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3</a:t>
            </a:fld>
            <a:endParaRPr lang="en-GB" altLang="en-US"/>
          </a:p>
        </p:txBody>
      </p:sp>
    </p:spTree>
    <p:extLst>
      <p:ext uri="{BB962C8B-B14F-4D97-AF65-F5344CB8AC3E}">
        <p14:creationId xmlns:p14="http://schemas.microsoft.com/office/powerpoint/2010/main" val="2715065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4</a:t>
            </a:fld>
            <a:endParaRPr lang="en-GB" altLang="en-US" dirty="0"/>
          </a:p>
        </p:txBody>
      </p:sp>
    </p:spTree>
    <p:extLst>
      <p:ext uri="{BB962C8B-B14F-4D97-AF65-F5344CB8AC3E}">
        <p14:creationId xmlns:p14="http://schemas.microsoft.com/office/powerpoint/2010/main" val="3165331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5</a:t>
            </a:fld>
            <a:endParaRPr lang="en-GB" altLang="en-US"/>
          </a:p>
        </p:txBody>
      </p:sp>
    </p:spTree>
    <p:extLst>
      <p:ext uri="{BB962C8B-B14F-4D97-AF65-F5344CB8AC3E}">
        <p14:creationId xmlns:p14="http://schemas.microsoft.com/office/powerpoint/2010/main" val="4031465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Text Box 13"/>
          <p:cNvSpPr txBox="1">
            <a:spLocks noChangeArrowheads="1"/>
          </p:cNvSpPr>
          <p:nvPr userDrawn="1"/>
        </p:nvSpPr>
        <p:spPr bwMode="auto">
          <a:xfrm>
            <a:off x="6480442" y="85317"/>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S3-xxxxxx</a:t>
            </a:r>
            <a:endParaRPr lang="en-GB" altLang="en-US" sz="1400" b="1" dirty="0">
              <a:solidFill>
                <a:schemeClr val="bg2"/>
              </a:solidFill>
            </a:endParaRPr>
          </a:p>
        </p:txBody>
      </p:sp>
      <p:sp>
        <p:nvSpPr>
          <p:cNvPr id="2" name="Title 1"/>
          <p:cNvSpPr>
            <a:spLocks noGrp="1"/>
          </p:cNvSpPr>
          <p:nvPr>
            <p:ph type="ctrTitle" hasCustomPrompt="1"/>
          </p:nvPr>
        </p:nvSpPr>
        <p:spPr>
          <a:xfrm>
            <a:off x="685800" y="2130426"/>
            <a:ext cx="7772400" cy="1470025"/>
          </a:xfrm>
        </p:spPr>
        <p:txBody>
          <a:bodyPr/>
          <a:lstStyle/>
          <a:p>
            <a:r>
              <a:rPr lang="en-US" dirty="0"/>
              <a:t>Click to edit Master tit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0350" y="119598"/>
            <a:ext cx="6827838" cy="906977"/>
          </a:xfrm>
        </p:spPr>
        <p:txBody>
          <a:bodyPr/>
          <a:lstStyle>
            <a:lvl1pPr>
              <a:defRPr/>
            </a:lvl1pPr>
          </a:lstStyle>
          <a:p>
            <a:r>
              <a:rPr lang="en-US" dirty="0"/>
              <a:t>FS_5WWC status after SA2 149E</a:t>
            </a:r>
            <a:endParaRPr lang="en-GB" dirty="0"/>
          </a:p>
        </p:txBody>
      </p:sp>
      <p:sp>
        <p:nvSpPr>
          <p:cNvPr id="3" name="Content Placeholder 2"/>
          <p:cNvSpPr>
            <a:spLocks noGrp="1"/>
          </p:cNvSpPr>
          <p:nvPr>
            <p:ph idx="1"/>
          </p:nvPr>
        </p:nvSpPr>
        <p:spPr>
          <a:xfrm>
            <a:off x="485775" y="1200150"/>
            <a:ext cx="8388350" cy="508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41FA1F3-DE19-45FD-B8B5-3A2B074D3681}"/>
              </a:ext>
            </a:extLst>
          </p:cNvPr>
          <p:cNvSpPr>
            <a:spLocks noGrp="1"/>
          </p:cNvSpPr>
          <p:nvPr>
            <p:ph type="title" hasCustomPrompt="1"/>
          </p:nvPr>
        </p:nvSpPr>
        <p:spPr>
          <a:xfrm>
            <a:off x="260350" y="119598"/>
            <a:ext cx="6827838" cy="906977"/>
          </a:xfrm>
        </p:spPr>
        <p:txBody>
          <a:bodyPr/>
          <a:lstStyle>
            <a:lvl1pPr>
              <a:defRPr/>
            </a:lvl1pPr>
          </a:lstStyle>
          <a:p>
            <a:r>
              <a:rPr lang="en-US" dirty="0"/>
              <a:t>FS_5WWC status after SA2 149E</a:t>
            </a:r>
            <a:endParaRPr lang="en-GB" dirty="0"/>
          </a:p>
        </p:txBody>
      </p:sp>
    </p:spTree>
    <p:extLst>
      <p:ext uri="{BB962C8B-B14F-4D97-AF65-F5344CB8AC3E}">
        <p14:creationId xmlns:p14="http://schemas.microsoft.com/office/powerpoint/2010/main" val="154725269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Title 1">
            <a:extLst>
              <a:ext uri="{FF2B5EF4-FFF2-40B4-BE49-F238E27FC236}">
                <a16:creationId xmlns:a16="http://schemas.microsoft.com/office/drawing/2014/main" id="{6E4C6B85-7DC2-4461-9553-374FD2539E15}"/>
              </a:ext>
            </a:extLst>
          </p:cNvPr>
          <p:cNvSpPr>
            <a:spLocks noGrp="1"/>
          </p:cNvSpPr>
          <p:nvPr>
            <p:ph type="title" hasCustomPrompt="1"/>
          </p:nvPr>
        </p:nvSpPr>
        <p:spPr>
          <a:xfrm>
            <a:off x="260350" y="119598"/>
            <a:ext cx="6827838" cy="906977"/>
          </a:xfrm>
        </p:spPr>
        <p:txBody>
          <a:bodyPr/>
          <a:lstStyle>
            <a:lvl1pPr>
              <a:defRPr/>
            </a:lvl1pPr>
          </a:lstStyle>
          <a:p>
            <a:r>
              <a:rPr lang="en-US" dirty="0"/>
              <a:t>FS_5WWC status after SA2 150E</a:t>
            </a:r>
            <a:endParaRPr lang="en-GB" dirty="0"/>
          </a:p>
        </p:txBody>
      </p:sp>
    </p:spTree>
    <p:extLst>
      <p:ext uri="{BB962C8B-B14F-4D97-AF65-F5344CB8AC3E}">
        <p14:creationId xmlns:p14="http://schemas.microsoft.com/office/powerpoint/2010/main" val="3029777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538163" y="6462713"/>
            <a:ext cx="5473170" cy="242887"/>
          </a:xfrm>
          <a:prstGeom prst="rect">
            <a:avLst/>
          </a:prstGeom>
          <a:noFill/>
        </p:spPr>
        <p:txBody>
          <a:bodyPr anchor="ctr">
            <a:normAutofit fontScale="925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de-DE" sz="1200" dirty="0">
                <a:solidFill>
                  <a:schemeClr val="bg1"/>
                </a:solidFill>
              </a:rPr>
              <a:t>SA3#107Adhoc-e June 27</a:t>
            </a:r>
            <a:r>
              <a:rPr lang="en-GB" altLang="de-DE" sz="1200" baseline="30000" dirty="0">
                <a:solidFill>
                  <a:schemeClr val="bg1"/>
                </a:solidFill>
              </a:rPr>
              <a:t>th</a:t>
            </a:r>
            <a:r>
              <a:rPr lang="en-GB" altLang="de-DE" sz="1200" dirty="0">
                <a:solidFill>
                  <a:schemeClr val="bg1"/>
                </a:solidFill>
              </a:rPr>
              <a:t> –Jul1st, 2022</a:t>
            </a:r>
          </a:p>
          <a:p>
            <a:pPr>
              <a:defRPr/>
            </a:pPr>
            <a:endParaRPr lang="en-GB" sz="1200" spc="300" dirty="0">
              <a:solidFill>
                <a:schemeClr val="bg1"/>
              </a:solidFill>
            </a:endParaRPr>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dirty="0"/>
          </a:p>
          <a:p>
            <a:pPr>
              <a:defRPr/>
            </a:pPr>
            <a:endParaRPr lang="en-GB" altLang="en-US" dirty="0"/>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2020</a:t>
            </a:r>
          </a:p>
        </p:txBody>
      </p:sp>
      <p:pic>
        <p:nvPicPr>
          <p:cNvPr id="1033"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69" r:id="rId4"/>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7"/>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p:txBody>
          <a:bodyPr>
            <a:noAutofit/>
          </a:bodyPr>
          <a:lstStyle/>
          <a:p>
            <a:pPr>
              <a:defRPr/>
            </a:pPr>
            <a:r>
              <a:rPr lang="fr-FR" dirty="0"/>
              <a:t>SA WG3 Work Plan for FS_AIML</a:t>
            </a:r>
            <a:endParaRPr lang="en-GB" sz="3600" dirty="0">
              <a:effectLst>
                <a:outerShdw blurRad="38100" dist="38100" dir="2700000" algn="tl">
                  <a:srgbClr val="C0C0C0"/>
                </a:outerShdw>
              </a:effectLst>
            </a:endParaRPr>
          </a:p>
        </p:txBody>
      </p:sp>
      <p:sp>
        <p:nvSpPr>
          <p:cNvPr id="6147" name="Subtitle 6"/>
          <p:cNvSpPr>
            <a:spLocks noGrp="1"/>
          </p:cNvSpPr>
          <p:nvPr>
            <p:ph type="subTitle" idx="1"/>
          </p:nvPr>
        </p:nvSpPr>
        <p:spPr/>
        <p:txBody>
          <a:bodyPr/>
          <a:lstStyle/>
          <a:p>
            <a:pPr>
              <a:lnSpc>
                <a:spcPct val="80000"/>
              </a:lnSpc>
            </a:pPr>
            <a:br>
              <a:rPr lang="en-US" altLang="en-US" sz="2000" b="1" dirty="0"/>
            </a:br>
            <a:r>
              <a:rPr lang="en-US" altLang="en-US" sz="2000" b="1" dirty="0"/>
              <a:t>Marcus Wong</a:t>
            </a:r>
            <a:endParaRPr lang="en-GB" sz="1800" b="1" dirty="0">
              <a:latin typeface="Arial" charset="0"/>
            </a:endParaRPr>
          </a:p>
          <a:p>
            <a:pPr>
              <a:lnSpc>
                <a:spcPct val="80000"/>
              </a:lnSpc>
            </a:pPr>
            <a:r>
              <a:rPr lang="en-GB" sz="1800" b="1" dirty="0">
                <a:latin typeface="Arial" charset="0"/>
              </a:rPr>
              <a:t>OPPO</a:t>
            </a:r>
          </a:p>
          <a:p>
            <a:pPr>
              <a:lnSpc>
                <a:spcPct val="80000"/>
              </a:lnSpc>
              <a:defRPr/>
            </a:pPr>
            <a:endParaRPr lang="en-US"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042564"/>
            <a:ext cx="8554481" cy="5273395"/>
          </a:xfrm>
        </p:spPr>
        <p:txBody>
          <a:bodyPr/>
          <a:lstStyle/>
          <a:p>
            <a:pPr marL="342900" lvl="0" indent="-342900">
              <a:buFont typeface="Symbol" panose="05050102010706020507" pitchFamily="18" charset="2"/>
              <a:buChar char=""/>
            </a:pPr>
            <a:r>
              <a:rPr lang="en-CA" sz="1800" dirty="0">
                <a:effectLst/>
                <a:latin typeface="Calibri" panose="020F0502020204030204" pitchFamily="34" charset="0"/>
                <a:ea typeface="Times New Roman" panose="02020603050405020304" pitchFamily="18" charset="0"/>
              </a:rPr>
              <a:t>August</a:t>
            </a:r>
            <a:r>
              <a:rPr lang="en-US" sz="1800" dirty="0">
                <a:effectLst/>
                <a:latin typeface="Calibri" panose="020F0502020204030204" pitchFamily="34" charset="0"/>
                <a:ea typeface="Times New Roman" panose="02020603050405020304" pitchFamily="18" charset="0"/>
              </a:rPr>
              <a:t> meeting</a:t>
            </a:r>
          </a:p>
          <a:p>
            <a:pPr marL="628650" lvl="1" indent="-342900">
              <a:buFont typeface="Symbol" panose="05050102010706020507" pitchFamily="18" charset="2"/>
              <a:buChar char=""/>
            </a:pPr>
            <a:r>
              <a:rPr lang="en-US" sz="1400" dirty="0">
                <a:latin typeface="Calibri" panose="020F0502020204030204" pitchFamily="34" charset="0"/>
                <a:ea typeface="Times New Roman" panose="02020603050405020304" pitchFamily="18" charset="0"/>
              </a:rPr>
              <a:t>Potential CC before meeting to discuss way forward</a:t>
            </a:r>
          </a:p>
          <a:p>
            <a:pPr marL="628650" lvl="1" indent="-342900">
              <a:buFont typeface="Symbol" panose="05050102010706020507" pitchFamily="18" charset="2"/>
              <a:buChar char=""/>
            </a:pPr>
            <a:r>
              <a:rPr lang="en-US" sz="1400" dirty="0">
                <a:latin typeface="Calibri" panose="020F0502020204030204" pitchFamily="34" charset="0"/>
                <a:ea typeface="Times New Roman" panose="02020603050405020304" pitchFamily="18" charset="0"/>
              </a:rPr>
              <a:t>Continue key issue  discussion, make progress to have initial KI agreements</a:t>
            </a:r>
          </a:p>
          <a:p>
            <a:pPr marL="342900" indent="-342900">
              <a:buFont typeface="Symbol" panose="05050102010706020507" pitchFamily="18" charset="2"/>
              <a:buChar char=""/>
            </a:pPr>
            <a:r>
              <a:rPr lang="en-CA" sz="1800" dirty="0">
                <a:latin typeface="Calibri" panose="020F0502020204030204" pitchFamily="34" charset="0"/>
                <a:ea typeface="Times New Roman" panose="02020603050405020304" pitchFamily="18" charset="0"/>
              </a:rPr>
              <a:t>October</a:t>
            </a:r>
            <a:r>
              <a:rPr lang="en-US" sz="1800" dirty="0">
                <a:effectLst/>
                <a:latin typeface="Calibri" panose="020F0502020204030204" pitchFamily="34" charset="0"/>
                <a:ea typeface="Times New Roman" panose="02020603050405020304" pitchFamily="18" charset="0"/>
              </a:rPr>
              <a:t> meeting</a:t>
            </a:r>
          </a:p>
          <a:p>
            <a:pPr marL="628650" lvl="1" indent="-342900">
              <a:buFont typeface="Symbol" panose="05050102010706020507" pitchFamily="18" charset="2"/>
              <a:buChar char=""/>
            </a:pPr>
            <a:r>
              <a:rPr lang="en-US" sz="1400" dirty="0">
                <a:latin typeface="Calibri" panose="020F0502020204030204" pitchFamily="34" charset="0"/>
                <a:ea typeface="Times New Roman" panose="02020603050405020304" pitchFamily="18" charset="0"/>
              </a:rPr>
              <a:t>Continue key issue</a:t>
            </a:r>
          </a:p>
          <a:p>
            <a:pPr marL="628650" lvl="1" indent="-342900">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rPr>
              <a:t>Entertain potential solution(s) and possible potential evaluation(s)</a:t>
            </a:r>
          </a:p>
          <a:p>
            <a:pPr marL="342900" indent="-342900">
              <a:buFont typeface="Symbol" panose="05050102010706020507" pitchFamily="18" charset="2"/>
              <a:buChar char=""/>
            </a:pPr>
            <a:r>
              <a:rPr lang="en-CA" sz="1800" dirty="0">
                <a:effectLst/>
                <a:latin typeface="Calibri" panose="020F0502020204030204" pitchFamily="34" charset="0"/>
                <a:ea typeface="Times New Roman" panose="02020603050405020304" pitchFamily="18" charset="0"/>
              </a:rPr>
              <a:t>November</a:t>
            </a:r>
            <a:r>
              <a:rPr lang="en-US" sz="1800" dirty="0">
                <a:effectLst/>
                <a:latin typeface="Calibri" panose="020F0502020204030204" pitchFamily="34" charset="0"/>
                <a:ea typeface="Times New Roman" panose="02020603050405020304" pitchFamily="18" charset="0"/>
              </a:rPr>
              <a:t> meeting</a:t>
            </a:r>
          </a:p>
          <a:p>
            <a:pPr marL="628650" lvl="1" indent="-342900">
              <a:buFont typeface="Symbol" panose="05050102010706020507" pitchFamily="18" charset="2"/>
              <a:buChar char=""/>
            </a:pPr>
            <a:r>
              <a:rPr lang="en-US" sz="1400" dirty="0">
                <a:latin typeface="Calibri" panose="020F0502020204030204" pitchFamily="34" charset="0"/>
                <a:ea typeface="Times New Roman" panose="02020603050405020304" pitchFamily="18" charset="0"/>
              </a:rPr>
              <a:t>Last meeting to add new solutions</a:t>
            </a:r>
          </a:p>
          <a:p>
            <a:pPr marL="628650" lvl="1" indent="-342900">
              <a:buFont typeface="Symbol" panose="05050102010706020507" pitchFamily="18" charset="2"/>
              <a:buChar char=""/>
            </a:pPr>
            <a:r>
              <a:rPr lang="en-US" sz="1400" dirty="0">
                <a:latin typeface="Calibri" panose="020F0502020204030204" pitchFamily="34" charset="0"/>
                <a:ea typeface="Times New Roman" panose="02020603050405020304" pitchFamily="18" charset="0"/>
              </a:rPr>
              <a:t>Solution evaluations</a:t>
            </a:r>
          </a:p>
          <a:p>
            <a:pPr marL="628650" lvl="1" indent="-342900">
              <a:buFont typeface="Symbol" panose="05050102010706020507" pitchFamily="18" charset="2"/>
              <a:buChar char=""/>
            </a:pPr>
            <a:r>
              <a:rPr lang="en-US" sz="1400" dirty="0">
                <a:latin typeface="Calibri" panose="020F0502020204030204" pitchFamily="34" charset="0"/>
                <a:ea typeface="Times New Roman" panose="02020603050405020304" pitchFamily="18" charset="0"/>
              </a:rPr>
              <a:t>First conclusions</a:t>
            </a:r>
          </a:p>
          <a:p>
            <a:pPr marL="628650" lvl="1" indent="-342900">
              <a:buFont typeface="Symbol" panose="05050102010706020507" pitchFamily="18" charset="2"/>
              <a:buChar char=""/>
            </a:pPr>
            <a:r>
              <a:rPr lang="en-US" sz="1400" dirty="0">
                <a:latin typeface="Calibri" panose="020F0502020204030204" pitchFamily="34" charset="0"/>
                <a:ea typeface="Times New Roman" panose="02020603050405020304" pitchFamily="18" charset="0"/>
              </a:rPr>
              <a:t>Discussion on potential WID objectives. Preliminary agreements on objectives.</a:t>
            </a:r>
            <a:endParaRPr lang="en-US" sz="1400" dirty="0">
              <a:effectLst/>
              <a:latin typeface="Calibri" panose="020F0502020204030204" pitchFamily="34" charset="0"/>
              <a:ea typeface="Times New Roman" panose="02020603050405020304" pitchFamily="18" charset="0"/>
            </a:endParaRPr>
          </a:p>
          <a:p>
            <a:pPr marL="342900" indent="-342900">
              <a:buFont typeface="Symbol" panose="05050102010706020507" pitchFamily="18" charset="2"/>
              <a:buChar char=""/>
            </a:pPr>
            <a:r>
              <a:rPr lang="en-CA" sz="1800" dirty="0">
                <a:latin typeface="Calibri" panose="020F0502020204030204" pitchFamily="34" charset="0"/>
                <a:ea typeface="Times New Roman" panose="02020603050405020304" pitchFamily="18" charset="0"/>
              </a:rPr>
              <a:t>January</a:t>
            </a:r>
            <a:r>
              <a:rPr lang="en-US" sz="1800" dirty="0">
                <a:effectLst/>
                <a:latin typeface="Calibri" panose="020F0502020204030204" pitchFamily="34" charset="0"/>
                <a:ea typeface="Times New Roman" panose="02020603050405020304" pitchFamily="18" charset="0"/>
              </a:rPr>
              <a:t> meeting/</a:t>
            </a:r>
            <a:r>
              <a:rPr lang="en-US" sz="1800" dirty="0">
                <a:latin typeface="Calibri" panose="020F0502020204030204" pitchFamily="34" charset="0"/>
                <a:ea typeface="Times New Roman" panose="02020603050405020304" pitchFamily="18" charset="0"/>
              </a:rPr>
              <a:t>February </a:t>
            </a:r>
          </a:p>
          <a:p>
            <a:pPr marL="628650" lvl="1" indent="-342900">
              <a:buFont typeface="Symbol" panose="05050102010706020507" pitchFamily="18" charset="2"/>
              <a:buChar char=""/>
            </a:pPr>
            <a:r>
              <a:rPr lang="en-US" sz="1400" dirty="0">
                <a:latin typeface="Calibri" panose="020F0502020204030204" pitchFamily="34" charset="0"/>
                <a:ea typeface="Times New Roman" panose="02020603050405020304" pitchFamily="18" charset="0"/>
              </a:rPr>
              <a:t>Conclusions for all key issues</a:t>
            </a:r>
          </a:p>
          <a:p>
            <a:pPr marL="628650" lvl="1" indent="-342900">
              <a:buFont typeface="Symbol" panose="05050102010706020507" pitchFamily="18" charset="2"/>
              <a:buChar char=""/>
            </a:pPr>
            <a:r>
              <a:rPr lang="en-US" sz="1400" dirty="0">
                <a:latin typeface="Calibri" panose="020F0502020204030204" pitchFamily="34" charset="0"/>
                <a:ea typeface="Times New Roman" panose="02020603050405020304" pitchFamily="18" charset="0"/>
              </a:rPr>
              <a:t>Potential WID agreement</a:t>
            </a:r>
          </a:p>
          <a:p>
            <a:pPr marL="628650" lvl="1" indent="-342900">
              <a:buFont typeface="Symbol" panose="05050102010706020507" pitchFamily="18" charset="2"/>
              <a:buChar char=""/>
            </a:pPr>
            <a:r>
              <a:rPr lang="en-US" sz="1400" dirty="0">
                <a:latin typeface="Calibri" panose="020F0502020204030204" pitchFamily="34" charset="0"/>
                <a:ea typeface="Times New Roman" panose="02020603050405020304" pitchFamily="18" charset="0"/>
              </a:rPr>
              <a:t>Potential normative work </a:t>
            </a:r>
          </a:p>
          <a:p>
            <a:pPr marL="342900" indent="-342900">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April </a:t>
            </a:r>
            <a:r>
              <a:rPr lang="en-US" sz="1800" dirty="0">
                <a:latin typeface="Calibri" panose="020F0502020204030204" pitchFamily="34" charset="0"/>
                <a:ea typeface="Times New Roman" panose="02020603050405020304" pitchFamily="18" charset="0"/>
              </a:rPr>
              <a:t>meeting</a:t>
            </a:r>
          </a:p>
          <a:p>
            <a:pPr marL="628650" lvl="1" indent="-342900">
              <a:buFont typeface="Symbol" panose="05050102010706020507" pitchFamily="18" charset="2"/>
              <a:buChar char=""/>
            </a:pPr>
            <a:r>
              <a:rPr lang="en-US" sz="1400" dirty="0">
                <a:latin typeface="Calibri" panose="020F0502020204030204" pitchFamily="34" charset="0"/>
                <a:ea typeface="Times New Roman" panose="02020603050405020304" pitchFamily="18" charset="0"/>
              </a:rPr>
              <a:t>Potential normative work</a:t>
            </a:r>
          </a:p>
          <a:p>
            <a:pPr marL="342900" indent="-342900">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May meeting</a:t>
            </a:r>
          </a:p>
          <a:p>
            <a:pPr marL="628650" lvl="1" indent="-342900">
              <a:buFont typeface="Symbol" panose="05050102010706020507" pitchFamily="18" charset="2"/>
              <a:buChar char=""/>
            </a:pPr>
            <a:r>
              <a:rPr lang="en-US" sz="1400" dirty="0">
                <a:latin typeface="Calibri" panose="020F0502020204030204" pitchFamily="34" charset="0"/>
                <a:ea typeface="Times New Roman" panose="02020603050405020304" pitchFamily="18" charset="0"/>
              </a:rPr>
              <a:t>Finalize potential normative work</a:t>
            </a:r>
            <a:endParaRPr lang="en-US" sz="1400" dirty="0">
              <a:effectLst/>
              <a:latin typeface="Calibri" panose="020F0502020204030204" pitchFamily="34" charset="0"/>
              <a:ea typeface="Times New Roman" panose="02020603050405020304" pitchFamily="18" charset="0"/>
            </a:endParaRPr>
          </a:p>
          <a:p>
            <a:pPr marL="342900" indent="-342900">
              <a:buFont typeface="Symbol" panose="05050102010706020507" pitchFamily="18" charset="2"/>
              <a:buChar char=""/>
            </a:pPr>
            <a:endParaRPr lang="en-US" sz="1800" dirty="0">
              <a:effectLst/>
              <a:latin typeface="Calibri" panose="020F0502020204030204" pitchFamily="34" charset="0"/>
              <a:ea typeface="Times New Roman" panose="02020603050405020304" pitchFamily="18" charset="0"/>
            </a:endParaRPr>
          </a:p>
        </p:txBody>
      </p:sp>
      <p:sp>
        <p:nvSpPr>
          <p:cNvPr id="3" name="TextBox 2">
            <a:extLst>
              <a:ext uri="{FF2B5EF4-FFF2-40B4-BE49-F238E27FC236}">
                <a16:creationId xmlns:a16="http://schemas.microsoft.com/office/drawing/2014/main" id="{156B83FC-25A3-44B2-9ABF-4705626AB921}"/>
              </a:ext>
            </a:extLst>
          </p:cNvPr>
          <p:cNvSpPr txBox="1"/>
          <p:nvPr/>
        </p:nvSpPr>
        <p:spPr>
          <a:xfrm>
            <a:off x="405791" y="754743"/>
            <a:ext cx="5008038" cy="369332"/>
          </a:xfrm>
          <a:prstGeom prst="rect">
            <a:avLst/>
          </a:prstGeom>
          <a:noFill/>
        </p:spPr>
        <p:txBody>
          <a:bodyPr wrap="square" rtlCol="0">
            <a:spAutoFit/>
          </a:bodyPr>
          <a:lstStyle/>
          <a:p>
            <a:r>
              <a:rPr lang="fr-FR" sz="1800" dirty="0" err="1">
                <a:solidFill>
                  <a:srgbClr val="FF0000"/>
                </a:solidFill>
              </a:rPr>
              <a:t>Overall</a:t>
            </a:r>
            <a:r>
              <a:rPr lang="fr-FR" sz="1800" dirty="0">
                <a:solidFill>
                  <a:srgbClr val="FF0000"/>
                </a:solidFill>
              </a:rPr>
              <a:t> plan</a:t>
            </a:r>
            <a:endParaRPr lang="en-US" sz="1800" dirty="0">
              <a:solidFill>
                <a:srgbClr val="FF0000"/>
              </a:solidFill>
            </a:endParaRPr>
          </a:p>
        </p:txBody>
      </p:sp>
      <p:sp>
        <p:nvSpPr>
          <p:cNvPr id="4" name="TextBox 3">
            <a:extLst>
              <a:ext uri="{FF2B5EF4-FFF2-40B4-BE49-F238E27FC236}">
                <a16:creationId xmlns:a16="http://schemas.microsoft.com/office/drawing/2014/main" id="{A6A27327-DB1C-4EF3-8FA2-A10DF7DB2B50}"/>
              </a:ext>
            </a:extLst>
          </p:cNvPr>
          <p:cNvSpPr txBox="1"/>
          <p:nvPr/>
        </p:nvSpPr>
        <p:spPr>
          <a:xfrm>
            <a:off x="1303020" y="377190"/>
            <a:ext cx="6217920" cy="461665"/>
          </a:xfrm>
          <a:prstGeom prst="rect">
            <a:avLst/>
          </a:prstGeom>
          <a:noFill/>
        </p:spPr>
        <p:txBody>
          <a:bodyPr wrap="square" rtlCol="0">
            <a:spAutoFit/>
          </a:bodyPr>
          <a:lstStyle/>
          <a:p>
            <a:r>
              <a:rPr lang="en-US" sz="2400" dirty="0" err="1">
                <a:solidFill>
                  <a:srgbClr val="FF0000"/>
                </a:solidFill>
              </a:rPr>
              <a:t>FS_AIMLStatus</a:t>
            </a:r>
            <a:r>
              <a:rPr lang="en-US" sz="2400" dirty="0">
                <a:solidFill>
                  <a:srgbClr val="FF0000"/>
                </a:solidFill>
              </a:rPr>
              <a:t>  </a:t>
            </a:r>
          </a:p>
        </p:txBody>
      </p:sp>
    </p:spTree>
    <p:extLst>
      <p:ext uri="{BB962C8B-B14F-4D97-AF65-F5344CB8AC3E}">
        <p14:creationId xmlns:p14="http://schemas.microsoft.com/office/powerpoint/2010/main" val="53997002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4">
            <a:extLst>
              <a:ext uri="{FF2B5EF4-FFF2-40B4-BE49-F238E27FC236}">
                <a16:creationId xmlns:a16="http://schemas.microsoft.com/office/drawing/2014/main" id="{0C460251-77A8-48CE-AADB-326E505C80B5}"/>
              </a:ext>
            </a:extLst>
          </p:cNvPr>
          <p:cNvGraphicFramePr>
            <a:graphicFrameLocks noGrp="1"/>
          </p:cNvGraphicFramePr>
          <p:nvPr>
            <p:ph sz="half" idx="2"/>
            <p:extLst>
              <p:ext uri="{D42A27DB-BD31-4B8C-83A1-F6EECF244321}">
                <p14:modId xmlns:p14="http://schemas.microsoft.com/office/powerpoint/2010/main" val="1968144409"/>
              </p:ext>
            </p:extLst>
          </p:nvPr>
        </p:nvGraphicFramePr>
        <p:xfrm>
          <a:off x="405791" y="1293558"/>
          <a:ext cx="7578090" cy="3424704"/>
        </p:xfrm>
        <a:graphic>
          <a:graphicData uri="http://schemas.openxmlformats.org/drawingml/2006/table">
            <a:tbl>
              <a:tblPr firstRow="1" bandRow="1">
                <a:tableStyleId>{5C22544A-7EE6-4342-B048-85BDC9FD1C3A}</a:tableStyleId>
              </a:tblPr>
              <a:tblGrid>
                <a:gridCol w="2526030">
                  <a:extLst>
                    <a:ext uri="{9D8B030D-6E8A-4147-A177-3AD203B41FA5}">
                      <a16:colId xmlns:a16="http://schemas.microsoft.com/office/drawing/2014/main" val="1084802273"/>
                    </a:ext>
                  </a:extLst>
                </a:gridCol>
                <a:gridCol w="2526030">
                  <a:extLst>
                    <a:ext uri="{9D8B030D-6E8A-4147-A177-3AD203B41FA5}">
                      <a16:colId xmlns:a16="http://schemas.microsoft.com/office/drawing/2014/main" val="2334763832"/>
                    </a:ext>
                  </a:extLst>
                </a:gridCol>
                <a:gridCol w="2526030">
                  <a:extLst>
                    <a:ext uri="{9D8B030D-6E8A-4147-A177-3AD203B41FA5}">
                      <a16:colId xmlns:a16="http://schemas.microsoft.com/office/drawing/2014/main" val="368405616"/>
                    </a:ext>
                  </a:extLst>
                </a:gridCol>
              </a:tblGrid>
              <a:tr h="570784">
                <a:tc>
                  <a:txBody>
                    <a:bodyPr/>
                    <a:lstStyle/>
                    <a:p>
                      <a:r>
                        <a:rPr lang="en-US" dirty="0"/>
                        <a:t>Key Issues</a:t>
                      </a:r>
                    </a:p>
                  </a:txBody>
                  <a:tcPr/>
                </a:tc>
                <a:tc>
                  <a:txBody>
                    <a:bodyPr/>
                    <a:lstStyle/>
                    <a:p>
                      <a:r>
                        <a:rPr lang="en-US" dirty="0"/>
                        <a:t> Solutions</a:t>
                      </a:r>
                    </a:p>
                  </a:txBody>
                  <a:tcPr/>
                </a:tc>
                <a:tc>
                  <a:txBody>
                    <a:bodyPr/>
                    <a:lstStyle/>
                    <a:p>
                      <a:r>
                        <a:rPr lang="en-US" dirty="0"/>
                        <a:t> Solution status</a:t>
                      </a:r>
                    </a:p>
                  </a:txBody>
                  <a:tcPr/>
                </a:tc>
                <a:extLst>
                  <a:ext uri="{0D108BD9-81ED-4DB2-BD59-A6C34878D82A}">
                    <a16:rowId xmlns:a16="http://schemas.microsoft.com/office/drawing/2014/main" val="859629202"/>
                  </a:ext>
                </a:extLst>
              </a:tr>
              <a:tr h="570784">
                <a:tc>
                  <a:txBody>
                    <a:bodyPr/>
                    <a:lstStyle/>
                    <a:p>
                      <a:r>
                        <a:rPr lang="en-US" dirty="0"/>
                        <a:t>None so far.</a:t>
                      </a:r>
                    </a:p>
                  </a:txBody>
                  <a:tcPr/>
                </a:tc>
                <a:tc>
                  <a:txBody>
                    <a:bodyPr/>
                    <a:lstStyle/>
                    <a:p>
                      <a:r>
                        <a:rPr lang="en-US" dirty="0"/>
                        <a:t>None so far. </a:t>
                      </a:r>
                    </a:p>
                  </a:txBody>
                  <a:tcPr/>
                </a:tc>
                <a:tc>
                  <a:txBody>
                    <a:bodyPr/>
                    <a:lstStyle/>
                    <a:p>
                      <a:r>
                        <a:rPr lang="en-US" dirty="0"/>
                        <a:t>N/A</a:t>
                      </a:r>
                    </a:p>
                  </a:txBody>
                  <a:tcPr/>
                </a:tc>
                <a:extLst>
                  <a:ext uri="{0D108BD9-81ED-4DB2-BD59-A6C34878D82A}">
                    <a16:rowId xmlns:a16="http://schemas.microsoft.com/office/drawing/2014/main" val="2172544180"/>
                  </a:ext>
                </a:extLst>
              </a:tr>
              <a:tr h="570784">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313291565"/>
                  </a:ext>
                </a:extLst>
              </a:tr>
              <a:tr h="570784">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32437073"/>
                  </a:ext>
                </a:extLst>
              </a:tr>
              <a:tr h="570784">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752758124"/>
                  </a:ext>
                </a:extLst>
              </a:tr>
              <a:tr h="570784">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794121967"/>
                  </a:ext>
                </a:extLst>
              </a:tr>
            </a:tbl>
          </a:graphicData>
        </a:graphic>
      </p:graphicFrame>
      <p:sp>
        <p:nvSpPr>
          <p:cNvPr id="3" name="TextBox 2">
            <a:extLst>
              <a:ext uri="{FF2B5EF4-FFF2-40B4-BE49-F238E27FC236}">
                <a16:creationId xmlns:a16="http://schemas.microsoft.com/office/drawing/2014/main" id="{156B83FC-25A3-44B2-9ABF-4705626AB921}"/>
              </a:ext>
            </a:extLst>
          </p:cNvPr>
          <p:cNvSpPr txBox="1"/>
          <p:nvPr/>
        </p:nvSpPr>
        <p:spPr>
          <a:xfrm>
            <a:off x="405791" y="754743"/>
            <a:ext cx="5008038" cy="369332"/>
          </a:xfrm>
          <a:prstGeom prst="rect">
            <a:avLst/>
          </a:prstGeom>
          <a:noFill/>
        </p:spPr>
        <p:txBody>
          <a:bodyPr wrap="square" rtlCol="0">
            <a:spAutoFit/>
          </a:bodyPr>
          <a:lstStyle/>
          <a:p>
            <a:r>
              <a:rPr lang="fr-FR" sz="1800" dirty="0">
                <a:solidFill>
                  <a:srgbClr val="FF0000"/>
                </a:solidFill>
              </a:rPr>
              <a:t>TR 33.898 </a:t>
            </a:r>
            <a:r>
              <a:rPr lang="fr-FR" sz="1800" dirty="0" err="1">
                <a:solidFill>
                  <a:srgbClr val="FF0000"/>
                </a:solidFill>
              </a:rPr>
              <a:t>Summary</a:t>
            </a:r>
            <a:endParaRPr lang="en-US" sz="1800" dirty="0">
              <a:solidFill>
                <a:srgbClr val="FF0000"/>
              </a:solidFill>
            </a:endParaRPr>
          </a:p>
        </p:txBody>
      </p:sp>
      <p:sp>
        <p:nvSpPr>
          <p:cNvPr id="4" name="TextBox 3">
            <a:extLst>
              <a:ext uri="{FF2B5EF4-FFF2-40B4-BE49-F238E27FC236}">
                <a16:creationId xmlns:a16="http://schemas.microsoft.com/office/drawing/2014/main" id="{A6A27327-DB1C-4EF3-8FA2-A10DF7DB2B50}"/>
              </a:ext>
            </a:extLst>
          </p:cNvPr>
          <p:cNvSpPr txBox="1"/>
          <p:nvPr/>
        </p:nvSpPr>
        <p:spPr>
          <a:xfrm>
            <a:off x="1303020" y="223301"/>
            <a:ext cx="6217920" cy="461665"/>
          </a:xfrm>
          <a:prstGeom prst="rect">
            <a:avLst/>
          </a:prstGeom>
          <a:noFill/>
        </p:spPr>
        <p:txBody>
          <a:bodyPr wrap="square" rtlCol="0">
            <a:spAutoFit/>
          </a:bodyPr>
          <a:lstStyle/>
          <a:p>
            <a:r>
              <a:rPr lang="en-US" sz="2400" dirty="0">
                <a:solidFill>
                  <a:srgbClr val="FF0000"/>
                </a:solidFill>
              </a:rPr>
              <a:t>FS_AIML Status  </a:t>
            </a:r>
          </a:p>
        </p:txBody>
      </p:sp>
      <p:sp>
        <p:nvSpPr>
          <p:cNvPr id="6" name="TextBox 5">
            <a:extLst>
              <a:ext uri="{FF2B5EF4-FFF2-40B4-BE49-F238E27FC236}">
                <a16:creationId xmlns:a16="http://schemas.microsoft.com/office/drawing/2014/main" id="{2B2A4A03-A875-40D1-8E06-0598F52A6477}"/>
              </a:ext>
            </a:extLst>
          </p:cNvPr>
          <p:cNvSpPr txBox="1"/>
          <p:nvPr/>
        </p:nvSpPr>
        <p:spPr>
          <a:xfrm>
            <a:off x="880110" y="5157371"/>
            <a:ext cx="1394460" cy="1169551"/>
          </a:xfrm>
          <a:prstGeom prst="rect">
            <a:avLst/>
          </a:prstGeom>
          <a:noFill/>
          <a:ln w="3175">
            <a:solidFill>
              <a:srgbClr val="0070C0"/>
            </a:solidFill>
          </a:ln>
        </p:spPr>
        <p:txBody>
          <a:bodyPr wrap="square" rtlCol="0">
            <a:spAutoFit/>
          </a:bodyPr>
          <a:lstStyle/>
          <a:p>
            <a:r>
              <a:rPr lang="en-US" dirty="0">
                <a:solidFill>
                  <a:srgbClr val="2A6EA8"/>
                </a:solidFill>
              </a:rPr>
              <a:t>SA3#107 Adhoc-3 Jun27-July1st 2022</a:t>
            </a:r>
          </a:p>
          <a:p>
            <a:pPr marL="171450" indent="-171450">
              <a:buFont typeface="Arial" panose="020B0604020202020204" pitchFamily="34" charset="0"/>
              <a:buChar char="•"/>
            </a:pPr>
            <a:r>
              <a:rPr lang="en-US" dirty="0"/>
              <a:t>Skeleton and Scope</a:t>
            </a:r>
          </a:p>
          <a:p>
            <a:pPr marL="171450" indent="-171450">
              <a:buFont typeface="Arial" panose="020B0604020202020204" pitchFamily="34" charset="0"/>
              <a:buChar char="•"/>
            </a:pPr>
            <a:r>
              <a:rPr lang="en-US" dirty="0"/>
              <a:t>Key Issues and Solution proposals</a:t>
            </a:r>
          </a:p>
          <a:p>
            <a:endParaRPr lang="en-US" dirty="0"/>
          </a:p>
        </p:txBody>
      </p:sp>
      <p:sp>
        <p:nvSpPr>
          <p:cNvPr id="8" name="TextBox 7">
            <a:extLst>
              <a:ext uri="{FF2B5EF4-FFF2-40B4-BE49-F238E27FC236}">
                <a16:creationId xmlns:a16="http://schemas.microsoft.com/office/drawing/2014/main" id="{30CB9F6F-DD1C-48EF-984D-30E6EB63D340}"/>
              </a:ext>
            </a:extLst>
          </p:cNvPr>
          <p:cNvSpPr txBox="1"/>
          <p:nvPr/>
        </p:nvSpPr>
        <p:spPr>
          <a:xfrm>
            <a:off x="3017520" y="5157371"/>
            <a:ext cx="1394460" cy="861774"/>
          </a:xfrm>
          <a:prstGeom prst="rect">
            <a:avLst/>
          </a:prstGeom>
          <a:noFill/>
          <a:ln w="3175">
            <a:solidFill>
              <a:srgbClr val="0070C0"/>
            </a:solidFill>
          </a:ln>
        </p:spPr>
        <p:txBody>
          <a:bodyPr wrap="square" rtlCol="0">
            <a:spAutoFit/>
          </a:bodyPr>
          <a:lstStyle/>
          <a:p>
            <a:r>
              <a:rPr lang="en-US" dirty="0">
                <a:solidFill>
                  <a:srgbClr val="2A6EA8"/>
                </a:solidFill>
              </a:rPr>
              <a:t>SA3#108  </a:t>
            </a:r>
          </a:p>
          <a:p>
            <a:r>
              <a:rPr lang="en-US" dirty="0">
                <a:solidFill>
                  <a:srgbClr val="2A6EA8"/>
                </a:solidFill>
              </a:rPr>
              <a:t>Aug 22-26, 2022</a:t>
            </a:r>
          </a:p>
          <a:p>
            <a:pPr marL="171450" indent="-171450">
              <a:buFont typeface="Arial" panose="020B0604020202020204" pitchFamily="34" charset="0"/>
              <a:buChar char="•"/>
            </a:pPr>
            <a:r>
              <a:rPr lang="en-US" dirty="0"/>
              <a:t>First potential new Key Issue(s)</a:t>
            </a:r>
          </a:p>
          <a:p>
            <a:endParaRPr lang="en-US" dirty="0"/>
          </a:p>
        </p:txBody>
      </p:sp>
      <p:sp>
        <p:nvSpPr>
          <p:cNvPr id="9" name="TextBox 8">
            <a:extLst>
              <a:ext uri="{FF2B5EF4-FFF2-40B4-BE49-F238E27FC236}">
                <a16:creationId xmlns:a16="http://schemas.microsoft.com/office/drawing/2014/main" id="{44767D1A-D9CE-4CF3-B74B-B07B567A9B03}"/>
              </a:ext>
            </a:extLst>
          </p:cNvPr>
          <p:cNvSpPr txBox="1"/>
          <p:nvPr/>
        </p:nvSpPr>
        <p:spPr>
          <a:xfrm>
            <a:off x="4815840" y="5157371"/>
            <a:ext cx="1394460" cy="1169551"/>
          </a:xfrm>
          <a:prstGeom prst="rect">
            <a:avLst/>
          </a:prstGeom>
          <a:noFill/>
          <a:ln w="3175">
            <a:solidFill>
              <a:srgbClr val="0070C0"/>
            </a:solidFill>
          </a:ln>
        </p:spPr>
        <p:txBody>
          <a:bodyPr wrap="square" rtlCol="0">
            <a:spAutoFit/>
          </a:bodyPr>
          <a:lstStyle/>
          <a:p>
            <a:r>
              <a:rPr lang="en-US" dirty="0">
                <a:solidFill>
                  <a:srgbClr val="2A6EA8"/>
                </a:solidFill>
              </a:rPr>
              <a:t>SA3#108 </a:t>
            </a:r>
            <a:r>
              <a:rPr lang="en-US" dirty="0" err="1">
                <a:solidFill>
                  <a:srgbClr val="2A6EA8"/>
                </a:solidFill>
              </a:rPr>
              <a:t>Adhoc</a:t>
            </a:r>
            <a:r>
              <a:rPr lang="en-US" dirty="0">
                <a:solidFill>
                  <a:srgbClr val="2A6EA8"/>
                </a:solidFill>
              </a:rPr>
              <a:t>-e Oct 10-14, 2022</a:t>
            </a:r>
          </a:p>
          <a:p>
            <a:pPr marL="171450" indent="-171450">
              <a:buFont typeface="Arial" panose="020B0604020202020204" pitchFamily="34" charset="0"/>
              <a:buChar char="•"/>
            </a:pPr>
            <a:r>
              <a:rPr lang="en-US" dirty="0"/>
              <a:t>Deadline to introduce new Key Issues</a:t>
            </a:r>
          </a:p>
          <a:p>
            <a:pPr marL="171450" indent="-171450">
              <a:buFont typeface="Arial" panose="020B0604020202020204" pitchFamily="34" charset="0"/>
              <a:buChar char="•"/>
            </a:pPr>
            <a:r>
              <a:rPr lang="en-US" dirty="0"/>
              <a:t>Potential Solution</a:t>
            </a:r>
          </a:p>
          <a:p>
            <a:endParaRPr lang="en-US" dirty="0"/>
          </a:p>
        </p:txBody>
      </p:sp>
      <p:sp>
        <p:nvSpPr>
          <p:cNvPr id="10" name="TextBox 9">
            <a:extLst>
              <a:ext uri="{FF2B5EF4-FFF2-40B4-BE49-F238E27FC236}">
                <a16:creationId xmlns:a16="http://schemas.microsoft.com/office/drawing/2014/main" id="{F489ECE7-6035-426A-B9FF-70F6248303BD}"/>
              </a:ext>
            </a:extLst>
          </p:cNvPr>
          <p:cNvSpPr txBox="1"/>
          <p:nvPr/>
        </p:nvSpPr>
        <p:spPr>
          <a:xfrm>
            <a:off x="6530340" y="5157371"/>
            <a:ext cx="1394460" cy="1015663"/>
          </a:xfrm>
          <a:prstGeom prst="rect">
            <a:avLst/>
          </a:prstGeom>
          <a:noFill/>
          <a:ln w="3175">
            <a:solidFill>
              <a:srgbClr val="0070C0"/>
            </a:solidFill>
          </a:ln>
        </p:spPr>
        <p:txBody>
          <a:bodyPr wrap="square" rtlCol="0">
            <a:spAutoFit/>
          </a:bodyPr>
          <a:lstStyle/>
          <a:p>
            <a:r>
              <a:rPr lang="en-US" dirty="0">
                <a:solidFill>
                  <a:srgbClr val="2A6EA8"/>
                </a:solidFill>
              </a:rPr>
              <a:t>SA3#109  </a:t>
            </a:r>
          </a:p>
          <a:p>
            <a:r>
              <a:rPr lang="en-US" dirty="0">
                <a:solidFill>
                  <a:srgbClr val="2A6EA8"/>
                </a:solidFill>
              </a:rPr>
              <a:t>Nov 14-18, 2022</a:t>
            </a:r>
          </a:p>
          <a:p>
            <a:pPr marL="171450" indent="-171450">
              <a:buFont typeface="Arial" panose="020B0604020202020204" pitchFamily="34" charset="0"/>
              <a:buChar char="•"/>
            </a:pPr>
            <a:r>
              <a:rPr lang="en-US" dirty="0"/>
              <a:t>Solutions</a:t>
            </a:r>
          </a:p>
          <a:p>
            <a:pPr marL="171450" indent="-171450">
              <a:buFont typeface="Arial" panose="020B0604020202020204" pitchFamily="34" charset="0"/>
              <a:buChar char="•"/>
            </a:pPr>
            <a:r>
              <a:rPr lang="en-US" dirty="0"/>
              <a:t>Conclusions &amp; Normative work</a:t>
            </a:r>
          </a:p>
          <a:p>
            <a:endParaRPr lang="en-US" dirty="0"/>
          </a:p>
        </p:txBody>
      </p:sp>
    </p:spTree>
    <p:extLst>
      <p:ext uri="{BB962C8B-B14F-4D97-AF65-F5344CB8AC3E}">
        <p14:creationId xmlns:p14="http://schemas.microsoft.com/office/powerpoint/2010/main" val="349159570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34974" y="2456862"/>
            <a:ext cx="8554481" cy="3548284"/>
          </a:xfrm>
        </p:spPr>
        <p:txBody>
          <a:bodyPr/>
          <a:lstStyle/>
          <a:p>
            <a:pPr>
              <a:spcBef>
                <a:spcPts val="0"/>
              </a:spcBef>
              <a:spcAft>
                <a:spcPts val="0"/>
              </a:spcAft>
            </a:pPr>
            <a:r>
              <a:rPr lang="de-DE" altLang="de-DE" sz="1800" b="1" dirty="0"/>
              <a:t>General</a:t>
            </a:r>
          </a:p>
          <a:p>
            <a:pPr lvl="1">
              <a:spcBef>
                <a:spcPts val="0"/>
              </a:spcBef>
              <a:spcAft>
                <a:spcPts val="0"/>
              </a:spcAft>
            </a:pPr>
            <a:r>
              <a:rPr lang="en-US" altLang="de-DE" sz="1600" dirty="0"/>
              <a:t>TR 33.898 v0.1.0 contains the scope and background clauses. </a:t>
            </a:r>
            <a:endParaRPr lang="en-US" altLang="zh-CN" sz="1600" dirty="0"/>
          </a:p>
          <a:p>
            <a:pPr>
              <a:spcBef>
                <a:spcPts val="0"/>
              </a:spcBef>
              <a:spcAft>
                <a:spcPts val="0"/>
              </a:spcAft>
            </a:pPr>
            <a:r>
              <a:rPr lang="de-DE" altLang="de-DE" sz="1600" b="1" dirty="0"/>
              <a:t>Dependencies:</a:t>
            </a:r>
          </a:p>
          <a:p>
            <a:pPr lvl="1">
              <a:spcBef>
                <a:spcPts val="0"/>
              </a:spcBef>
              <a:spcAft>
                <a:spcPts val="0"/>
              </a:spcAft>
            </a:pPr>
            <a:r>
              <a:rPr lang="en-US" sz="1600" dirty="0"/>
              <a:t>SA2 has 7 stable KI identified  and 47 solutions captured in TR 23.700-80, including several with security dependencies identified.</a:t>
            </a:r>
          </a:p>
          <a:p>
            <a:pPr lvl="1">
              <a:spcBef>
                <a:spcPts val="0"/>
              </a:spcBef>
              <a:spcAft>
                <a:spcPts val="0"/>
              </a:spcAft>
            </a:pPr>
            <a:r>
              <a:rPr lang="en-US" sz="1600" dirty="0"/>
              <a:t>User consent and privacy aspect of the FS_AIML are to be coordinated with both FS_UC3S_Ph2 and </a:t>
            </a:r>
            <a:r>
              <a:rPr lang="en-US" sz="1600" dirty="0" err="1"/>
              <a:t>FS_Id_Prvc</a:t>
            </a:r>
            <a:r>
              <a:rPr lang="en-US" sz="1600" dirty="0"/>
              <a:t> studies</a:t>
            </a:r>
          </a:p>
          <a:p>
            <a:pPr lvl="1">
              <a:spcBef>
                <a:spcPts val="0"/>
              </a:spcBef>
              <a:spcAft>
                <a:spcPts val="0"/>
              </a:spcAft>
            </a:pPr>
            <a:r>
              <a:rPr lang="en-US" sz="1600" dirty="0"/>
              <a:t>Reply LS on Network Information Exposure UE is awaiting SA1 clarification.</a:t>
            </a:r>
          </a:p>
          <a:p>
            <a:pPr lvl="1">
              <a:spcBef>
                <a:spcPts val="0"/>
              </a:spcBef>
              <a:spcAft>
                <a:spcPts val="0"/>
              </a:spcAft>
            </a:pPr>
            <a:r>
              <a:rPr lang="en-US" sz="1600" dirty="0"/>
              <a:t>SA1 and SA3 has partial meeting overlap in August and full overlap in November while SA2 and SA3 has partial meeting overlap in August and full overlap October and November. Meeting overlap may delay any potential LS or LS reply to/from involved WGs .</a:t>
            </a:r>
          </a:p>
          <a:p>
            <a:pPr lvl="1">
              <a:spcBef>
                <a:spcPts val="0"/>
              </a:spcBef>
              <a:spcAft>
                <a:spcPts val="0"/>
              </a:spcAft>
            </a:pPr>
            <a:r>
              <a:rPr lang="en-US" altLang="zh-CN" sz="1600" dirty="0"/>
              <a:t>It might be necessary for offline SA3 teleconferences in between regular meetings. </a:t>
            </a:r>
          </a:p>
          <a:p>
            <a:pPr lvl="1">
              <a:spcBef>
                <a:spcPts val="0"/>
              </a:spcBef>
              <a:spcAft>
                <a:spcPts val="0"/>
              </a:spcAft>
            </a:pPr>
            <a:endParaRPr lang="en-US" altLang="zh-CN" sz="1600" dirty="0"/>
          </a:p>
          <a:p>
            <a:pPr lvl="1">
              <a:spcBef>
                <a:spcPts val="0"/>
              </a:spcBef>
              <a:spcAft>
                <a:spcPts val="0"/>
              </a:spcAft>
            </a:pPr>
            <a:endParaRPr lang="en-US" altLang="zh-CN" sz="1600" dirty="0"/>
          </a:p>
        </p:txBody>
      </p:sp>
      <p:sp>
        <p:nvSpPr>
          <p:cNvPr id="3" name="TextBox 2">
            <a:extLst>
              <a:ext uri="{FF2B5EF4-FFF2-40B4-BE49-F238E27FC236}">
                <a16:creationId xmlns:a16="http://schemas.microsoft.com/office/drawing/2014/main" id="{AA3F033D-2F5F-4BA9-884E-0224675AD20F}"/>
              </a:ext>
            </a:extLst>
          </p:cNvPr>
          <p:cNvSpPr txBox="1"/>
          <p:nvPr/>
        </p:nvSpPr>
        <p:spPr>
          <a:xfrm>
            <a:off x="811530" y="411480"/>
            <a:ext cx="5806440" cy="400110"/>
          </a:xfrm>
          <a:prstGeom prst="rect">
            <a:avLst/>
          </a:prstGeom>
          <a:noFill/>
        </p:spPr>
        <p:txBody>
          <a:bodyPr wrap="square" rtlCol="0">
            <a:spAutoFit/>
          </a:bodyPr>
          <a:lstStyle/>
          <a:p>
            <a:r>
              <a:rPr lang="en-US" sz="2000" dirty="0">
                <a:solidFill>
                  <a:srgbClr val="FF0000"/>
                </a:solidFill>
              </a:rPr>
              <a:t>FS_AIML status after SA3#107Adhoc-e </a:t>
            </a:r>
          </a:p>
        </p:txBody>
      </p:sp>
      <p:graphicFrame>
        <p:nvGraphicFramePr>
          <p:cNvPr id="6" name="Table 5">
            <a:extLst>
              <a:ext uri="{FF2B5EF4-FFF2-40B4-BE49-F238E27FC236}">
                <a16:creationId xmlns:a16="http://schemas.microsoft.com/office/drawing/2014/main" id="{2CC3822B-8EE6-43D0-AD7D-D7B78ECF3BE1}"/>
              </a:ext>
            </a:extLst>
          </p:cNvPr>
          <p:cNvGraphicFramePr>
            <a:graphicFrameLocks noGrp="1"/>
          </p:cNvGraphicFramePr>
          <p:nvPr>
            <p:extLst>
              <p:ext uri="{D42A27DB-BD31-4B8C-83A1-F6EECF244321}">
                <p14:modId xmlns:p14="http://schemas.microsoft.com/office/powerpoint/2010/main" val="3225847469"/>
              </p:ext>
            </p:extLst>
          </p:nvPr>
        </p:nvGraphicFramePr>
        <p:xfrm>
          <a:off x="301625" y="1287463"/>
          <a:ext cx="8687186" cy="871225"/>
        </p:xfrm>
        <a:graphic>
          <a:graphicData uri="http://schemas.openxmlformats.org/drawingml/2006/table">
            <a:tbl>
              <a:tblPr firstRow="1" firstCol="1" bandRow="1">
                <a:tableStyleId>{F5AB1C69-6EDB-4FF4-983F-18BD219EF322}</a:tableStyleId>
              </a:tblPr>
              <a:tblGrid>
                <a:gridCol w="932815">
                  <a:extLst>
                    <a:ext uri="{9D8B030D-6E8A-4147-A177-3AD203B41FA5}">
                      <a16:colId xmlns:a16="http://schemas.microsoft.com/office/drawing/2014/main" val="20000"/>
                    </a:ext>
                  </a:extLst>
                </a:gridCol>
                <a:gridCol w="2720340">
                  <a:extLst>
                    <a:ext uri="{9D8B030D-6E8A-4147-A177-3AD203B41FA5}">
                      <a16:colId xmlns:a16="http://schemas.microsoft.com/office/drawing/2014/main" val="20001"/>
                    </a:ext>
                  </a:extLst>
                </a:gridCol>
                <a:gridCol w="929191">
                  <a:extLst>
                    <a:ext uri="{9D8B030D-6E8A-4147-A177-3AD203B41FA5}">
                      <a16:colId xmlns:a16="http://schemas.microsoft.com/office/drawing/2014/main" val="20002"/>
                    </a:ext>
                  </a:extLst>
                </a:gridCol>
                <a:gridCol w="556709">
                  <a:extLst>
                    <a:ext uri="{9D8B030D-6E8A-4147-A177-3AD203B41FA5}">
                      <a16:colId xmlns:a16="http://schemas.microsoft.com/office/drawing/2014/main" val="20003"/>
                    </a:ext>
                  </a:extLst>
                </a:gridCol>
                <a:gridCol w="323284">
                  <a:extLst>
                    <a:ext uri="{9D8B030D-6E8A-4147-A177-3AD203B41FA5}">
                      <a16:colId xmlns:a16="http://schemas.microsoft.com/office/drawing/2014/main" val="20004"/>
                    </a:ext>
                  </a:extLst>
                </a:gridCol>
                <a:gridCol w="667362">
                  <a:extLst>
                    <a:ext uri="{9D8B030D-6E8A-4147-A177-3AD203B41FA5}">
                      <a16:colId xmlns:a16="http://schemas.microsoft.com/office/drawing/2014/main" val="20005"/>
                    </a:ext>
                  </a:extLst>
                </a:gridCol>
                <a:gridCol w="456211">
                  <a:extLst>
                    <a:ext uri="{9D8B030D-6E8A-4147-A177-3AD203B41FA5}">
                      <a16:colId xmlns:a16="http://schemas.microsoft.com/office/drawing/2014/main" val="20006"/>
                    </a:ext>
                  </a:extLst>
                </a:gridCol>
                <a:gridCol w="722689">
                  <a:extLst>
                    <a:ext uri="{9D8B030D-6E8A-4147-A177-3AD203B41FA5}">
                      <a16:colId xmlns:a16="http://schemas.microsoft.com/office/drawing/2014/main" val="20007"/>
                    </a:ext>
                  </a:extLst>
                </a:gridCol>
                <a:gridCol w="1378585">
                  <a:extLst>
                    <a:ext uri="{9D8B030D-6E8A-4147-A177-3AD203B41FA5}">
                      <a16:colId xmlns:a16="http://schemas.microsoft.com/office/drawing/2014/main" val="20008"/>
                    </a:ext>
                  </a:extLst>
                </a:gridCol>
              </a:tblGrid>
              <a:tr h="231305">
                <a:tc>
                  <a:txBody>
                    <a:bodyPr/>
                    <a:lstStyle/>
                    <a:p>
                      <a:pPr algn="ctr">
                        <a:lnSpc>
                          <a:spcPct val="107000"/>
                        </a:lnSpc>
                        <a:spcAft>
                          <a:spcPts val="800"/>
                        </a:spcAft>
                      </a:pPr>
                      <a:r>
                        <a:rPr lang="en-GB" sz="1200" dirty="0"/>
                        <a:t>UID</a:t>
                      </a:r>
                    </a:p>
                  </a:txBody>
                  <a:tcPr marL="36002" marR="36002" marT="0" marB="0" anchor="ctr"/>
                </a:tc>
                <a:tc>
                  <a:txBody>
                    <a:bodyPr/>
                    <a:lstStyle/>
                    <a:p>
                      <a:pPr algn="ctr">
                        <a:lnSpc>
                          <a:spcPct val="107000"/>
                        </a:lnSpc>
                        <a:spcAft>
                          <a:spcPts val="800"/>
                        </a:spcAft>
                      </a:pPr>
                      <a:r>
                        <a:rPr lang="en-GB" sz="1200" dirty="0"/>
                        <a:t>Name</a:t>
                      </a:r>
                    </a:p>
                  </a:txBody>
                  <a:tcPr marL="36002" marR="36002" marT="0" marB="0" anchor="ctr"/>
                </a:tc>
                <a:tc>
                  <a:txBody>
                    <a:bodyPr/>
                    <a:lstStyle/>
                    <a:p>
                      <a:pPr algn="ctr">
                        <a:lnSpc>
                          <a:spcPct val="107000"/>
                        </a:lnSpc>
                        <a:spcAft>
                          <a:spcPts val="800"/>
                        </a:spcAft>
                      </a:pPr>
                      <a:r>
                        <a:rPr lang="en-GB" sz="1200" dirty="0"/>
                        <a:t>Acronym</a:t>
                      </a:r>
                    </a:p>
                  </a:txBody>
                  <a:tcPr marL="36002" marR="36002" marT="0" marB="0" anchor="ctr"/>
                </a:tc>
                <a:tc>
                  <a:txBody>
                    <a:bodyPr/>
                    <a:lstStyle/>
                    <a:p>
                      <a:pPr algn="ctr">
                        <a:lnSpc>
                          <a:spcPct val="107000"/>
                        </a:lnSpc>
                        <a:spcAft>
                          <a:spcPts val="800"/>
                        </a:spcAft>
                      </a:pPr>
                      <a:r>
                        <a:rPr lang="en-GB" sz="1200" dirty="0" err="1"/>
                        <a:t>Rel</a:t>
                      </a:r>
                      <a:endParaRPr lang="en-GB" sz="1200" dirty="0"/>
                    </a:p>
                  </a:txBody>
                  <a:tcPr marL="36002" marR="36002" marT="0" marB="0" anchor="ctr"/>
                </a:tc>
                <a:tc>
                  <a:txBody>
                    <a:bodyPr/>
                    <a:lstStyle/>
                    <a:p>
                      <a:pPr algn="ctr">
                        <a:lnSpc>
                          <a:spcPct val="107000"/>
                        </a:lnSpc>
                        <a:spcAft>
                          <a:spcPts val="800"/>
                        </a:spcAft>
                      </a:pPr>
                      <a:r>
                        <a:rPr lang="en-GB" sz="1200" dirty="0"/>
                        <a:t>WG</a:t>
                      </a:r>
                    </a:p>
                  </a:txBody>
                  <a:tcPr marL="36002" marR="36002" marT="0" marB="0" anchor="ctr"/>
                </a:tc>
                <a:tc>
                  <a:txBody>
                    <a:bodyPr/>
                    <a:lstStyle/>
                    <a:p>
                      <a:pPr algn="ctr">
                        <a:lnSpc>
                          <a:spcPct val="107000"/>
                        </a:lnSpc>
                        <a:spcAft>
                          <a:spcPts val="800"/>
                        </a:spcAft>
                      </a:pPr>
                      <a:r>
                        <a:rPr lang="en-GB" sz="1200" dirty="0"/>
                        <a:t>Target</a:t>
                      </a:r>
                    </a:p>
                  </a:txBody>
                  <a:tcPr marL="36002" marR="36002" marT="0" marB="0" anchor="ctr"/>
                </a:tc>
                <a:tc>
                  <a:txBody>
                    <a:bodyPr/>
                    <a:lstStyle/>
                    <a:p>
                      <a:pPr algn="ctr">
                        <a:lnSpc>
                          <a:spcPct val="107000"/>
                        </a:lnSpc>
                        <a:spcAft>
                          <a:spcPts val="800"/>
                        </a:spcAft>
                      </a:pPr>
                      <a:r>
                        <a:rPr lang="en-GB" sz="1200" dirty="0"/>
                        <a:t>Old %</a:t>
                      </a:r>
                    </a:p>
                  </a:txBody>
                  <a:tcPr marL="36002" marR="36002" marT="0" marB="0" anchor="ctr"/>
                </a:tc>
                <a:tc>
                  <a:txBody>
                    <a:bodyPr/>
                    <a:lstStyle/>
                    <a:p>
                      <a:pPr algn="ctr">
                        <a:lnSpc>
                          <a:spcPct val="107000"/>
                        </a:lnSpc>
                        <a:spcAft>
                          <a:spcPts val="800"/>
                        </a:spcAft>
                      </a:pPr>
                      <a:r>
                        <a:rPr lang="en-GB" sz="1200" dirty="0">
                          <a:solidFill>
                            <a:srgbClr val="FF0000"/>
                          </a:solidFill>
                        </a:rPr>
                        <a:t>New %</a:t>
                      </a:r>
                    </a:p>
                  </a:txBody>
                  <a:tcPr marL="36002" marR="36002" marT="0" marB="0" anchor="ctr"/>
                </a:tc>
                <a:tc>
                  <a:txBody>
                    <a:bodyPr/>
                    <a:lstStyle/>
                    <a:p>
                      <a:pPr algn="ctr">
                        <a:lnSpc>
                          <a:spcPct val="107000"/>
                        </a:lnSpc>
                        <a:spcAft>
                          <a:spcPts val="800"/>
                        </a:spcAft>
                      </a:pPr>
                      <a:r>
                        <a:rPr lang="en-GB" sz="1200" dirty="0">
                          <a:solidFill>
                            <a:srgbClr val="FF0000"/>
                          </a:solidFill>
                        </a:rPr>
                        <a:t>Change or comment</a:t>
                      </a:r>
                    </a:p>
                  </a:txBody>
                  <a:tcPr marL="36002" marR="36002" marT="0" marB="0" anchor="ctr"/>
                </a:tc>
                <a:extLst>
                  <a:ext uri="{0D108BD9-81ED-4DB2-BD59-A6C34878D82A}">
                    <a16:rowId xmlns:a16="http://schemas.microsoft.com/office/drawing/2014/main" val="10000"/>
                  </a:ext>
                </a:extLst>
              </a:tr>
              <a:tr h="365595">
                <a:tc>
                  <a:txBody>
                    <a:bodyPr/>
                    <a:lstStyle/>
                    <a:p>
                      <a:pPr algn="ctr" fontAlgn="t"/>
                      <a:r>
                        <a:rPr lang="en-GB" sz="1200" b="1" i="0" u="none" strike="noStrike" dirty="0">
                          <a:solidFill>
                            <a:srgbClr val="000000"/>
                          </a:solidFill>
                          <a:effectLst/>
                          <a:latin typeface="Arial" panose="020B0604020202020204" pitchFamily="34" charset="0"/>
                        </a:rPr>
                        <a:t>960037</a:t>
                      </a:r>
                      <a:endParaRPr lang="en-GB" sz="1200" b="0" i="0" u="none" strike="noStrike" dirty="0">
                        <a:solidFill>
                          <a:srgbClr val="000000"/>
                        </a:solidFill>
                        <a:effectLst/>
                        <a:latin typeface="Arial" panose="020B0604020202020204" pitchFamily="34" charset="0"/>
                      </a:endParaRPr>
                    </a:p>
                  </a:txBody>
                  <a:tcPr marL="36002" marR="36002" marT="0" marB="0" anchor="ctr"/>
                </a:tc>
                <a:tc>
                  <a:txBody>
                    <a:bodyPr/>
                    <a:lstStyle/>
                    <a:p>
                      <a:r>
                        <a:rPr lang="en-US" sz="1200" b="1" i="0" u="none" strike="noStrike" kern="1200" dirty="0">
                          <a:solidFill>
                            <a:srgbClr val="0000FF"/>
                          </a:solidFill>
                          <a:effectLst/>
                          <a:latin typeface="Arial" panose="020B0604020202020204" pitchFamily="34" charset="0"/>
                          <a:ea typeface="+mn-ea"/>
                          <a:cs typeface="+mn-cs"/>
                        </a:rPr>
                        <a:t>Study on the security and privacy of AI/ML-based services and applications in 5G</a:t>
                      </a:r>
                      <a:endParaRPr lang="en-GB" sz="1200" b="1" i="0" u="none" strike="noStrike" kern="1200" dirty="0">
                        <a:solidFill>
                          <a:srgbClr val="0000FF"/>
                        </a:solidFill>
                        <a:effectLst/>
                        <a:latin typeface="Arial" panose="020B0604020202020204" pitchFamily="34" charset="0"/>
                        <a:ea typeface="+mn-ea"/>
                        <a:cs typeface="+mn-cs"/>
                      </a:endParaRPr>
                    </a:p>
                  </a:txBody>
                  <a:tcPr marL="91448" marR="91448" marT="45640" marB="45640"/>
                </a:tc>
                <a:tc>
                  <a:txBody>
                    <a:bodyPr/>
                    <a:lstStyle/>
                    <a:p>
                      <a:r>
                        <a:rPr lang="en-GB" sz="1200" b="1" i="0" u="none" strike="noStrike" kern="1200" dirty="0">
                          <a:solidFill>
                            <a:srgbClr val="000000"/>
                          </a:solidFill>
                          <a:effectLst/>
                          <a:latin typeface="Arial" panose="020B0604020202020204" pitchFamily="34" charset="0"/>
                          <a:ea typeface="+mn-ea"/>
                          <a:cs typeface="+mn-cs"/>
                        </a:rPr>
                        <a:t>FS_AIML</a:t>
                      </a:r>
                    </a:p>
                  </a:txBody>
                  <a:tcPr marL="91448" marR="91448" marT="45640" marB="45640"/>
                </a:tc>
                <a:tc>
                  <a:txBody>
                    <a:bodyPr/>
                    <a:lstStyle/>
                    <a:p>
                      <a:pPr algn="ctr" fontAlgn="t"/>
                      <a:r>
                        <a:rPr lang="en-GB" sz="1200" b="0" i="0" u="none" strike="noStrike" dirty="0">
                          <a:solidFill>
                            <a:srgbClr val="000000"/>
                          </a:solidFill>
                          <a:effectLst/>
                          <a:latin typeface="Arial" panose="020B0604020202020204" pitchFamily="34" charset="0"/>
                        </a:rPr>
                        <a:t>Rel-18</a:t>
                      </a:r>
                    </a:p>
                  </a:txBody>
                  <a:tcPr marL="36002" marR="36002" marT="0" marB="0" anchor="ctr"/>
                </a:tc>
                <a:tc>
                  <a:txBody>
                    <a:bodyPr/>
                    <a:lstStyle/>
                    <a:p>
                      <a:pPr algn="ctr" fontAlgn="t"/>
                      <a:r>
                        <a:rPr lang="en-GB" sz="1200" b="0" i="0" u="none" strike="noStrike" dirty="0">
                          <a:solidFill>
                            <a:srgbClr val="000000"/>
                          </a:solidFill>
                          <a:effectLst/>
                          <a:latin typeface="Arial" panose="020B0604020202020204" pitchFamily="34" charset="0"/>
                        </a:rPr>
                        <a:t>S3</a:t>
                      </a:r>
                    </a:p>
                  </a:txBody>
                  <a:tcPr marL="36002" marR="36002" marT="0" marB="0" anchor="ctr"/>
                </a:tc>
                <a:tc>
                  <a:txBody>
                    <a:bodyPr/>
                    <a:lstStyle/>
                    <a:p>
                      <a:pPr algn="ctr" fontAlgn="t"/>
                      <a:r>
                        <a:rPr lang="en-GB" sz="1200" b="0" i="0" u="none" strike="noStrike" dirty="0">
                          <a:solidFill>
                            <a:srgbClr val="000000"/>
                          </a:solidFill>
                          <a:effectLst/>
                          <a:latin typeface="Arial" panose="020B0604020202020204" pitchFamily="34" charset="0"/>
                        </a:rPr>
                        <a:t>Mar-2023</a:t>
                      </a:r>
                    </a:p>
                  </a:txBody>
                  <a:tcPr marL="36002" marR="36002" marT="0" marB="0" anchor="ctr"/>
                </a:tc>
                <a:tc>
                  <a:txBody>
                    <a:bodyPr/>
                    <a:lstStyle/>
                    <a:p>
                      <a:pPr algn="ctr" fontAlgn="t"/>
                      <a:r>
                        <a:rPr lang="en-GB" sz="1200" b="0" i="0" u="none" strike="noStrike" dirty="0">
                          <a:solidFill>
                            <a:srgbClr val="000000"/>
                          </a:solidFill>
                          <a:effectLst/>
                          <a:latin typeface="Arial" panose="020B0604020202020204" pitchFamily="34" charset="0"/>
                        </a:rPr>
                        <a:t>0</a:t>
                      </a:r>
                    </a:p>
                  </a:txBody>
                  <a:tcPr marL="36002" marR="36002" marT="0" marB="0" anchor="ctr"/>
                </a:tc>
                <a:tc>
                  <a:txBody>
                    <a:bodyPr/>
                    <a:lstStyle/>
                    <a:p>
                      <a:pPr algn="ctr">
                        <a:lnSpc>
                          <a:spcPct val="107000"/>
                        </a:lnSpc>
                        <a:spcAft>
                          <a:spcPts val="800"/>
                        </a:spcAft>
                      </a:pPr>
                      <a:r>
                        <a:rPr lang="en-GB" sz="1200" dirty="0">
                          <a:solidFill>
                            <a:srgbClr val="FF0000"/>
                          </a:solidFill>
                        </a:rPr>
                        <a:t>5%</a:t>
                      </a:r>
                    </a:p>
                  </a:txBody>
                  <a:tcPr marL="36002" marR="36002" marT="0" marB="0" anchor="ctr"/>
                </a:tc>
                <a:tc>
                  <a:txBody>
                    <a:bodyPr/>
                    <a:lstStyle/>
                    <a:p>
                      <a:pPr>
                        <a:lnSpc>
                          <a:spcPct val="107000"/>
                        </a:lnSpc>
                        <a:spcAft>
                          <a:spcPts val="800"/>
                        </a:spcAft>
                      </a:pPr>
                      <a:r>
                        <a:rPr lang="en-GB" sz="1200" dirty="0">
                          <a:solidFill>
                            <a:srgbClr val="FF0000"/>
                          </a:solidFill>
                        </a:rPr>
                        <a:t>TR 33.898</a:t>
                      </a:r>
                    </a:p>
                  </a:txBody>
                  <a:tcPr marL="36002" marR="36002"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0319421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042564"/>
            <a:ext cx="8554481" cy="5273395"/>
          </a:xfrm>
        </p:spPr>
        <p:txBody>
          <a:bodyPr/>
          <a:lstStyle/>
          <a:p>
            <a:pPr marL="457200" lvl="1" indent="-457200">
              <a:spcBef>
                <a:spcPts val="0"/>
              </a:spcBef>
              <a:spcAft>
                <a:spcPts val="300"/>
              </a:spcAft>
              <a:buBlip>
                <a:blip r:embed="rId3"/>
              </a:buBlip>
            </a:pPr>
            <a:r>
              <a:rPr lang="en-US" sz="1400" b="1" dirty="0">
                <a:ea typeface="+mn-ea"/>
                <a:cs typeface="+mn-cs"/>
              </a:rPr>
              <a:t>SA2/RAN impacts and dependencies</a:t>
            </a:r>
            <a:r>
              <a:rPr lang="en-US" sz="1400" dirty="0">
                <a:ea typeface="+mn-ea"/>
                <a:cs typeface="+mn-cs"/>
              </a:rPr>
              <a:t>:</a:t>
            </a:r>
            <a:endParaRPr lang="de-DE" sz="1400" dirty="0">
              <a:ea typeface="+mn-ea"/>
              <a:cs typeface="+mn-cs"/>
            </a:endParaRPr>
          </a:p>
          <a:p>
            <a:pPr lvl="1">
              <a:spcBef>
                <a:spcPts val="0"/>
              </a:spcBef>
              <a:spcAft>
                <a:spcPts val="600"/>
              </a:spcAft>
            </a:pPr>
            <a:r>
              <a:rPr lang="en-US" sz="1200" dirty="0"/>
              <a:t>None for RAN</a:t>
            </a:r>
          </a:p>
          <a:p>
            <a:pPr lvl="1">
              <a:spcBef>
                <a:spcPts val="0"/>
              </a:spcBef>
              <a:spcAft>
                <a:spcPts val="600"/>
              </a:spcAft>
            </a:pPr>
            <a:r>
              <a:rPr lang="en-US" sz="1200" dirty="0"/>
              <a:t>SA2 s since only the scope and background clauses were added in the TR. </a:t>
            </a:r>
          </a:p>
          <a:p>
            <a:pPr marL="457200" lvl="1" indent="-457200">
              <a:spcBef>
                <a:spcPts val="0"/>
              </a:spcBef>
              <a:spcAft>
                <a:spcPts val="300"/>
              </a:spcAft>
              <a:buBlip>
                <a:blip r:embed="rId3"/>
              </a:buBlip>
            </a:pPr>
            <a:endParaRPr lang="en-US" sz="1400" b="1" dirty="0"/>
          </a:p>
          <a:p>
            <a:pPr lvl="0">
              <a:spcBef>
                <a:spcPts val="0"/>
              </a:spcBef>
              <a:spcAft>
                <a:spcPts val="300"/>
              </a:spcAft>
            </a:pPr>
            <a:r>
              <a:rPr lang="de-DE" sz="1400" b="1" dirty="0"/>
              <a:t>Contentious Issue</a:t>
            </a:r>
            <a:r>
              <a:rPr lang="de-DE" sz="1400" dirty="0"/>
              <a:t>:</a:t>
            </a:r>
          </a:p>
          <a:p>
            <a:pPr lvl="1">
              <a:spcBef>
                <a:spcPts val="0"/>
              </a:spcBef>
              <a:spcAft>
                <a:spcPts val="300"/>
              </a:spcAft>
            </a:pPr>
            <a:r>
              <a:rPr lang="en-GB" sz="1200" dirty="0"/>
              <a:t>All KIs proposed in SA3#107Adhoc-e . </a:t>
            </a:r>
            <a:endParaRPr lang="de-DE" sz="1200" dirty="0"/>
          </a:p>
          <a:p>
            <a:pPr>
              <a:spcBef>
                <a:spcPts val="0"/>
              </a:spcBef>
              <a:spcAft>
                <a:spcPts val="300"/>
              </a:spcAft>
            </a:pPr>
            <a:endParaRPr lang="de-DE" sz="1400" b="1" dirty="0"/>
          </a:p>
          <a:p>
            <a:pPr>
              <a:spcBef>
                <a:spcPts val="0"/>
              </a:spcBef>
              <a:spcAft>
                <a:spcPts val="300"/>
              </a:spcAft>
            </a:pPr>
            <a:r>
              <a:rPr lang="de-DE" sz="1400" b="1" dirty="0"/>
              <a:t>Focus for the Next Meeting </a:t>
            </a:r>
            <a:r>
              <a:rPr lang="de-DE" sz="1400" dirty="0"/>
              <a:t>:</a:t>
            </a:r>
          </a:p>
          <a:p>
            <a:pPr lvl="1">
              <a:spcBef>
                <a:spcPts val="0"/>
              </a:spcBef>
              <a:spcAft>
                <a:spcPts val="300"/>
              </a:spcAft>
            </a:pPr>
            <a:r>
              <a:rPr lang="en-US" sz="1200" dirty="0"/>
              <a:t>First key issue agreements</a:t>
            </a:r>
            <a:endParaRPr lang="en-CA" sz="1200" dirty="0"/>
          </a:p>
          <a:p>
            <a:pPr marL="0" indent="0">
              <a:spcBef>
                <a:spcPts val="0"/>
              </a:spcBef>
              <a:spcAft>
                <a:spcPts val="300"/>
              </a:spcAft>
              <a:buNone/>
            </a:pPr>
            <a:endParaRPr lang="en-US" altLang="zh-CN" sz="1400" b="1" dirty="0"/>
          </a:p>
          <a:p>
            <a:pPr>
              <a:spcBef>
                <a:spcPts val="0"/>
              </a:spcBef>
              <a:spcAft>
                <a:spcPts val="300"/>
              </a:spcAft>
            </a:pPr>
            <a:r>
              <a:rPr lang="en-US" altLang="zh-CN" sz="1400" b="1" dirty="0"/>
              <a:t>Overall Plan</a:t>
            </a:r>
            <a:r>
              <a:rPr lang="en-US" altLang="zh-CN" sz="1400" dirty="0"/>
              <a:t>:</a:t>
            </a:r>
          </a:p>
          <a:p>
            <a:pPr lvl="1">
              <a:spcBef>
                <a:spcPts val="0"/>
              </a:spcBef>
              <a:spcAft>
                <a:spcPts val="300"/>
              </a:spcAft>
            </a:pPr>
            <a:r>
              <a:rPr lang="en-US" altLang="zh-CN" sz="1200" dirty="0"/>
              <a:t>See dedicated slide</a:t>
            </a:r>
          </a:p>
          <a:p>
            <a:pPr>
              <a:spcBef>
                <a:spcPts val="0"/>
              </a:spcBef>
              <a:spcAft>
                <a:spcPts val="300"/>
              </a:spcAft>
            </a:pPr>
            <a:endParaRPr lang="en-US" altLang="zh-CN" sz="1400" b="1" dirty="0"/>
          </a:p>
          <a:p>
            <a:pPr>
              <a:spcBef>
                <a:spcPts val="0"/>
              </a:spcBef>
              <a:spcAft>
                <a:spcPts val="300"/>
              </a:spcAft>
            </a:pPr>
            <a:r>
              <a:rPr lang="en-US" altLang="zh-CN" sz="1400" b="1" dirty="0"/>
              <a:t>Risks:</a:t>
            </a:r>
            <a:endParaRPr lang="en-US" altLang="zh-CN" sz="1000" b="1" dirty="0"/>
          </a:p>
          <a:p>
            <a:pPr lvl="1">
              <a:spcBef>
                <a:spcPts val="0"/>
              </a:spcBef>
              <a:spcAft>
                <a:spcPts val="300"/>
              </a:spcAft>
            </a:pPr>
            <a:r>
              <a:rPr lang="en-US" altLang="zh-CN" sz="1200" dirty="0"/>
              <a:t>One or more company/companies continue blocking progress of KI discussion and conclusion.</a:t>
            </a:r>
          </a:p>
          <a:p>
            <a:pPr lvl="1">
              <a:spcBef>
                <a:spcPts val="0"/>
              </a:spcBef>
              <a:spcAft>
                <a:spcPts val="300"/>
              </a:spcAft>
            </a:pPr>
            <a:r>
              <a:rPr lang="en-US" altLang="zh-CN" sz="1200" dirty="0"/>
              <a:t>If no KI can be agreed during SA3#108-e, FS_AIML schedule may be severely jeopardized. </a:t>
            </a:r>
          </a:p>
        </p:txBody>
      </p:sp>
      <p:sp>
        <p:nvSpPr>
          <p:cNvPr id="4" name="Title 3">
            <a:extLst>
              <a:ext uri="{FF2B5EF4-FFF2-40B4-BE49-F238E27FC236}">
                <a16:creationId xmlns:a16="http://schemas.microsoft.com/office/drawing/2014/main" id="{5D88E2AB-CBFF-4456-99B7-D64DA69227D9}"/>
              </a:ext>
            </a:extLst>
          </p:cNvPr>
          <p:cNvSpPr txBox="1">
            <a:spLocks noGrp="1"/>
          </p:cNvSpPr>
          <p:nvPr>
            <p:ph type="title"/>
          </p:nvPr>
        </p:nvSpPr>
        <p:spPr>
          <a:xfrm>
            <a:off x="405791" y="311208"/>
            <a:ext cx="6827838" cy="461665"/>
          </a:xfrm>
          <a:prstGeom prst="rect">
            <a:avLst/>
          </a:prstGeom>
          <a:noFill/>
        </p:spPr>
        <p:txBody>
          <a:bodyPr wrap="square" rtlCol="0">
            <a:spAutoFit/>
          </a:bodyPr>
          <a:lstStyle/>
          <a:p>
            <a:r>
              <a:rPr lang="en-US" sz="2400" dirty="0">
                <a:solidFill>
                  <a:srgbClr val="FF0000"/>
                </a:solidFill>
              </a:rPr>
              <a:t>FS_AIML status after SA3#107Adhoc-e </a:t>
            </a:r>
          </a:p>
        </p:txBody>
      </p:sp>
    </p:spTree>
    <p:extLst>
      <p:ext uri="{BB962C8B-B14F-4D97-AF65-F5344CB8AC3E}">
        <p14:creationId xmlns:p14="http://schemas.microsoft.com/office/powerpoint/2010/main" val="345260763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C17A4B69EF56E94C827924DC4B490231" ma:contentTypeVersion="16" ma:contentTypeDescription="Create a new document." ma:contentTypeScope="" ma:versionID="9912d19776983c6aade29a3686f1c79f">
  <xsd:schema xmlns:xsd="http://www.w3.org/2001/XMLSchema" xmlns:xs="http://www.w3.org/2001/XMLSchema" xmlns:p="http://schemas.microsoft.com/office/2006/metadata/properties" xmlns:ns3="71c5aaf6-e6ce-465b-b873-5148d2a4c105" xmlns:ns4="e0d6c333-3612-4d65-a7f4-5976eb42d46a" xmlns:ns5="c67c731b-696e-4d20-8664-fee8943d9cc6" targetNamespace="http://schemas.microsoft.com/office/2006/metadata/properties" ma:root="true" ma:fieldsID="b1f01fd908848de894b0fc5cac9f1093" ns3:_="" ns4:_="" ns5:_="">
    <xsd:import namespace="71c5aaf6-e6ce-465b-b873-5148d2a4c105"/>
    <xsd:import namespace="e0d6c333-3612-4d65-a7f4-5976eb42d46a"/>
    <xsd:import namespace="c67c731b-696e-4d20-8664-fee8943d9cc6"/>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element ref="ns5:SharedWithUsers" minOccurs="0"/>
                <xsd:element ref="ns5:SharedWithDetails" minOccurs="0"/>
                <xsd:element ref="ns5:SharingHintHash"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e0d6c333-3612-4d65-a7f4-5976eb42d46a"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7c731b-696e-4d20-8664-fee8943d9cc6"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haredContentType xmlns="Microsoft.SharePoint.Taxonomy.ContentTypeSync" SourceId="34c87397-5fc1-491e-85e7-d6110dbe9cbd" ContentTypeId="0x0101" PreviousValue="false"/>
</file>

<file path=customXml/itemProps1.xml><?xml version="1.0" encoding="utf-8"?>
<ds:datastoreItem xmlns:ds="http://schemas.openxmlformats.org/officeDocument/2006/customXml" ds:itemID="{CD561E15-ED7D-426C-AAA3-BE3BEEF7B6CC}">
  <ds:schemaRefs>
    <ds:schemaRef ds:uri="http://schemas.microsoft.com/sharepoint/events"/>
  </ds:schemaRefs>
</ds:datastoreItem>
</file>

<file path=customXml/itemProps2.xml><?xml version="1.0" encoding="utf-8"?>
<ds:datastoreItem xmlns:ds="http://schemas.openxmlformats.org/officeDocument/2006/customXml" ds:itemID="{6C244691-0162-45DC-8925-D69A4F52A0CA}">
  <ds:schemaRefs>
    <ds:schemaRef ds:uri="http://schemas.microsoft.com/sharepoint/v3/contenttype/forms"/>
  </ds:schemaRefs>
</ds:datastoreItem>
</file>

<file path=customXml/itemProps3.xml><?xml version="1.0" encoding="utf-8"?>
<ds:datastoreItem xmlns:ds="http://schemas.openxmlformats.org/officeDocument/2006/customXml" ds:itemID="{1DD099C7-CF44-471D-B7DF-D246DF2BD038}">
  <ds:schemaRefs>
    <ds:schemaRef ds:uri="http://schemas.microsoft.com/office/2006/metadata/properties"/>
    <ds:schemaRef ds:uri="http://schemas.microsoft.com/office/infopath/2007/PartnerControls"/>
    <ds:schemaRef ds:uri="71c5aaf6-e6ce-465b-b873-5148d2a4c105"/>
  </ds:schemaRefs>
</ds:datastoreItem>
</file>

<file path=customXml/itemProps4.xml><?xml version="1.0" encoding="utf-8"?>
<ds:datastoreItem xmlns:ds="http://schemas.openxmlformats.org/officeDocument/2006/customXml" ds:itemID="{A72B9F3D-C684-4F3E-9670-5E464CA8BA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e0d6c333-3612-4d65-a7f4-5976eb42d46a"/>
    <ds:schemaRef ds:uri="c67c731b-696e-4d20-8664-fee8943d9c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889FBBD8-3D06-492C-9E53-CCC01A1B933A}">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8120</TotalTime>
  <Words>456</Words>
  <Application>Microsoft Office PowerPoint</Application>
  <PresentationFormat>On-screen Show (4:3)</PresentationFormat>
  <Paragraphs>94</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Symbol</vt:lpstr>
      <vt:lpstr>Times New Roman</vt:lpstr>
      <vt:lpstr>Office Theme</vt:lpstr>
      <vt:lpstr>SA WG3 Work Plan for FS_AIML</vt:lpstr>
      <vt:lpstr>PowerPoint Presentation</vt:lpstr>
      <vt:lpstr>PowerPoint Presentation</vt:lpstr>
      <vt:lpstr>PowerPoint Presentation</vt:lpstr>
      <vt:lpstr>FS_AIML status after SA3#107Adhoc-e </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Marcus Wong</cp:lastModifiedBy>
  <cp:revision>1345</cp:revision>
  <dcterms:created xsi:type="dcterms:W3CDTF">2008-08-30T09:32:10Z</dcterms:created>
  <dcterms:modified xsi:type="dcterms:W3CDTF">2022-07-11T16:20:34Z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2c7635f8-94c0-4125-af53-3ffb066031e5</vt:lpwstr>
  </property>
  <property fmtid="{D5CDD505-2E9C-101B-9397-08002B2CF9AE}" pid="7" name="CTP_TimeStamp">
    <vt:lpwstr>2020-01-29 20:41:49Z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0x010100C17A4B69EF56E94C827924DC4B490231</vt:lpwstr>
  </property>
</Properties>
</file>