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7"/>
  </p:handoutMasterIdLst>
  <p:sldIdLst>
    <p:sldId id="795" r:id="rId3"/>
    <p:sldId id="800" r:id="rId5"/>
    <p:sldId id="806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7C80"/>
    <a:srgbClr val="000000"/>
    <a:srgbClr val="5C88D0"/>
    <a:srgbClr val="72AF2F"/>
    <a:srgbClr val="2A6EA8"/>
    <a:srgbClr val="FF3300"/>
    <a:srgbClr val="62A14D"/>
    <a:srgbClr val="C6D254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489" autoAdjust="0"/>
    <p:restoredTop sz="94947" autoAdjust="0"/>
  </p:normalViewPr>
  <p:slideViewPr>
    <p:cSldViewPr snapToGrid="0">
      <p:cViewPr varScale="1">
        <p:scale>
          <a:sx n="83" d="100"/>
          <a:sy n="83" d="100"/>
        </p:scale>
        <p:origin x="-1277" y="-58"/>
      </p:cViewPr>
      <p:guideLst>
        <p:guide orient="horz" pos="2160"/>
        <p:guide pos="28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commentAuthors" Target="commentAuthors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725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SA3#</a:t>
            </a:r>
            <a:r>
              <a:rPr lang="en-US" altLang="en-GB" sz="1200" dirty="0" smtClean="0">
                <a:solidFill>
                  <a:schemeClr val="bg1"/>
                </a:solidFill>
              </a:rPr>
              <a:t>111</a:t>
            </a:r>
            <a:r>
              <a:rPr lang="en-GB" altLang="de-DE" sz="1200" dirty="0" smtClean="0">
                <a:solidFill>
                  <a:schemeClr val="bg1"/>
                </a:solidFill>
              </a:rPr>
              <a:t>, </a:t>
            </a:r>
            <a:r>
              <a:rPr lang="en-US" altLang="en-GB" sz="1200" dirty="0" smtClean="0">
                <a:solidFill>
                  <a:schemeClr val="bg1"/>
                </a:solidFill>
              </a:rPr>
              <a:t>May</a:t>
            </a:r>
            <a:r>
              <a:rPr lang="en-GB" altLang="de-DE" sz="1200" dirty="0" smtClean="0">
                <a:solidFill>
                  <a:schemeClr val="bg1"/>
                </a:solidFill>
              </a:rPr>
              <a:t> </a:t>
            </a:r>
            <a:r>
              <a:rPr lang="en-US" altLang="en-GB" sz="1200" dirty="0" smtClean="0">
                <a:solidFill>
                  <a:schemeClr val="bg1"/>
                </a:solidFill>
              </a:rPr>
              <a:t>22nd</a:t>
            </a:r>
            <a:r>
              <a:rPr lang="en-GB" altLang="de-DE" sz="1200" dirty="0" smtClean="0">
                <a:solidFill>
                  <a:schemeClr val="bg1"/>
                </a:solidFill>
              </a:rPr>
              <a:t> –2</a:t>
            </a:r>
            <a:r>
              <a:rPr lang="en-US" altLang="en-GB" sz="1200" dirty="0" smtClean="0">
                <a:solidFill>
                  <a:schemeClr val="bg1"/>
                </a:solidFill>
              </a:rPr>
              <a:t>6th</a:t>
            </a:r>
            <a:r>
              <a:rPr lang="en-GB" altLang="de-DE" sz="1200" dirty="0">
                <a:solidFill>
                  <a:schemeClr val="bg1"/>
                </a:solidFill>
              </a:rPr>
              <a:t>, </a:t>
            </a:r>
            <a:r>
              <a:rPr lang="en-GB" altLang="de-DE" sz="1200" dirty="0" smtClean="0">
                <a:solidFill>
                  <a:schemeClr val="bg1"/>
                </a:solidFill>
              </a:rPr>
              <a:t>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838200" y="2282826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fr-FR" altLang="zh-CN" dirty="0" smtClean="0"/>
              <a:t>SA WG3 Status report for </a:t>
            </a:r>
            <a:r>
              <a:rPr lang="en-US" altLang="zh-CN" dirty="0" smtClean="0"/>
              <a:t>FS_eNA_SEC_Ph3</a:t>
            </a:r>
            <a:endParaRPr lang="en-GB" sz="36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Subtitle 6"/>
          <p:cNvSpPr txBox="1"/>
          <p:nvPr/>
        </p:nvSpPr>
        <p:spPr bwMode="auto">
          <a:xfrm>
            <a:off x="1524000" y="40386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r>
              <a:rPr lang="en-GB" altLang="en-US" sz="2000" b="1" dirty="0" smtClean="0">
                <a:latin typeface="Arial" panose="020B0604020202020204" pitchFamily="34" charset="0"/>
              </a:rPr>
              <a:t>Chang Liu</a:t>
            </a:r>
            <a:endParaRPr lang="en-GB" altLang="zh-CN" sz="2000" b="1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GB" altLang="zh-CN" sz="2000" b="1" dirty="0" smtClean="0">
                <a:latin typeface="Arial" panose="020B0604020202020204" pitchFamily="34" charset="0"/>
              </a:rPr>
              <a:t>China Mobile</a:t>
            </a:r>
            <a:endParaRPr lang="en-GB" altLang="zh-CN" sz="2000" b="1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kern="0" dirty="0" smtClean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5376"/>
            <a:ext cx="8554481" cy="5273395"/>
          </a:xfrm>
        </p:spPr>
        <p:txBody>
          <a:bodyPr/>
          <a:lstStyle/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altLang="zh-CN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The TR has </a:t>
            </a:r>
            <a:r>
              <a:rPr lang="de-DE" altLang="de-DE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6 key issues ,21 solutions and </a:t>
            </a:r>
            <a:r>
              <a:rPr lang="en-US" altLang="de-DE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6</a:t>
            </a:r>
            <a:r>
              <a:rPr lang="de-DE" altLang="de-DE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de-DE" altLang="de-DE" sz="16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conclusions.</a:t>
            </a:r>
            <a:endParaRPr lang="de-DE" altLang="de-DE" sz="16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strike="sngStrike" dirty="0" smtClean="0">
                <a:latin typeface="Calibri" panose="020F0502020204030204" pitchFamily="34" charset="0"/>
                <a:ea typeface="Calibri" panose="020F0502020204030204" pitchFamily="34" charset="0"/>
              </a:rPr>
              <a:t>November meeting:</a:t>
            </a:r>
            <a:endParaRPr lang="en-US" altLang="zh-CN" sz="1600" strike="sngStrike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strike="sngStrike" dirty="0" smtClean="0">
                <a:latin typeface="Calibri" panose="020F0502020204030204" pitchFamily="34" charset="0"/>
                <a:ea typeface="Calibri" panose="020F0502020204030204" pitchFamily="34" charset="0"/>
              </a:rPr>
              <a:t>Solution completion(including evaluation and solving ENs)</a:t>
            </a:r>
            <a:endParaRPr lang="en-US" altLang="zh-CN" sz="1200" strike="sngStrike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strike="sngStrike" dirty="0" smtClean="0">
                <a:latin typeface="Calibri" panose="020F0502020204030204" pitchFamily="34" charset="0"/>
                <a:ea typeface="Calibri" panose="020F0502020204030204" pitchFamily="34" charset="0"/>
              </a:rPr>
              <a:t>Add 5 </a:t>
            </a:r>
            <a:r>
              <a:rPr lang="en-US" altLang="zh-CN" sz="1200" strike="sngStrike" dirty="0" smtClean="0">
                <a:latin typeface="Calibri" panose="020F0502020204030204" pitchFamily="34" charset="0"/>
                <a:ea typeface="Calibri" panose="020F0502020204030204" pitchFamily="34" charset="0"/>
              </a:rPr>
              <a:t>solutions.</a:t>
            </a:r>
            <a:endParaRPr lang="en-US" altLang="zh-CN" sz="1600" strike="sngStrike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strike="sngStrike" dirty="0" smtClean="0">
                <a:latin typeface="Calibri" panose="020F0502020204030204" pitchFamily="34" charset="0"/>
                <a:ea typeface="Calibri" panose="020F0502020204030204" pitchFamily="34" charset="0"/>
              </a:rPr>
              <a:t>January </a:t>
            </a:r>
            <a:r>
              <a:rPr lang="en-US" altLang="zh-CN" sz="1600" strike="sngStrike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</a:t>
            </a:r>
            <a:endParaRPr lang="en-US" altLang="zh-CN" sz="1600" strike="sngStrike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strike="sngStrike" dirty="0" smtClean="0">
                <a:latin typeface="Calibri" panose="020F0502020204030204" pitchFamily="34" charset="0"/>
              </a:rPr>
              <a:t> Last meeting to add solutions to the existing key issues.</a:t>
            </a:r>
            <a:endParaRPr lang="en-CA" altLang="zh-CN" sz="1200" strike="sngStrike" dirty="0" smtClean="0">
              <a:latin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strike="sngStrike" dirty="0" smtClean="0">
                <a:latin typeface="Calibri" panose="020F0502020204030204" pitchFamily="34" charset="0"/>
              </a:rPr>
              <a:t>Add conclusions</a:t>
            </a:r>
            <a:endParaRPr lang="en-CA" altLang="zh-CN" sz="1200" strike="sngStrike" dirty="0" smtClean="0">
              <a:latin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February meeting(SA3 #110):</a:t>
            </a:r>
            <a:endParaRPr lang="en-US" altLang="zh-CN" sz="1600" strike="sngStrike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</a:rPr>
              <a:t>Add conclusions and solution completion</a:t>
            </a:r>
            <a:endParaRPr lang="en-US" altLang="zh-CN" sz="1200" strike="sngStrike" dirty="0" smtClean="0">
              <a:solidFill>
                <a:schemeClr val="tx1"/>
              </a:solidFill>
              <a:uFillTx/>
              <a:latin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</a:rPr>
              <a:t>Send TR for information</a:t>
            </a:r>
            <a:endParaRPr lang="en-US" altLang="zh-CN" sz="1200" strike="sngStrike" dirty="0" smtClean="0">
              <a:solidFill>
                <a:schemeClr val="tx1"/>
              </a:solidFill>
              <a:uFillTx/>
              <a:latin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2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</a:rPr>
              <a:t> </a:t>
            </a:r>
            <a:r>
              <a:rPr lang="en-US" altLang="zh-CN" sz="12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</a:rPr>
              <a:t>WID proposal</a:t>
            </a:r>
            <a:endParaRPr lang="en-US" altLang="zh-CN" sz="1200" strike="sngStrike" dirty="0" smtClean="0">
              <a:solidFill>
                <a:schemeClr val="tx1"/>
              </a:solidFill>
              <a:uFillTx/>
              <a:latin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April meeting(SA3 #110adhoc-e):</a:t>
            </a:r>
            <a:endParaRPr lang="en-US" altLang="zh-CN" sz="1600" strike="sngStrike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Complete conclusions and solution evaluation</a:t>
            </a:r>
            <a:endParaRPr lang="en-US" altLang="zh-CN" sz="1200" strike="sngStrike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start normative work</a:t>
            </a:r>
            <a:endParaRPr lang="en-US" altLang="zh-CN" sz="1200" strike="sngStrike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6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May meeting:(SA3 #111) </a:t>
            </a:r>
            <a:endParaRPr lang="en-US" altLang="zh-CN" sz="1600" strike="sngStrike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Send TR for approval</a:t>
            </a:r>
            <a:endParaRPr lang="en-US" altLang="zh-CN" sz="1200" strike="sngStrike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strike="sngStrike" dirty="0" smtClean="0">
                <a:solidFill>
                  <a:schemeClr val="tx1"/>
                </a:solidFill>
                <a:uFillTx/>
                <a:latin typeface="Calibri" panose="020F0502020204030204" pitchFamily="34" charset="0"/>
                <a:ea typeface="Calibri" panose="020F0502020204030204" pitchFamily="34" charset="0"/>
              </a:rPr>
              <a:t>Normative work</a:t>
            </a:r>
            <a:endParaRPr lang="en-US" altLang="zh-CN" sz="1200" strike="sngStrike" dirty="0" smtClean="0">
              <a:solidFill>
                <a:schemeClr val="tx1"/>
              </a:solidFill>
              <a:uFillTx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August </a:t>
            </a:r>
            <a:r>
              <a:rPr lang="en-US" altLang="zh-CN" sz="1600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meeting(SA3 #112)</a:t>
            </a:r>
            <a:endParaRPr lang="en-US" altLang="zh-CN" sz="16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  <a:endParaRPr lang="en-US" altLang="zh-CN" sz="12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</a:rPr>
              <a:t>Clean up for TR</a:t>
            </a:r>
            <a:endParaRPr lang="en-US" altLang="zh-CN" sz="120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endParaRPr lang="en-US" sz="1800" u="sng" dirty="0">
              <a:solidFill>
                <a:srgbClr val="0070C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u="sng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5791" y="756044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FS_eNA_SEC_PH3 </a:t>
            </a:r>
            <a:r>
              <a:rPr lang="en-US" altLang="zh-CN" sz="2400" dirty="0" smtClean="0">
                <a:solidFill>
                  <a:srgbClr val="FF0000"/>
                </a:solidFill>
              </a:rPr>
              <a:t>Status  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405791" y="311853"/>
            <a:ext cx="6827838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FS_eNA_SEC_Ph3 </a:t>
            </a:r>
            <a:r>
              <a:rPr lang="en-US" sz="2400" dirty="0">
                <a:solidFill>
                  <a:srgbClr val="FF0000"/>
                </a:solidFill>
              </a:rPr>
              <a:t>status after </a:t>
            </a:r>
            <a:r>
              <a:rPr lang="en-US" sz="2400" dirty="0" smtClean="0">
                <a:solidFill>
                  <a:srgbClr val="FF0000"/>
                </a:solidFill>
              </a:rPr>
              <a:t>SA3#111</a:t>
            </a:r>
            <a:endParaRPr lang="en-US" sz="2400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5"/>
          <p:cNvGraphicFramePr>
            <a:graphicFrameLocks noGrp="1"/>
          </p:cNvGraphicFramePr>
          <p:nvPr/>
        </p:nvGraphicFramePr>
        <p:xfrm>
          <a:off x="240079" y="935771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/>
                <a:gridCol w="2720340"/>
                <a:gridCol w="929191"/>
                <a:gridCol w="556709"/>
                <a:gridCol w="323284"/>
                <a:gridCol w="667362"/>
                <a:gridCol w="456211"/>
                <a:gridCol w="722689"/>
                <a:gridCol w="1378585"/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950021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enablers for Network Automation for 5G - phase 3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FS_eNA_SEC_Ph3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June-2023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 smtClean="0">
                          <a:solidFill>
                            <a:srgbClr val="FF0000"/>
                          </a:solidFill>
                        </a:rPr>
                        <a:t>95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 smtClean="0">
                          <a:solidFill>
                            <a:srgbClr val="FF0000"/>
                          </a:solidFill>
                        </a:rPr>
                        <a:t>Conclusions update</a:t>
                      </a:r>
                      <a:endParaRPr lang="en-US" alt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  <p:sp>
        <p:nvSpPr>
          <p:cNvPr id="7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075688"/>
            <a:ext cx="8554481" cy="392945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altLang="de-DE" sz="1400" b="1" dirty="0"/>
              <a:t>General</a:t>
            </a:r>
            <a:endParaRPr lang="de-DE" altLang="de-DE" sz="1400" b="1" dirty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de-DE" altLang="de-DE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TR 33.738 </a:t>
            </a:r>
            <a:r>
              <a:rPr lang="de-DE" altLang="de-DE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v0.6.0 </a:t>
            </a:r>
            <a:r>
              <a:rPr lang="de-DE" altLang="de-DE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contains 6 key issues </a:t>
            </a:r>
            <a:r>
              <a:rPr lang="de-DE" altLang="de-DE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,21 solutions and </a:t>
            </a:r>
            <a:r>
              <a:rPr lang="en-US" altLang="de-DE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6</a:t>
            </a:r>
            <a:r>
              <a:rPr lang="de-DE" altLang="de-DE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conclusions</a:t>
            </a:r>
            <a:r>
              <a:rPr lang="de-DE" altLang="de-DE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de-DE" altLang="de-DE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altLang="de-DE" sz="1400" b="1" dirty="0" err="1"/>
              <a:t>Dependencies</a:t>
            </a:r>
            <a:r>
              <a:rPr lang="de-DE" altLang="de-DE" sz="1400" b="1" dirty="0"/>
              <a:t>:</a:t>
            </a:r>
            <a:endParaRPr lang="de-DE" altLang="de-DE" sz="1400" b="1" dirty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None</a:t>
            </a:r>
            <a:endParaRPr lang="en-US" altLang="zh-CN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altLang="zh-CN" sz="1400" b="1" dirty="0" smtClean="0"/>
              <a:t>Contentious Issue</a:t>
            </a:r>
            <a:r>
              <a:rPr lang="de-DE" altLang="zh-CN" sz="1400" dirty="0" smtClean="0"/>
              <a:t>:</a:t>
            </a:r>
            <a:endParaRPr lang="de-DE" altLang="zh-CN" sz="1400" dirty="0" smtClean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de-DE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None</a:t>
            </a:r>
            <a:endParaRPr lang="de-DE" altLang="zh-CN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altLang="zh-CN" sz="14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altLang="zh-CN" sz="1400" b="1" dirty="0" smtClean="0"/>
              <a:t>Focus for the Next Meeting </a:t>
            </a:r>
            <a:r>
              <a:rPr lang="de-DE" altLang="zh-CN" sz="1400" dirty="0" smtClean="0"/>
              <a:t>:</a:t>
            </a:r>
            <a:endParaRPr lang="de-DE" altLang="zh-CN" sz="1400" dirty="0" smtClean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US" alt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lean up</a:t>
            </a:r>
            <a:endParaRPr lang="en-US" altLang="zh-CN" sz="1400" b="1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1023</Words>
  <Application>WPS 演示</Application>
  <PresentationFormat>全屏显示(4:3)</PresentationFormat>
  <Paragraphs>86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宋体</vt:lpstr>
      <vt:lpstr>Wingdings</vt:lpstr>
      <vt:lpstr>Calibri</vt:lpstr>
      <vt:lpstr>Times New Roman</vt:lpstr>
      <vt:lpstr>Symbol</vt:lpstr>
      <vt:lpstr>微软雅黑</vt:lpstr>
      <vt:lpstr>Arial Unicode MS</vt:lpstr>
      <vt:lpstr>Office Theme</vt:lpstr>
      <vt:lpstr>PowerPoint 演示文稿</vt:lpstr>
      <vt:lpstr>PowerPoint 演示文稿</vt:lpstr>
      <vt:lpstr>FS_eNA_SEC_Ph3 status after SA3#111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cmcc2</cp:lastModifiedBy>
  <cp:revision>1349</cp:revision>
  <dcterms:created xsi:type="dcterms:W3CDTF">2008-08-30T09:32:00Z</dcterms:created>
  <dcterms:modified xsi:type="dcterms:W3CDTF">2023-06-02T02:06:19Z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0x010100C17A4B69EF56E94C827924DC4B490231</vt:lpwstr>
  </property>
  <property fmtid="{D5CDD505-2E9C-101B-9397-08002B2CF9AE}" pid="9" name="_2015_ms_pID_725343">
    <vt:lpwstr>(3)gb/8SvAtSiHg6mt3yJHpcrRQPB9LmClYepxt05QOt3rNigDrggJiQBxmRCGYqPieDLmh/t9f
Zb1wYGCWLKv30iKNmmQFt/E5bs/bINTMosd38+687nWjijJ1xOvvzL8nqEADNkkrwiTwBbvq
qboEyIkDJt8iMeasUUKrkTqaYW9HVLR9sHI92ALUAVln1Qh4w61UovJZNXUIAdb+ZLps6qGz
KvJxgzc384kTh449kG</vt:lpwstr>
  </property>
  <property fmtid="{D5CDD505-2E9C-101B-9397-08002B2CF9AE}" pid="10" name="_2015_ms_pID_7253431">
    <vt:lpwstr>CG3EAd5ICrbKBl60AjsjrfVcXshoWgKLQBhefB8cou8/aXc3QTJyy8
DAPbkWeJhiV1S3IBAaOvgpYJRt51Oi/yTj6cEhXf1qPShkPagOHD6wL33mxA7BFHV8K5s/3/
jcBb5/I3hDr0u81N6QaZ7vJ98nBK+KSkQe5iKqPZ+uXV1F7cNoxBmtzV3/lg+eQuoB3rdh33
G0LgX+6O6ANbMTqRagTL3sqQ/ymsvCdRETU4</vt:lpwstr>
  </property>
  <property fmtid="{D5CDD505-2E9C-101B-9397-08002B2CF9AE}" pid="11" name="_2015_ms_pID_7253432">
    <vt:lpwstr>rg==</vt:lpwstr>
  </property>
  <property fmtid="{D5CDD505-2E9C-101B-9397-08002B2CF9AE}" pid="12" name="_readonly">
    <vt:lpwstr/>
  </property>
  <property fmtid="{D5CDD505-2E9C-101B-9397-08002B2CF9AE}" pid="13" name="_change">
    <vt:lpwstr/>
  </property>
  <property fmtid="{D5CDD505-2E9C-101B-9397-08002B2CF9AE}" pid="14" name="_full-control">
    <vt:lpwstr/>
  </property>
  <property fmtid="{D5CDD505-2E9C-101B-9397-08002B2CF9AE}" pid="15" name="sflag">
    <vt:lpwstr>1677467704</vt:lpwstr>
  </property>
  <property fmtid="{D5CDD505-2E9C-101B-9397-08002B2CF9AE}" pid="16" name="KSOProductBuildVer">
    <vt:lpwstr>2052-11.8.2.10229</vt:lpwstr>
  </property>
</Properties>
</file>