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3" r:id="rId2"/>
    <p:sldId id="793" r:id="rId3"/>
    <p:sldId id="794" r:id="rId4"/>
    <p:sldId id="792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01" d="100"/>
          <a:sy n="101" d="100"/>
        </p:scale>
        <p:origin x="157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4194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urabh Khare (Nokia)" userId="67fbe8cd-29ac-4ac0-9980-2fce8be0bc94" providerId="ADAL" clId="{FF896473-AFEF-4D31-AC89-CB0F6EFE1FA1}"/>
    <pc:docChg chg="undo custSel addSld delSld modSld modMainMaster">
      <pc:chgData name="Saurabh Khare (Nokia)" userId="67fbe8cd-29ac-4ac0-9980-2fce8be0bc94" providerId="ADAL" clId="{FF896473-AFEF-4D31-AC89-CB0F6EFE1FA1}" dt="2023-06-06T06:23:12.875" v="343"/>
      <pc:docMkLst>
        <pc:docMk/>
      </pc:docMkLst>
      <pc:sldChg chg="modSp mod">
        <pc:chgData name="Saurabh Khare (Nokia)" userId="67fbe8cd-29ac-4ac0-9980-2fce8be0bc94" providerId="ADAL" clId="{FF896473-AFEF-4D31-AC89-CB0F6EFE1FA1}" dt="2023-06-06T06:14:52.631" v="1"/>
        <pc:sldMkLst>
          <pc:docMk/>
          <pc:sldMk cId="0" sldId="303"/>
        </pc:sldMkLst>
        <pc:spChg chg="mod">
          <ac:chgData name="Saurabh Khare (Nokia)" userId="67fbe8cd-29ac-4ac0-9980-2fce8be0bc94" providerId="ADAL" clId="{FF896473-AFEF-4D31-AC89-CB0F6EFE1FA1}" dt="2023-06-06T06:14:52.631" v="1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Saurabh Khare (Nokia)" userId="67fbe8cd-29ac-4ac0-9980-2fce8be0bc94" providerId="ADAL" clId="{FF896473-AFEF-4D31-AC89-CB0F6EFE1FA1}" dt="2023-06-06T06:14:46.925" v="0"/>
          <ac:spMkLst>
            <pc:docMk/>
            <pc:sldMk cId="0" sldId="303"/>
            <ac:spMk id="9219" creationId="{00000000-0000-0000-0000-000000000000}"/>
          </ac:spMkLst>
        </pc:spChg>
      </pc:sldChg>
      <pc:sldChg chg="del">
        <pc:chgData name="Saurabh Khare (Nokia)" userId="67fbe8cd-29ac-4ac0-9980-2fce8be0bc94" providerId="ADAL" clId="{FF896473-AFEF-4D31-AC89-CB0F6EFE1FA1}" dt="2023-06-06T06:15:19.481" v="5" actId="47"/>
        <pc:sldMkLst>
          <pc:docMk/>
          <pc:sldMk cId="0" sldId="791"/>
        </pc:sldMkLst>
      </pc:sldChg>
      <pc:sldChg chg="modSp add mod">
        <pc:chgData name="Saurabh Khare (Nokia)" userId="67fbe8cd-29ac-4ac0-9980-2fce8be0bc94" providerId="ADAL" clId="{FF896473-AFEF-4D31-AC89-CB0F6EFE1FA1}" dt="2023-06-06T06:23:12.875" v="343"/>
        <pc:sldMkLst>
          <pc:docMk/>
          <pc:sldMk cId="2503194211" sldId="792"/>
        </pc:sldMkLst>
        <pc:spChg chg="mod">
          <ac:chgData name="Saurabh Khare (Nokia)" userId="67fbe8cd-29ac-4ac0-9980-2fce8be0bc94" providerId="ADAL" clId="{FF896473-AFEF-4D31-AC89-CB0F6EFE1FA1}" dt="2023-06-06T06:21:52.654" v="314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Saurabh Khare (Nokia)" userId="67fbe8cd-29ac-4ac0-9980-2fce8be0bc94" providerId="ADAL" clId="{FF896473-AFEF-4D31-AC89-CB0F6EFE1FA1}" dt="2023-06-06T06:21:29.553" v="312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Saurabh Khare (Nokia)" userId="67fbe8cd-29ac-4ac0-9980-2fce8be0bc94" providerId="ADAL" clId="{FF896473-AFEF-4D31-AC89-CB0F6EFE1FA1}" dt="2023-06-06T06:23:12.875" v="343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add mod">
        <pc:chgData name="Saurabh Khare (Nokia)" userId="67fbe8cd-29ac-4ac0-9980-2fce8be0bc94" providerId="ADAL" clId="{FF896473-AFEF-4D31-AC89-CB0F6EFE1FA1}" dt="2023-06-06T06:18:31.301" v="263" actId="20577"/>
        <pc:sldMkLst>
          <pc:docMk/>
          <pc:sldMk cId="539970028" sldId="793"/>
        </pc:sldMkLst>
        <pc:spChg chg="mod">
          <ac:chgData name="Saurabh Khare (Nokia)" userId="67fbe8cd-29ac-4ac0-9980-2fce8be0bc94" providerId="ADAL" clId="{FF896473-AFEF-4D31-AC89-CB0F6EFE1FA1}" dt="2023-06-06T06:18:31.301" v="26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add mod">
        <pc:chgData name="Saurabh Khare (Nokia)" userId="67fbe8cd-29ac-4ac0-9980-2fce8be0bc94" providerId="ADAL" clId="{FF896473-AFEF-4D31-AC89-CB0F6EFE1FA1}" dt="2023-06-06T06:17:39.871" v="242" actId="20577"/>
        <pc:sldMkLst>
          <pc:docMk/>
          <pc:sldMk cId="3491595708" sldId="794"/>
        </pc:sldMkLst>
        <pc:graphicFrameChg chg="modGraphic">
          <ac:chgData name="Saurabh Khare (Nokia)" userId="67fbe8cd-29ac-4ac0-9980-2fce8be0bc94" providerId="ADAL" clId="{FF896473-AFEF-4D31-AC89-CB0F6EFE1FA1}" dt="2023-06-06T06:17:39.871" v="242" actId="20577"/>
          <ac:graphicFrameMkLst>
            <pc:docMk/>
            <pc:sldMk cId="3491595708" sldId="794"/>
            <ac:graphicFrameMk id="5" creationId="{3F974822-9B6F-4BDA-A834-A99278818868}"/>
          </ac:graphicFrameMkLst>
        </pc:graphicFrameChg>
      </pc:sldChg>
      <pc:sldMasterChg chg="modSp mod">
        <pc:chgData name="Saurabh Khare (Nokia)" userId="67fbe8cd-29ac-4ac0-9980-2fce8be0bc94" providerId="ADAL" clId="{FF896473-AFEF-4D31-AC89-CB0F6EFE1FA1}" dt="2023-06-06T06:23:11.315" v="342" actId="27636"/>
        <pc:sldMasterMkLst>
          <pc:docMk/>
          <pc:sldMasterMk cId="0" sldId="2147483648"/>
        </pc:sldMasterMkLst>
        <pc:spChg chg="mod">
          <ac:chgData name="Saurabh Khare (Nokia)" userId="67fbe8cd-29ac-4ac0-9980-2fce8be0bc94" providerId="ADAL" clId="{FF896473-AFEF-4D31-AC89-CB0F6EFE1FA1}" dt="2023-06-06T06:23:11.315" v="342" actId="27636"/>
          <ac:spMkLst>
            <pc:docMk/>
            <pc:sldMasterMk cId="0" sldId="2147483648"/>
            <ac:spMk id="14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6/6/2023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6/6/2023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2" name="文本框 1"/>
          <p:cNvSpPr txBox="1"/>
          <p:nvPr userDrawn="1"/>
        </p:nvSpPr>
        <p:spPr>
          <a:xfrm>
            <a:off x="1481455" y="6503035"/>
            <a:ext cx="309880" cy="245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87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>
                <a:solidFill>
                  <a:schemeClr val="bg1"/>
                </a:solidFill>
              </a:rPr>
              <a:t>SA3#11</a:t>
            </a:r>
            <a:r>
              <a:rPr lang="en-US" altLang="en-GB" sz="1200">
                <a:solidFill>
                  <a:schemeClr val="bg1"/>
                </a:solidFill>
              </a:rPr>
              <a:t>1</a:t>
            </a:r>
            <a:r>
              <a:rPr lang="en-GB" altLang="de-DE" sz="1200">
                <a:solidFill>
                  <a:schemeClr val="bg1"/>
                </a:solidFill>
              </a:rPr>
              <a:t> </a:t>
            </a:r>
            <a:r>
              <a:rPr lang="en-US" altLang="en-GB" sz="1200">
                <a:solidFill>
                  <a:schemeClr val="bg1"/>
                </a:solidFill>
              </a:rPr>
              <a:t>Ma</a:t>
            </a:r>
            <a:r>
              <a:rPr lang="en-GB" altLang="de-DE" sz="1200">
                <a:solidFill>
                  <a:schemeClr val="bg1"/>
                </a:solidFill>
              </a:rPr>
              <a:t>y 2</a:t>
            </a:r>
            <a:r>
              <a:rPr lang="en-US" altLang="en-GB" sz="1200">
                <a:solidFill>
                  <a:schemeClr val="bg1"/>
                </a:solidFill>
              </a:rPr>
              <a:t>2</a:t>
            </a:r>
            <a:r>
              <a:rPr lang="en-GB" altLang="de-DE" sz="1200" baseline="30000">
                <a:solidFill>
                  <a:schemeClr val="bg1"/>
                </a:solidFill>
              </a:rPr>
              <a:t>th</a:t>
            </a:r>
            <a:r>
              <a:rPr lang="en-GB" altLang="de-DE" sz="1200">
                <a:solidFill>
                  <a:schemeClr val="bg1"/>
                </a:solidFill>
              </a:rPr>
              <a:t> –2</a:t>
            </a:r>
            <a:r>
              <a:rPr lang="en-US" altLang="en-GB" sz="1200">
                <a:solidFill>
                  <a:schemeClr val="bg1"/>
                </a:solidFill>
              </a:rPr>
              <a:t>6</a:t>
            </a:r>
            <a:r>
              <a:rPr lang="en-GB" altLang="de-DE" sz="1200" baseline="30000">
                <a:solidFill>
                  <a:schemeClr val="bg1"/>
                </a:solidFill>
              </a:rPr>
              <a:t>th</a:t>
            </a:r>
            <a:r>
              <a:rPr lang="en-GB" altLang="de-DE" sz="1200">
                <a:solidFill>
                  <a:schemeClr val="bg1"/>
                </a:solidFill>
              </a:rPr>
              <a:t>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en-IN" dirty="0"/>
              <a:t>FS_5WWC_Ph2_Sec </a:t>
            </a:r>
            <a:endParaRPr lang="en-GB" sz="9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Saurabh Khare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Nokia, Nokia Shanghai Bell</a:t>
            </a:r>
            <a:endParaRPr lang="en-US" altLang="en-US" sz="2000" dirty="0">
              <a:latin typeface="Arial" panose="020B0604020202020204" pitchFamily="34" charset="0"/>
            </a:endParaRPr>
          </a:p>
          <a:p>
            <a:endParaRPr lang="en-US" altLang="en-US" sz="800" dirty="0"/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679269" y="1199231"/>
            <a:ext cx="7963071" cy="4941356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August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Add solutions for current key issues</a:t>
            </a:r>
            <a:r>
              <a:rPr lang="en-CA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altLang="zh-CN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CA" sz="1200" i="1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en-US" sz="12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Add new </a:t>
            </a:r>
            <a:r>
              <a:rPr lang="en-CA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 update and conclusion.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Add new </a:t>
            </a:r>
            <a:r>
              <a:rPr lang="en-CA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Concentrate on solution update and conclusion.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Conclude pending </a:t>
            </a:r>
            <a:r>
              <a:rPr lang="en-US" altLang="zh-CN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KIs</a:t>
            </a: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Agree on WID draft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The TR is expected to sent for information. 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February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Start normative work and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Additional conclusion in TR may also be added. 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Agree on the WID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and May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Normative work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Conclude KI4. TR is sent for approval. 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Aug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200" dirty="0">
                <a:latin typeface="Calibri" panose="020F0502020204030204" pitchFamily="34" charset="0"/>
              </a:rPr>
              <a:t>Complete remaining normative work</a:t>
            </a:r>
            <a:endParaRPr lang="pl-PL" sz="1400" dirty="0">
              <a:latin typeface="Calibri" panose="020F0502020204030204" pitchFamily="34" charset="0"/>
            </a:endParaRPr>
          </a:p>
          <a:p>
            <a:pPr marL="742950" lvl="2" indent="-342900">
              <a:buFont typeface="Symbol" panose="05050102010706020507" pitchFamily="18" charset="2"/>
              <a:buChar char=""/>
            </a:pPr>
            <a:endParaRPr lang="en-GB" sz="1000" dirty="0">
              <a:latin typeface="Calibri" panose="020F0502020204030204" pitchFamily="34" charset="0"/>
              <a:ea typeface="+mn-ea"/>
              <a:cs typeface="+mn-cs"/>
            </a:endParaRPr>
          </a:p>
          <a:p>
            <a:pPr marL="358775" lvl="1" indent="0">
              <a:buClrTx/>
              <a:buNone/>
            </a:pPr>
            <a:endParaRPr lang="pl-PL" sz="1800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501660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377843" y="293078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FS_5WWC_Ph2_Sec 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589270" y="775549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589270" y="313884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FS_5WWC_Ph2_Sec Status 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F974822-9B6F-4BDA-A834-A99278818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141585"/>
              </p:ext>
            </p:extLst>
          </p:nvPr>
        </p:nvGraphicFramePr>
        <p:xfrm>
          <a:off x="589270" y="1057543"/>
          <a:ext cx="8331537" cy="535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690">
                  <a:extLst>
                    <a:ext uri="{9D8B030D-6E8A-4147-A177-3AD203B41FA5}">
                      <a16:colId xmlns:a16="http://schemas.microsoft.com/office/drawing/2014/main" val="760667433"/>
                    </a:ext>
                  </a:extLst>
                </a:gridCol>
                <a:gridCol w="3856776">
                  <a:extLst>
                    <a:ext uri="{9D8B030D-6E8A-4147-A177-3AD203B41FA5}">
                      <a16:colId xmlns:a16="http://schemas.microsoft.com/office/drawing/2014/main" val="3522660033"/>
                    </a:ext>
                  </a:extLst>
                </a:gridCol>
                <a:gridCol w="2215071">
                  <a:extLst>
                    <a:ext uri="{9D8B030D-6E8A-4147-A177-3AD203B41FA5}">
                      <a16:colId xmlns:a16="http://schemas.microsoft.com/office/drawing/2014/main" val="2296835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738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#1: </a:t>
                      </a:r>
                      <a:r>
                        <a:rPr lang="en-IN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Authentication of AUN3 device behind RG and supporting </a:t>
                      </a:r>
                      <a:r>
                        <a:rPr lang="en-IN" altLang="zh-CN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IN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100" b="1" dirty="0"/>
                        <a:t>Solution #</a:t>
                      </a:r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EAP_AKA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prime based authentication for AUN3 devices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#2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base authentication for AUN3 devices behind RG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 PLMN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#3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base authentication for AUN3 devices behind RG in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SNPN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#4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base authentication for AUN3 devices behind RG in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SNPN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by AAA server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1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#9</a:t>
                      </a:r>
                      <a:r>
                        <a:rPr lang="en-I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AUN3 device supporting 5G Key hierarchy (i.e. N5CW)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ighlight>
                            <a:srgbClr val="00FF00"/>
                          </a:highlight>
                        </a:rPr>
                        <a:t>concluded</a:t>
                      </a:r>
                    </a:p>
                    <a:p>
                      <a:endParaRPr lang="en-GB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#2 is used as the basis for PLMN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#3 and #4 are used as the basis for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SNPN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lvl="0"/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Solution #9 is used for N5CW device</a:t>
                      </a:r>
                      <a:endParaRPr lang="en-I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27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#2: </a:t>
                      </a:r>
                      <a:r>
                        <a:rPr lang="en-IN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Security aspect of slice information exposure of N3IWF/TNGF to UE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ighlight>
                            <a:srgbClr val="00FF00"/>
                          </a:highlight>
                        </a:rPr>
                        <a:t>concluded</a:t>
                      </a:r>
                    </a:p>
                    <a:p>
                      <a:r>
                        <a:rPr lang="en-US" sz="1100" dirty="0"/>
                        <a:t>Due to SA2 progress on the issues, there is no normative work needed for this 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5508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#3: </a:t>
                      </a:r>
                      <a:r>
                        <a:rPr lang="en-IN" altLang="zh-CN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Security aspect of slice information exposure of N3IWF/TNGF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100" b="1" dirty="0"/>
                        <a:t>Solution #11: </a:t>
                      </a:r>
                      <a:r>
                        <a:rPr lang="en-IN" sz="1100" dirty="0"/>
                        <a:t>Security of N3IWF/TNGF reallocation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highlight>
                            <a:srgbClr val="00FF00"/>
                          </a:highlight>
                        </a:rPr>
                        <a:t>concluded</a:t>
                      </a:r>
                    </a:p>
                    <a:p>
                      <a:r>
                        <a:rPr lang="en-US" sz="1100" dirty="0"/>
                        <a:t>Solution 11 is used for the normative 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3102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#4: Security aspect of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without full authentication </a:t>
                      </a:r>
                      <a:endParaRPr lang="en-IN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#5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solution with rand</a:t>
                      </a:r>
                    </a:p>
                    <a:p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#6: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solution with count</a:t>
                      </a:r>
                    </a:p>
                    <a:p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#7: 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Fast BSS Transition for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</a:t>
                      </a:r>
                    </a:p>
                    <a:p>
                      <a:r>
                        <a:rPr lang="en-GB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#8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Security Establishment for </a:t>
                      </a:r>
                      <a:r>
                        <a:rPr lang="en-GB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</a:t>
                      </a:r>
                    </a:p>
                    <a:p>
                      <a:r>
                        <a:rPr lang="en-IN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#10: </a:t>
                      </a:r>
                      <a:r>
                        <a:rPr lang="en-I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I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solution without full authentication 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#13</a:t>
                      </a:r>
                      <a:r>
                        <a:rPr lang="en-I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N" sz="11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TNAP</a:t>
                      </a:r>
                      <a:r>
                        <a:rPr lang="en-I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mobility using modified ERP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highlight>
                            <a:srgbClr val="00FF00"/>
                          </a:highlight>
                        </a:rPr>
                        <a:t>Concluded</a:t>
                      </a:r>
                      <a:endParaRPr lang="en-US" sz="1100" dirty="0"/>
                    </a:p>
                    <a:p>
                      <a:endParaRPr lang="en-US" sz="1100" dirty="0"/>
                    </a:p>
                    <a:p>
                      <a:r>
                        <a:rPr lang="en-US" sz="1100" dirty="0"/>
                        <a:t>As there is no agreement, then KI is closed without any conclusion.</a:t>
                      </a:r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459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sz="1100" dirty="0"/>
                        <a:t>KI #5: Authentication of UE connecting to RG using NSWO procedure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1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 #12: </a:t>
                      </a:r>
                      <a:r>
                        <a:rPr lang="en-IN" sz="11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Authentication of UE connecting to RG by NSWO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highlight>
                            <a:srgbClr val="00FF00"/>
                          </a:highlight>
                        </a:rPr>
                        <a:t>concluded</a:t>
                      </a:r>
                    </a:p>
                    <a:p>
                      <a:r>
                        <a:rPr lang="en-US" sz="1100" dirty="0"/>
                        <a:t>Solution 12 is used for the normative work</a:t>
                      </a:r>
                    </a:p>
                    <a:p>
                      <a:endParaRPr lang="en-IN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40240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569080" y="2507468"/>
            <a:ext cx="7784618" cy="297724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kern="0" dirty="0"/>
              <a:t>TR </a:t>
            </a:r>
            <a:r>
              <a:rPr lang="en-IN" sz="1200" kern="0" dirty="0">
                <a:latin typeface="Calibri" panose="020F0502020204030204" pitchFamily="34" charset="0"/>
              </a:rPr>
              <a:t>33.887</a:t>
            </a:r>
            <a:r>
              <a:rPr lang="en-IN" altLang="de-DE" sz="1200" kern="0" dirty="0"/>
              <a:t> v0.6.0 contains 5 key issues and related 13 solutions.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kern="0" dirty="0"/>
              <a:t>All </a:t>
            </a:r>
            <a:r>
              <a:rPr lang="en-IN" altLang="de-DE" sz="1200" kern="0" dirty="0" err="1"/>
              <a:t>KIs</a:t>
            </a:r>
            <a:r>
              <a:rPr lang="en-IN" altLang="de-DE" sz="1200" kern="0" dirty="0"/>
              <a:t> are concluded and closed. However, KI4 is concluded with "no conclusion" because we could not conclude on the solutions.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/>
              <a:t>Normative work will be completed in </a:t>
            </a:r>
            <a:r>
              <a:rPr lang="en-IN" altLang="de-DE" sz="1200"/>
              <a:t>Aug meeting.</a:t>
            </a:r>
            <a:endParaRPr lang="en-IN" altLang="de-DE" sz="1200" kern="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IN" altLang="zh-CN" sz="12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 err="1"/>
              <a:t>Dependencies</a:t>
            </a:r>
            <a:r>
              <a:rPr lang="de-DE" altLang="de-DE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pl-PL" altLang="zh-CN" sz="1200" dirty="0" err="1"/>
              <a:t>None</a:t>
            </a:r>
            <a:r>
              <a:rPr lang="pl-PL" altLang="zh-CN" sz="1200" dirty="0"/>
              <a:t> 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pl-PL" altLang="zh-CN" sz="10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301625" y="558168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FS_5WWC_Ph2_Sec status after SA3#111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823946"/>
              </p:ext>
            </p:extLst>
          </p:nvPr>
        </p:nvGraphicFramePr>
        <p:xfrm>
          <a:off x="301625" y="1287463"/>
          <a:ext cx="8687186" cy="100549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960030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for 5WWC Phase 2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FS_5WWC_Ph2_Sec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May-2023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100%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solidFill>
                            <a:srgbClr val="FF0000"/>
                          </a:solidFill>
                        </a:rPr>
                        <a:t>TR 33.887 is updated for all </a:t>
                      </a:r>
                      <a:r>
                        <a:rPr lang="en-IN" sz="1200" dirty="0" err="1">
                          <a:solidFill>
                            <a:srgbClr val="FF0000"/>
                          </a:solidFill>
                        </a:rPr>
                        <a:t>KIs</a:t>
                      </a:r>
                      <a:r>
                        <a:rPr lang="en-IN" sz="1200" dirty="0">
                          <a:solidFill>
                            <a:srgbClr val="FF0000"/>
                          </a:solidFill>
                        </a:rPr>
                        <a:t> and solutions, and </a:t>
                      </a:r>
                      <a:r>
                        <a:rPr lang="en-IN" sz="1200" dirty="0" err="1">
                          <a:solidFill>
                            <a:srgbClr val="FF0000"/>
                          </a:solidFill>
                        </a:rPr>
                        <a:t>cleanup</a:t>
                      </a:r>
                      <a:r>
                        <a:rPr lang="en-IN" sz="1200">
                          <a:solidFill>
                            <a:srgbClr val="FF0000"/>
                          </a:solidFill>
                        </a:rPr>
                        <a:t> is also done.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566</Words>
  <Application>Microsoft Office PowerPoint</Application>
  <PresentationFormat>On-screen Show (4:3)</PresentationFormat>
  <Paragraphs>93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FS_5WWC_Ph2_Sec 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Saurabh_2</cp:lastModifiedBy>
  <cp:revision>1313</cp:revision>
  <dcterms:created xsi:type="dcterms:W3CDTF">2008-08-30T09:32:00Z</dcterms:created>
  <dcterms:modified xsi:type="dcterms:W3CDTF">2023-06-06T06:23:14Z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274ABABE04704590B33386F5E4FAC3BB</vt:lpwstr>
  </property>
  <property fmtid="{D5CDD505-2E9C-101B-9397-08002B2CF9AE}" pid="14" name="KSOProductBuildVer">
    <vt:lpwstr>2052-11.8.2.11716</vt:lpwstr>
  </property>
</Properties>
</file>