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4"/>
  </p:notesMasterIdLst>
  <p:handoutMasterIdLst>
    <p:handoutMasterId r:id="rId15"/>
  </p:handoutMasterIdLst>
  <p:sldIdLst>
    <p:sldId id="796" r:id="rId7"/>
    <p:sldId id="303" r:id="rId8"/>
    <p:sldId id="793" r:id="rId9"/>
    <p:sldId id="794" r:id="rId10"/>
    <p:sldId id="798" r:id="rId11"/>
    <p:sldId id="792" r:id="rId12"/>
    <p:sldId id="791" r:id="rId13"/>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6D254"/>
    <a:srgbClr val="2A6EA8"/>
    <a:srgbClr val="FF7C80"/>
    <a:srgbClr val="FF3300"/>
    <a:srgbClr val="62A14D"/>
    <a:srgbClr val="000000"/>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79" autoAdjust="0"/>
    <p:restoredTop sz="94980" autoAdjust="0"/>
  </p:normalViewPr>
  <p:slideViewPr>
    <p:cSldViewPr snapToGrid="0">
      <p:cViewPr>
        <p:scale>
          <a:sx n="126" d="100"/>
          <a:sy n="126" d="100"/>
        </p:scale>
        <p:origin x="-76" y="-29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6/2/2023</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6/2/2023</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2</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a:p>
        </p:txBody>
      </p:sp>
    </p:spTree>
    <p:extLst>
      <p:ext uri="{BB962C8B-B14F-4D97-AF65-F5344CB8AC3E}">
        <p14:creationId xmlns:p14="http://schemas.microsoft.com/office/powerpoint/2010/main" val="2715065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a:p>
        </p:txBody>
      </p:sp>
    </p:spTree>
    <p:extLst>
      <p:ext uri="{BB962C8B-B14F-4D97-AF65-F5344CB8AC3E}">
        <p14:creationId xmlns:p14="http://schemas.microsoft.com/office/powerpoint/2010/main" val="3545448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6</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7</a:t>
            </a:fld>
            <a:endParaRPr lang="en-GB" altLang="en-US"/>
          </a:p>
        </p:txBody>
      </p:sp>
    </p:spTree>
    <p:extLst>
      <p:ext uri="{BB962C8B-B14F-4D97-AF65-F5344CB8AC3E}">
        <p14:creationId xmlns:p14="http://schemas.microsoft.com/office/powerpoint/2010/main" val="40314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13"/>
          <p:cNvSpPr txBox="1">
            <a:spLocks noChangeArrowheads="1"/>
          </p:cNvSpPr>
          <p:nvPr userDrawn="1"/>
        </p:nvSpPr>
        <p:spPr bwMode="auto">
          <a:xfrm>
            <a:off x="6480442" y="85317"/>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S3-xxxxxx</a:t>
            </a:r>
            <a:endParaRPr lang="en-GB" altLang="en-US" sz="1400" b="1" dirty="0">
              <a:solidFill>
                <a:schemeClr val="bg2"/>
              </a:solidFill>
            </a:endParaRPr>
          </a:p>
        </p:txBody>
      </p:sp>
      <p:sp>
        <p:nvSpPr>
          <p:cNvPr id="2" name="Title 1"/>
          <p:cNvSpPr>
            <a:spLocks noGrp="1"/>
          </p:cNvSpPr>
          <p:nvPr>
            <p:ph type="ctrTitle" hasCustomPrompt="1"/>
          </p:nvPr>
        </p:nvSpPr>
        <p:spPr>
          <a:xfrm>
            <a:off x="685800" y="2130426"/>
            <a:ext cx="7772400" cy="1470025"/>
          </a:xfrm>
        </p:spPr>
        <p:txBody>
          <a:bodyPr/>
          <a:lstStyle/>
          <a:p>
            <a:r>
              <a:rPr lang="en-US" dirty="0"/>
              <a:t>Click to edit Master tit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0350" y="119598"/>
            <a:ext cx="6827838" cy="906977"/>
          </a:xfrm>
        </p:spPr>
        <p:txBody>
          <a:bodyPr/>
          <a:lstStyle>
            <a:lvl1pPr>
              <a:defRPr/>
            </a:lvl1pPr>
          </a:lstStyle>
          <a:p>
            <a:endParaRPr lang="en-GB" dirty="0"/>
          </a:p>
        </p:txBody>
      </p:sp>
      <p:sp>
        <p:nvSpPr>
          <p:cNvPr id="3" name="Content Placeholder 2"/>
          <p:cNvSpPr>
            <a:spLocks noGrp="1"/>
          </p:cNvSpPr>
          <p:nvPr>
            <p:ph idx="1"/>
          </p:nvPr>
        </p:nvSpPr>
        <p:spPr>
          <a:xfrm>
            <a:off x="485775" y="1200150"/>
            <a:ext cx="8388350" cy="508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81750"/>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SA3#111	22 -26 May 2023 work planning</a:t>
            </a: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2023</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F070F4-9FCD-48E8-9E3A-5A0A826F2B28}"/>
              </a:ext>
            </a:extLst>
          </p:cNvPr>
          <p:cNvSpPr txBox="1"/>
          <p:nvPr/>
        </p:nvSpPr>
        <p:spPr>
          <a:xfrm>
            <a:off x="257175" y="362056"/>
            <a:ext cx="8388350" cy="6755696"/>
          </a:xfrm>
          <a:prstGeom prst="rect">
            <a:avLst/>
          </a:prstGeom>
          <a:noFill/>
        </p:spPr>
        <p:txBody>
          <a:bodyPr wrap="square">
            <a:spAutoFit/>
          </a:bodyPr>
          <a:lstStyle/>
          <a:p>
            <a:pPr>
              <a:spcAft>
                <a:spcPts val="600"/>
              </a:spcAft>
            </a:pPr>
            <a:r>
              <a:rPr lang="en-GB" sz="2400" b="1" dirty="0">
                <a:effectLst/>
                <a:latin typeface="Arial" panose="020B0604020202020204" pitchFamily="34" charset="0"/>
                <a:ea typeface="SimSun" panose="02010600030101010101" pitchFamily="2" charset="-122"/>
                <a:cs typeface="Times New Roman" panose="02020603050405020304" pitchFamily="18" charset="0"/>
              </a:rPr>
              <a:t>3GPP TSG-SA3 Meeting #110</a:t>
            </a:r>
            <a:r>
              <a:rPr lang="en-GB" sz="2400" b="1" i="1" dirty="0">
                <a:effectLst/>
                <a:latin typeface="Arial" panose="020B0604020202020204" pitchFamily="34" charset="0"/>
                <a:ea typeface="SimSun" panose="02010600030101010101" pitchFamily="2" charset="-122"/>
                <a:cs typeface="Times New Roman" panose="02020603050405020304" pitchFamily="18" charset="0"/>
              </a:rPr>
              <a:t> 		</a:t>
            </a:r>
          </a:p>
          <a:p>
            <a:pPr>
              <a:spcAft>
                <a:spcPts val="600"/>
              </a:spcAft>
            </a:pPr>
            <a:r>
              <a:rPr lang="en-GB" sz="2400" b="1" dirty="0">
                <a:ea typeface="SimSun" panose="02010600030101010101" pitchFamily="2" charset="-122"/>
                <a:cs typeface="Times New Roman" panose="02020603050405020304" pitchFamily="18" charset="0"/>
              </a:rPr>
              <a:t>20</a:t>
            </a:r>
            <a:r>
              <a:rPr lang="en-GB" sz="2400" b="1" dirty="0">
                <a:effectLst/>
                <a:latin typeface="Arial" panose="020B0604020202020204" pitchFamily="34" charset="0"/>
                <a:ea typeface="SimSun" panose="02010600030101010101" pitchFamily="2" charset="-122"/>
                <a:cs typeface="Times New Roman" panose="02020603050405020304" pitchFamily="18" charset="0"/>
              </a:rPr>
              <a:t> - 24 February 2023</a:t>
            </a:r>
            <a:endParaRPr lang="de-DE" sz="2400" dirty="0">
              <a:effectLst/>
              <a:latin typeface="Arial" panose="020B0604020202020204" pitchFamily="34" charset="0"/>
              <a:ea typeface="SimSun" panose="02010600030101010101" pitchFamily="2" charset="-122"/>
              <a:cs typeface="Times New Roman" panose="02020603050405020304" pitchFamily="18" charset="0"/>
            </a:endParaRPr>
          </a:p>
          <a:p>
            <a:pPr>
              <a:spcAft>
                <a:spcPts val="900"/>
              </a:spcAft>
            </a:pPr>
            <a:r>
              <a:rPr lang="en-GB" sz="2000" b="1" dirty="0">
                <a:effectLst/>
                <a:latin typeface="Arial" panose="020B0604020202020204" pitchFamily="34" charset="0"/>
                <a:ea typeface="SimSun" panose="02010600030101010101" pitchFamily="2" charset="-122"/>
              </a:rPr>
              <a:t> </a:t>
            </a:r>
            <a:endParaRPr lang="de-DE" sz="2000" dirty="0">
              <a:effectLst/>
              <a:latin typeface="Times New Roman" panose="02020603050405020304" pitchFamily="18" charset="0"/>
              <a:ea typeface="SimSun" panose="02010600030101010101" pitchFamily="2" charset="-122"/>
            </a:endParaRPr>
          </a:p>
          <a:p>
            <a:pPr>
              <a:spcAft>
                <a:spcPts val="600"/>
              </a:spcAft>
            </a:pPr>
            <a:r>
              <a:rPr lang="en-GB" sz="2000" b="1" i="1" dirty="0">
                <a:effectLst/>
                <a:latin typeface="Arial" panose="020B0604020202020204" pitchFamily="34" charset="0"/>
                <a:ea typeface="SimSun" panose="02010600030101010101" pitchFamily="2" charset="-122"/>
                <a:cs typeface="Times New Roman" panose="02020603050405020304" pitchFamily="18" charset="0"/>
              </a:rPr>
              <a:t>						</a:t>
            </a:r>
            <a:endParaRPr lang="en-GB" sz="2000" b="1" i="1" dirty="0">
              <a:solidFill>
                <a:srgbClr val="FF0000"/>
              </a:solidFill>
              <a:effectLst/>
              <a:highlight>
                <a:srgbClr val="FFFF00"/>
              </a:highligh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US" sz="2000" b="1" dirty="0">
                <a:effectLst/>
                <a:latin typeface="Arial" panose="020B0604020202020204" pitchFamily="34" charset="0"/>
                <a:ea typeface="SimSun" panose="02010600030101010101" pitchFamily="2" charset="-122"/>
                <a:cs typeface="Times New Roman" panose="02020603050405020304" pitchFamily="18" charset="0"/>
              </a:rPr>
              <a:t>Source:	Nokia, Nokia Shanghai Bell</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rPr>
              <a:t>Title:	</a:t>
            </a:r>
            <a:r>
              <a:rPr lang="en-GB" sz="2000" b="1" kern="0" dirty="0">
                <a:cs typeface="Times New Roman" panose="02020603050405020304" pitchFamily="18" charset="0"/>
              </a:rPr>
              <a:t>SA WG 3 Status report for WID 5G </a:t>
            </a:r>
            <a:r>
              <a:rPr lang="en-GB" sz="2000" b="1" kern="0" dirty="0" err="1">
                <a:cs typeface="Times New Roman" panose="02020603050405020304" pitchFamily="18" charset="0"/>
              </a:rPr>
              <a:t>eSBA</a:t>
            </a:r>
            <a:r>
              <a:rPr lang="en-GB" sz="2000" b="1" kern="0" dirty="0">
                <a:cs typeface="Times New Roman" panose="02020603050405020304" pitchFamily="18" charset="0"/>
              </a:rPr>
              <a:t> Ph2</a:t>
            </a:r>
            <a:endParaRPr lang="de-DE" sz="2000" b="1" kern="0" dirty="0">
              <a:cs typeface="Times New Roman" panose="02020603050405020304" pitchFamily="18" charset="0"/>
            </a:endParaRPr>
          </a:p>
          <a:p>
            <a:pPr marL="1350010" indent="-1350010">
              <a:spcAft>
                <a:spcPts val="900"/>
              </a:spcAft>
              <a:tabLst>
                <a:tab pos="1350645" algn="l"/>
              </a:tabLst>
            </a:pP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Document for:	Endorsement</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en-GB"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Agenda Item:	4.12</a:t>
            </a:r>
            <a:endParaRPr lang="de-DE" sz="2000" dirty="0">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de-DE" sz="2000" b="1" kern="0" dirty="0">
              <a:effectLst/>
              <a:latin typeface="Times New Roman" panose="02020603050405020304" pitchFamily="18"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GB" sz="2000" b="1" kern="0" dirty="0">
              <a:effectLst/>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96717642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dirty="0"/>
              <a:t>SA WG3 </a:t>
            </a:r>
            <a:r>
              <a:rPr lang="fr-FR" dirty="0" err="1"/>
              <a:t>Status</a:t>
            </a:r>
            <a:r>
              <a:rPr lang="fr-FR" dirty="0"/>
              <a:t> report</a:t>
            </a:r>
            <a:br>
              <a:rPr lang="fr-FR" dirty="0"/>
            </a:br>
            <a:r>
              <a:rPr lang="fr-FR" dirty="0"/>
              <a:t>WID ‘5G_eSBA_Ph2’</a:t>
            </a: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p:txBody>
          <a:bodyPr/>
          <a:lstStyle/>
          <a:p>
            <a:pPr>
              <a:lnSpc>
                <a:spcPct val="80000"/>
              </a:lnSpc>
            </a:pPr>
            <a:br>
              <a:rPr lang="en-US" altLang="en-US" sz="2000" b="1" dirty="0"/>
            </a:br>
            <a:r>
              <a:rPr lang="en-GB" altLang="en-US" sz="1800" b="1" dirty="0">
                <a:latin typeface="Arial" charset="0"/>
              </a:rPr>
              <a:t>Anja Jerichow</a:t>
            </a:r>
            <a:endParaRPr lang="en-GB" sz="1800" b="1" dirty="0">
              <a:latin typeface="Arial" charset="0"/>
            </a:endParaRPr>
          </a:p>
          <a:p>
            <a:pPr>
              <a:lnSpc>
                <a:spcPct val="80000"/>
              </a:lnSpc>
            </a:pPr>
            <a:r>
              <a:rPr lang="en-GB" sz="1800" b="1" dirty="0">
                <a:latin typeface="Arial" charset="0"/>
              </a:rPr>
              <a:t>Nokia</a:t>
            </a:r>
          </a:p>
          <a:p>
            <a:pPr>
              <a:lnSpc>
                <a:spcPct val="80000"/>
              </a:lnSpc>
            </a:pPr>
            <a:endParaRPr lang="en-GB" sz="1800" b="1" dirty="0">
              <a:latin typeface="Arial" charset="0"/>
            </a:endParaRPr>
          </a:p>
          <a:p>
            <a:pPr>
              <a:lnSpc>
                <a:spcPct val="80000"/>
              </a:lnSpc>
            </a:pPr>
            <a:endParaRPr lang="en-GB" sz="1800" b="1" dirty="0">
              <a:latin typeface="Arial" charset="0"/>
            </a:endParaRPr>
          </a:p>
          <a:p>
            <a:pPr>
              <a:lnSpc>
                <a:spcPct val="80000"/>
              </a:lnSpc>
            </a:pPr>
            <a:r>
              <a:rPr lang="en-GB" sz="1800" b="1" dirty="0">
                <a:highlight>
                  <a:srgbClr val="FFFF00"/>
                </a:highlight>
                <a:latin typeface="Arial" charset="0"/>
              </a:rPr>
              <a:t>SA3#111</a:t>
            </a: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393453"/>
            <a:ext cx="8554481" cy="5273395"/>
          </a:xfrm>
        </p:spPr>
        <p:txBody>
          <a:bodyPr/>
          <a:lstStyle/>
          <a:p>
            <a:pPr marL="342900" lvl="0" indent="-342900">
              <a:buClr>
                <a:schemeClr val="tx1"/>
              </a:buClr>
              <a:buFont typeface="Symbol" panose="05050102010706020507" pitchFamily="18" charset="2"/>
              <a:buChar char=""/>
            </a:pPr>
            <a:r>
              <a:rPr lang="en-CA" sz="1800" dirty="0">
                <a:latin typeface="Calibri" panose="020F0502020204030204" pitchFamily="34" charset="0"/>
              </a:rPr>
              <a:t>Normative work based on study conclusion in </a:t>
            </a:r>
            <a:r>
              <a:rPr lang="en-CA" sz="1800" dirty="0" err="1">
                <a:latin typeface="Calibri" panose="020F0502020204030204" pitchFamily="34" charset="0"/>
              </a:rPr>
              <a:t>FS_eSBA_SEC</a:t>
            </a:r>
            <a:r>
              <a:rPr lang="en-CA" sz="1800" dirty="0">
                <a:latin typeface="Calibri" panose="020F0502020204030204" pitchFamily="34" charset="0"/>
              </a:rPr>
              <a:t>, i.e.</a:t>
            </a:r>
          </a:p>
          <a:p>
            <a:pPr marL="685800" lvl="2" indent="0">
              <a:buClr>
                <a:schemeClr val="tx1"/>
              </a:buClr>
              <a:buNone/>
            </a:pPr>
            <a:r>
              <a:rPr lang="en-US" sz="1800" dirty="0">
                <a:effectLst/>
                <a:latin typeface="Calibri" panose="020F0502020204030204" pitchFamily="34" charset="0"/>
                <a:ea typeface="Times New Roman" panose="02020603050405020304" pitchFamily="18" charset="0"/>
              </a:rPr>
              <a:t>- clarifying security for subscribe/notify use case, </a:t>
            </a:r>
          </a:p>
          <a:p>
            <a:pPr marL="685800" lvl="2" indent="0">
              <a:buClr>
                <a:schemeClr val="tx1"/>
              </a:buClr>
              <a:buNone/>
            </a:pPr>
            <a:r>
              <a:rPr lang="en-US" sz="1800" dirty="0">
                <a:effectLst/>
                <a:latin typeface="Calibri" panose="020F0502020204030204" pitchFamily="34" charset="0"/>
                <a:ea typeface="Times New Roman" panose="02020603050405020304" pitchFamily="18" charset="0"/>
              </a:rPr>
              <a:t>- address NRF deployment scenarios, </a:t>
            </a:r>
          </a:p>
          <a:p>
            <a:pPr marL="685800" lvl="2" indent="0">
              <a:buClr>
                <a:schemeClr val="tx1"/>
              </a:buClr>
              <a:buNone/>
            </a:pPr>
            <a:r>
              <a:rPr lang="en-US" sz="1800" dirty="0">
                <a:effectLst/>
                <a:latin typeface="Calibri" panose="020F0502020204030204" pitchFamily="34" charset="0"/>
                <a:ea typeface="Times New Roman" panose="02020603050405020304" pitchFamily="18" charset="0"/>
              </a:rPr>
              <a:t>- authorization of inter-slice access,</a:t>
            </a:r>
          </a:p>
          <a:p>
            <a:pPr marL="685800" lvl="2" indent="0">
              <a:buClr>
                <a:schemeClr val="tx1"/>
              </a:buClr>
              <a:buNone/>
            </a:pPr>
            <a:r>
              <a:rPr lang="en-US" sz="1800" dirty="0">
                <a:effectLst/>
                <a:latin typeface="Calibri" panose="020F0502020204030204" pitchFamily="34" charset="0"/>
                <a:ea typeface="Times New Roman" panose="02020603050405020304" pitchFamily="18" charset="0"/>
              </a:rPr>
              <a:t>- NRF validation of </a:t>
            </a:r>
            <a:r>
              <a:rPr lang="en-US" sz="1800" dirty="0" err="1">
                <a:effectLst/>
                <a:latin typeface="Calibri" panose="020F0502020204030204" pitchFamily="34" charset="0"/>
                <a:ea typeface="Times New Roman" panose="02020603050405020304" pitchFamily="18" charset="0"/>
              </a:rPr>
              <a:t>NFc</a:t>
            </a:r>
            <a:r>
              <a:rPr lang="en-US" sz="1800" dirty="0">
                <a:effectLst/>
                <a:latin typeface="Calibri" panose="020F0502020204030204" pitchFamily="34" charset="0"/>
                <a:ea typeface="Times New Roman" panose="02020603050405020304" pitchFamily="18" charset="0"/>
              </a:rPr>
              <a:t>.</a:t>
            </a:r>
          </a:p>
          <a:p>
            <a:pPr marL="342900" lvl="0" indent="-342900">
              <a:buClr>
                <a:schemeClr val="tx1"/>
              </a:buClr>
              <a:buFont typeface="Symbol" panose="05050102010706020507" pitchFamily="18" charset="2"/>
              <a:buChar char=""/>
            </a:pPr>
            <a:r>
              <a:rPr lang="en-CA" sz="1800" dirty="0">
                <a:effectLst/>
                <a:latin typeface="Calibri" panose="020F0502020204030204" pitchFamily="34" charset="0"/>
                <a:ea typeface="Times New Roman" panose="02020603050405020304" pitchFamily="18" charset="0"/>
              </a:rPr>
              <a:t>History:</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WID created to conclude normative work on </a:t>
            </a:r>
            <a:r>
              <a:rPr lang="en-CA" sz="1600" dirty="0" err="1">
                <a:latin typeface="Calibri" panose="020F0502020204030204" pitchFamily="34" charset="0"/>
              </a:rPr>
              <a:t>FS_eSBA_SEC</a:t>
            </a:r>
            <a:r>
              <a:rPr lang="en-CA" sz="1600" dirty="0">
                <a:latin typeface="Calibri" panose="020F0502020204030204" pitchFamily="34" charset="0"/>
              </a:rPr>
              <a:t> in November 2022 (SA3#109).</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WID approved by SA plenary (</a:t>
            </a:r>
            <a:r>
              <a:rPr lang="en-US" sz="1600" dirty="0"/>
              <a:t>SP-221145)</a:t>
            </a:r>
            <a:r>
              <a:rPr lang="en-CA" sz="1600" dirty="0">
                <a:latin typeface="Calibri" panose="020F0502020204030204" pitchFamily="34" charset="0"/>
              </a:rPr>
              <a:t> – CRs on 4 KIs were expected.</a:t>
            </a:r>
          </a:p>
          <a:p>
            <a:pPr marL="342900" lvl="0" indent="-342900">
              <a:buClr>
                <a:schemeClr val="tx1"/>
              </a:buClr>
              <a:buFont typeface="Symbol" panose="05050102010706020507" pitchFamily="18" charset="2"/>
              <a:buChar char=""/>
            </a:pPr>
            <a:r>
              <a:rPr lang="en-CA" sz="1800" dirty="0">
                <a:latin typeface="Calibri" panose="020F0502020204030204" pitchFamily="34" charset="0"/>
                <a:ea typeface="Times New Roman" panose="02020603050405020304" pitchFamily="18" charset="0"/>
              </a:rPr>
              <a:t>Report from</a:t>
            </a:r>
            <a:r>
              <a:rPr lang="en-CA" sz="1800" dirty="0">
                <a:effectLst/>
                <a:latin typeface="Calibri" panose="020F0502020204030204" pitchFamily="34" charset="0"/>
                <a:ea typeface="Times New Roman" panose="02020603050405020304" pitchFamily="18" charset="0"/>
              </a:rPr>
              <a:t> April &amp; May meetings: </a:t>
            </a:r>
            <a:endParaRPr lang="en-CA" sz="2400" dirty="0">
              <a:effectLst/>
              <a:latin typeface="Calibri" panose="020F0502020204030204" pitchFamily="34" charset="0"/>
              <a:ea typeface="Times New Roman" panose="02020603050405020304" pitchFamily="18" charset="0"/>
            </a:endParaRP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Work on WID started already in November with 2 CRs agreed (NRF deployment, slice topic).</a:t>
            </a: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CRs agreed in last meetings</a:t>
            </a:r>
          </a:p>
          <a:p>
            <a:pPr marL="1028700" lvl="2" indent="-342900">
              <a:buClr>
                <a:schemeClr val="tx1"/>
              </a:buClr>
              <a:buFont typeface="Symbol" panose="05050102010706020507" pitchFamily="18" charset="2"/>
              <a:buChar char=""/>
            </a:pPr>
            <a:r>
              <a:rPr lang="en-CA" sz="1600" dirty="0">
                <a:latin typeface="Calibri" panose="020F0502020204030204" pitchFamily="34" charset="0"/>
                <a:cs typeface="+mn-cs"/>
              </a:rPr>
              <a:t>SCP trust, subscribe/notify and OAM for </a:t>
            </a:r>
            <a:r>
              <a:rPr lang="en-CA" sz="1600" dirty="0" err="1">
                <a:latin typeface="Calibri" panose="020F0502020204030204" pitchFamily="34" charset="0"/>
                <a:cs typeface="+mn-cs"/>
              </a:rPr>
              <a:t>NFc</a:t>
            </a:r>
            <a:r>
              <a:rPr lang="en-CA" sz="1600" dirty="0">
                <a:latin typeface="Calibri" panose="020F0502020204030204" pitchFamily="34" charset="0"/>
                <a:cs typeface="+mn-cs"/>
              </a:rPr>
              <a:t> registration at NRF</a:t>
            </a:r>
          </a:p>
          <a:p>
            <a:pPr marL="1028700" lvl="2" indent="-342900">
              <a:buClr>
                <a:schemeClr val="tx1"/>
              </a:buClr>
              <a:buFont typeface="Symbol" panose="05050102010706020507" pitchFamily="18" charset="2"/>
              <a:buChar char=""/>
            </a:pPr>
            <a:r>
              <a:rPr lang="en-CA" sz="1600" dirty="0">
                <a:latin typeface="Calibri" panose="020F0502020204030204" pitchFamily="34" charset="0"/>
                <a:cs typeface="+mn-cs"/>
              </a:rPr>
              <a:t>Updates to 33.310 SBA cert in line with SID conclusions</a:t>
            </a:r>
            <a:r>
              <a:rPr lang="en-CA" sz="1600" dirty="0">
                <a:latin typeface="Calibri" panose="020F0502020204030204" pitchFamily="34" charset="0"/>
              </a:rPr>
              <a:t> </a:t>
            </a:r>
          </a:p>
        </p:txBody>
      </p:sp>
      <p:sp>
        <p:nvSpPr>
          <p:cNvPr id="3" name="TextBox 2">
            <a:extLst>
              <a:ext uri="{FF2B5EF4-FFF2-40B4-BE49-F238E27FC236}">
                <a16:creationId xmlns:a16="http://schemas.microsoft.com/office/drawing/2014/main" id="{156B83FC-25A3-44B2-9ABF-4705626AB921}"/>
              </a:ext>
            </a:extLst>
          </p:cNvPr>
          <p:cNvSpPr txBox="1"/>
          <p:nvPr/>
        </p:nvSpPr>
        <p:spPr>
          <a:xfrm>
            <a:off x="405791" y="946137"/>
            <a:ext cx="5008038" cy="369332"/>
          </a:xfrm>
          <a:prstGeom prst="rect">
            <a:avLst/>
          </a:prstGeom>
          <a:noFill/>
        </p:spPr>
        <p:txBody>
          <a:bodyPr wrap="square" rtlCol="0">
            <a:spAutoFit/>
          </a:bodyPr>
          <a:lstStyle/>
          <a:p>
            <a:r>
              <a:rPr lang="fr-FR" sz="1800" dirty="0" err="1">
                <a:solidFill>
                  <a:srgbClr val="FF0000"/>
                </a:solidFill>
              </a:rPr>
              <a:t>Overall</a:t>
            </a:r>
            <a:r>
              <a:rPr lang="fr-FR" sz="1800" dirty="0">
                <a:solidFill>
                  <a:srgbClr val="FF0000"/>
                </a:solidFill>
              </a:rPr>
              <a:t> plan</a:t>
            </a:r>
            <a:endParaRPr lang="en-US" sz="1800" dirty="0">
              <a:solidFill>
                <a:srgbClr val="FF0000"/>
              </a:solidFill>
            </a:endParaRPr>
          </a:p>
        </p:txBody>
      </p:sp>
      <p:sp>
        <p:nvSpPr>
          <p:cNvPr id="5" name="Title 4">
            <a:extLst>
              <a:ext uri="{FF2B5EF4-FFF2-40B4-BE49-F238E27FC236}">
                <a16:creationId xmlns:a16="http://schemas.microsoft.com/office/drawing/2014/main" id="{EDBCEEA4-1160-4A3B-8DB3-3270C9887918}"/>
              </a:ext>
            </a:extLst>
          </p:cNvPr>
          <p:cNvSpPr>
            <a:spLocks noGrp="1"/>
          </p:cNvSpPr>
          <p:nvPr>
            <p:ph type="title"/>
          </p:nvPr>
        </p:nvSpPr>
        <p:spPr>
          <a:xfrm>
            <a:off x="362763" y="-230157"/>
            <a:ext cx="6827838" cy="906977"/>
          </a:xfrm>
        </p:spPr>
        <p:txBody>
          <a:bodyPr/>
          <a:lstStyle/>
          <a:p>
            <a:r>
              <a:rPr lang="en-US" sz="3200" dirty="0">
                <a:solidFill>
                  <a:srgbClr val="FF0000"/>
                </a:solidFill>
              </a:rPr>
              <a:t>‘5G_eSBA_Ph2’ Status after SA3#111  </a:t>
            </a:r>
          </a:p>
        </p:txBody>
      </p:sp>
    </p:spTree>
    <p:extLst>
      <p:ext uri="{BB962C8B-B14F-4D97-AF65-F5344CB8AC3E}">
        <p14:creationId xmlns:p14="http://schemas.microsoft.com/office/powerpoint/2010/main" val="53997002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0C460251-77A8-48CE-AADB-326E505C80B5}"/>
              </a:ext>
            </a:extLst>
          </p:cNvPr>
          <p:cNvGraphicFramePr>
            <a:graphicFrameLocks noGrp="1"/>
          </p:cNvGraphicFramePr>
          <p:nvPr>
            <p:ph sz="half" idx="2"/>
            <p:extLst>
              <p:ext uri="{D42A27DB-BD31-4B8C-83A1-F6EECF244321}">
                <p14:modId xmlns:p14="http://schemas.microsoft.com/office/powerpoint/2010/main" val="1709455923"/>
              </p:ext>
            </p:extLst>
          </p:nvPr>
        </p:nvGraphicFramePr>
        <p:xfrm>
          <a:off x="775285" y="1257436"/>
          <a:ext cx="7730761" cy="5141001"/>
        </p:xfrm>
        <a:graphic>
          <a:graphicData uri="http://schemas.openxmlformats.org/drawingml/2006/table">
            <a:tbl>
              <a:tblPr firstRow="1" bandRow="1">
                <a:tableStyleId>{5C22544A-7EE6-4342-B048-85BDC9FD1C3A}</a:tableStyleId>
              </a:tblPr>
              <a:tblGrid>
                <a:gridCol w="1561624">
                  <a:extLst>
                    <a:ext uri="{9D8B030D-6E8A-4147-A177-3AD203B41FA5}">
                      <a16:colId xmlns:a16="http://schemas.microsoft.com/office/drawing/2014/main" val="1084802273"/>
                    </a:ext>
                  </a:extLst>
                </a:gridCol>
                <a:gridCol w="1877923">
                  <a:extLst>
                    <a:ext uri="{9D8B030D-6E8A-4147-A177-3AD203B41FA5}">
                      <a16:colId xmlns:a16="http://schemas.microsoft.com/office/drawing/2014/main" val="368405616"/>
                    </a:ext>
                  </a:extLst>
                </a:gridCol>
                <a:gridCol w="4291214">
                  <a:extLst>
                    <a:ext uri="{9D8B030D-6E8A-4147-A177-3AD203B41FA5}">
                      <a16:colId xmlns:a16="http://schemas.microsoft.com/office/drawing/2014/main" val="666416306"/>
                    </a:ext>
                  </a:extLst>
                </a:gridCol>
              </a:tblGrid>
              <a:tr h="207716">
                <a:tc>
                  <a:txBody>
                    <a:bodyPr/>
                    <a:lstStyle/>
                    <a:p>
                      <a:r>
                        <a:rPr lang="en-US" sz="800" dirty="0"/>
                        <a:t>Key Issues from TR 33.875</a:t>
                      </a:r>
                    </a:p>
                  </a:txBody>
                  <a:tcPr/>
                </a:tc>
                <a:tc>
                  <a:txBody>
                    <a:bodyPr/>
                    <a:lstStyle/>
                    <a:p>
                      <a:r>
                        <a:rPr lang="en-US" sz="800" dirty="0"/>
                        <a:t>-- what is it about</a:t>
                      </a:r>
                    </a:p>
                  </a:txBody>
                  <a:tcPr/>
                </a:tc>
                <a:tc>
                  <a:txBody>
                    <a:bodyPr/>
                    <a:lstStyle/>
                    <a:p>
                      <a:r>
                        <a:rPr lang="en-US" sz="800" dirty="0"/>
                        <a:t>-- CRs expected in WID phase / work done</a:t>
                      </a:r>
                    </a:p>
                  </a:txBody>
                  <a:tcPr/>
                </a:tc>
                <a:extLst>
                  <a:ext uri="{0D108BD9-81ED-4DB2-BD59-A6C34878D82A}">
                    <a16:rowId xmlns:a16="http://schemas.microsoft.com/office/drawing/2014/main" val="859629202"/>
                  </a:ext>
                </a:extLst>
              </a:tr>
              <a:tr h="443401">
                <a:tc>
                  <a:txBody>
                    <a:bodyPr/>
                    <a:lstStyle/>
                    <a:p>
                      <a:r>
                        <a:rPr lang="en-GB" sz="800" kern="1200" dirty="0">
                          <a:solidFill>
                            <a:schemeClr val="tx1"/>
                          </a:solidFill>
                          <a:effectLst/>
                          <a:latin typeface="+mn-lt"/>
                          <a:ea typeface="+mn-ea"/>
                          <a:cs typeface="+mn-cs"/>
                        </a:rPr>
                        <a:t>#1: Authentication of NRF and NF Service Producer in indirect communication</a:t>
                      </a:r>
                      <a:endParaRPr lang="en-US" sz="800" dirty="0">
                        <a:solidFill>
                          <a:schemeClr val="tx1"/>
                        </a:solidFill>
                      </a:endParaRPr>
                    </a:p>
                  </a:txBody>
                  <a:tcPr/>
                </a:tc>
                <a:tc>
                  <a:txBody>
                    <a:bodyPr/>
                    <a:lstStyle/>
                    <a:p>
                      <a:r>
                        <a:rPr lang="en-US" sz="800" dirty="0">
                          <a:solidFill>
                            <a:schemeClr val="tx1"/>
                          </a:solidFill>
                        </a:rPr>
                        <a:t>KI#1 is to allow an NF Service Consumer to authenticate an NRF or an NF Service Producer in the scenario of indirect communication via an SCP. Three solutions (Solution #1, #6 and #13).</a:t>
                      </a:r>
                    </a:p>
                  </a:txBody>
                  <a:tcPr/>
                </a:tc>
                <a:tc>
                  <a:txBody>
                    <a:bodyPr/>
                    <a:lstStyle/>
                    <a:p>
                      <a:r>
                        <a:rPr lang="en-US" sz="800" dirty="0">
                          <a:solidFill>
                            <a:schemeClr val="tx1"/>
                          </a:solidFill>
                        </a:rPr>
                        <a:t>CR: Clarification on trust of SCP.</a:t>
                      </a:r>
                      <a:endParaRPr lang="en-US" sz="1800" dirty="0">
                        <a:solidFill>
                          <a:schemeClr val="tx1"/>
                        </a:solidFill>
                      </a:endParaRPr>
                    </a:p>
                    <a:p>
                      <a:pPr marL="1543050" lvl="3" indent="-171450">
                        <a:buFont typeface="Wingdings" panose="05000000000000000000" pitchFamily="2" charset="2"/>
                        <a:buChar char="ü"/>
                      </a:pPr>
                      <a:r>
                        <a:rPr lang="en-US" sz="1800" dirty="0">
                          <a:solidFill>
                            <a:schemeClr val="tx1"/>
                          </a:solidFill>
                        </a:rPr>
                        <a:t> </a:t>
                      </a:r>
                      <a:endParaRPr lang="en-US" sz="800" dirty="0">
                        <a:solidFill>
                          <a:schemeClr val="tx1"/>
                        </a:solidFill>
                      </a:endParaRPr>
                    </a:p>
                  </a:txBody>
                  <a:tcPr/>
                </a:tc>
                <a:extLst>
                  <a:ext uri="{0D108BD9-81ED-4DB2-BD59-A6C34878D82A}">
                    <a16:rowId xmlns:a16="http://schemas.microsoft.com/office/drawing/2014/main" val="2172544180"/>
                  </a:ext>
                </a:extLst>
              </a:tr>
              <a:tr h="343506">
                <a:tc>
                  <a:txBody>
                    <a:bodyPr/>
                    <a:lstStyle/>
                    <a:p>
                      <a:r>
                        <a:rPr lang="en-GB" sz="800" kern="1200" dirty="0">
                          <a:solidFill>
                            <a:schemeClr val="tx1"/>
                          </a:solidFill>
                          <a:effectLst/>
                          <a:latin typeface="+mn-lt"/>
                          <a:ea typeface="+mn-ea"/>
                          <a:cs typeface="+mn-cs"/>
                        </a:rPr>
                        <a:t>#3: Service access authorization in the "Subscribe-Notify" scenarios</a:t>
                      </a:r>
                      <a:endParaRPr lang="en-US" sz="8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mn-lt"/>
                          <a:ea typeface="+mn-ea"/>
                          <a:cs typeface="+mn-cs"/>
                        </a:rPr>
                        <a:t>KI on subscribe notify: how to assure that the notification messages could be only forwarded to an NF that has been authorized (by the NRF) to receive notifications.</a:t>
                      </a:r>
                      <a:endParaRPr lang="de-DE" sz="800" kern="1200" dirty="0">
                        <a:solidFill>
                          <a:schemeClr val="dk1"/>
                        </a:solidFill>
                        <a:latin typeface="+mn-lt"/>
                        <a:ea typeface="+mn-ea"/>
                        <a:cs typeface="+mn-cs"/>
                      </a:endParaRPr>
                    </a:p>
                    <a:p>
                      <a:endParaRPr lang="en-US" sz="800" dirty="0">
                        <a:solidFill>
                          <a:schemeClr val="tx1"/>
                        </a:solidFill>
                      </a:endParaRPr>
                    </a:p>
                  </a:txBody>
                  <a:tcPr/>
                </a:tc>
                <a:tc>
                  <a:txBody>
                    <a:bodyPr/>
                    <a:lstStyle/>
                    <a:p>
                      <a:r>
                        <a:rPr lang="en-US" sz="800" dirty="0">
                          <a:solidFill>
                            <a:schemeClr val="tx1"/>
                          </a:solidFill>
                        </a:rPr>
                        <a:t>CR: token-based authorization also applies to subscribe and unsubscribe operations.</a:t>
                      </a:r>
                    </a:p>
                    <a:p>
                      <a:pPr marL="3829050" marR="0" lvl="8" indent="-242888"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endParaRPr kumimoji="0" lang="en-US" sz="800" b="0" i="0" u="none" strike="noStrike" kern="1200" cap="none" spc="0" normalizeH="0" baseline="0" noProof="0" dirty="0">
                        <a:ln>
                          <a:noFill/>
                        </a:ln>
                        <a:solidFill>
                          <a:prstClr val="black"/>
                        </a:solidFill>
                        <a:effectLst/>
                        <a:uLnTx/>
                        <a:uFillTx/>
                        <a:latin typeface="+mn-lt"/>
                        <a:ea typeface="+mn-ea"/>
                        <a:cs typeface="+mn-cs"/>
                      </a:endParaRPr>
                    </a:p>
                    <a:p>
                      <a:endParaRPr lang="en-US" sz="800" dirty="0">
                        <a:solidFill>
                          <a:schemeClr val="tx1"/>
                        </a:solidFill>
                      </a:endParaRPr>
                    </a:p>
                  </a:txBody>
                  <a:tcPr/>
                </a:tc>
                <a:extLst>
                  <a:ext uri="{0D108BD9-81ED-4DB2-BD59-A6C34878D82A}">
                    <a16:rowId xmlns:a16="http://schemas.microsoft.com/office/drawing/2014/main" val="132437073"/>
                  </a:ext>
                </a:extLst>
              </a:tr>
              <a:tr h="407793">
                <a:tc>
                  <a:txBody>
                    <a:bodyPr/>
                    <a:lstStyle/>
                    <a:p>
                      <a:r>
                        <a:rPr lang="en-US" sz="800" dirty="0">
                          <a:solidFill>
                            <a:schemeClr val="tx1"/>
                          </a:solidFill>
                        </a:rPr>
                        <a:t>#4: Authorization of SCP to act on behalf of an NF or another SCP</a:t>
                      </a:r>
                    </a:p>
                  </a:txBody>
                  <a:tcPr/>
                </a:tc>
                <a:tc>
                  <a:txBody>
                    <a:bodyPr/>
                    <a:lstStyle/>
                    <a:p>
                      <a:r>
                        <a:rPr lang="en-US" sz="800" dirty="0">
                          <a:solidFill>
                            <a:schemeClr val="tx1"/>
                          </a:solidFill>
                        </a:rPr>
                        <a:t>KI is about authorization of SCP to request services on behalf of an NF or of another SCP and how this authorization is verified by the NRF or NF Service Producer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CR: Clarification on trust of SCP </a:t>
                      </a:r>
                    </a:p>
                    <a:p>
                      <a:pPr marL="1543050" marR="0" lvl="3"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endParaRPr kumimoji="0" lang="en-US" sz="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a:tc>
                <a:extLst>
                  <a:ext uri="{0D108BD9-81ED-4DB2-BD59-A6C34878D82A}">
                    <a16:rowId xmlns:a16="http://schemas.microsoft.com/office/drawing/2014/main" val="752758124"/>
                  </a:ext>
                </a:extLst>
              </a:tr>
              <a:tr h="2401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#8: Service access authorization requirements in intra-PLMN scenarios for PLMN deploying multiple NRFs (in OAuth2.0 AS role)</a:t>
                      </a:r>
                    </a:p>
                  </a:txBody>
                  <a:tcPr/>
                </a:tc>
                <a:tc>
                  <a:txBody>
                    <a:bodyPr/>
                    <a:lstStyle/>
                    <a:p>
                      <a:r>
                        <a:rPr lang="en-US" sz="800" dirty="0">
                          <a:solidFill>
                            <a:schemeClr val="tx1"/>
                          </a:solidFill>
                        </a:rPr>
                        <a:t>KI is about different NRF deployment options and related service access authorization</a:t>
                      </a:r>
                    </a:p>
                  </a:txBody>
                  <a:tcPr/>
                </a:tc>
                <a:tc>
                  <a:txBody>
                    <a:bodyPr/>
                    <a:lstStyle/>
                    <a:p>
                      <a:r>
                        <a:rPr lang="en-US" sz="800" dirty="0">
                          <a:solidFill>
                            <a:schemeClr val="tx1"/>
                          </a:solidFill>
                        </a:rPr>
                        <a:t>CR: new clause to clarify NRF deployment scenarios</a:t>
                      </a:r>
                    </a:p>
                    <a:p>
                      <a:pPr marL="2457450" marR="0" lvl="5"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endParaRPr kumimoji="0" lang="en-US" sz="800" b="0" i="0" u="none" strike="noStrike" kern="1200" cap="none" spc="0" normalizeH="0" baseline="0" noProof="0" dirty="0">
                        <a:ln>
                          <a:noFill/>
                        </a:ln>
                        <a:solidFill>
                          <a:prstClr val="black"/>
                        </a:solidFill>
                        <a:effectLst/>
                        <a:uLnTx/>
                        <a:uFillTx/>
                        <a:latin typeface="+mn-lt"/>
                        <a:ea typeface="+mn-ea"/>
                        <a:cs typeface="+mn-cs"/>
                      </a:endParaRPr>
                    </a:p>
                    <a:p>
                      <a:endParaRPr lang="en-US" sz="800" dirty="0">
                        <a:solidFill>
                          <a:schemeClr val="tx1"/>
                        </a:solidFill>
                      </a:endParaRPr>
                    </a:p>
                    <a:p>
                      <a:endParaRPr lang="en-US" sz="800" dirty="0">
                        <a:solidFill>
                          <a:schemeClr val="tx1"/>
                        </a:solidFill>
                      </a:endParaRPr>
                    </a:p>
                  </a:txBody>
                  <a:tcPr/>
                </a:tc>
                <a:extLst>
                  <a:ext uri="{0D108BD9-81ED-4DB2-BD59-A6C34878D82A}">
                    <a16:rowId xmlns:a16="http://schemas.microsoft.com/office/drawing/2014/main" val="855035505"/>
                  </a:ext>
                </a:extLst>
              </a:tr>
              <a:tr h="336540">
                <a:tc>
                  <a:txBody>
                    <a:bodyPr/>
                    <a:lstStyle/>
                    <a:p>
                      <a:r>
                        <a:rPr lang="en-US" sz="800" dirty="0">
                          <a:solidFill>
                            <a:schemeClr val="tx1"/>
                          </a:solidFill>
                        </a:rPr>
                        <a:t>#9: Authorization for Inter-Slice Access</a:t>
                      </a:r>
                    </a:p>
                  </a:txBody>
                  <a:tcPr/>
                </a:tc>
                <a:tc>
                  <a:txBody>
                    <a:bodyPr/>
                    <a:lstStyle/>
                    <a:p>
                      <a:r>
                        <a:rPr lang="en-US" sz="800" dirty="0">
                          <a:solidFill>
                            <a:schemeClr val="tx1"/>
                          </a:solidFill>
                        </a:rPr>
                        <a:t>KI is about how to prevent any malicious entity (for instance a NF Service Consumer) from accessing a slice it is not authorized to access, or from requesting a service from a slice which it is not authorized to access</a:t>
                      </a:r>
                    </a:p>
                  </a:txBody>
                  <a:tcPr/>
                </a:tc>
                <a:tc>
                  <a:txBody>
                    <a:bodyPr/>
                    <a:lstStyle/>
                    <a:p>
                      <a:r>
                        <a:rPr lang="en-US" sz="800" dirty="0">
                          <a:solidFill>
                            <a:schemeClr val="tx1"/>
                          </a:solidFill>
                        </a:rPr>
                        <a:t>CR: text in clause 13.4.1.1.2. of TS 33.501 + 2 requirements in line with sol#18.</a:t>
                      </a:r>
                    </a:p>
                    <a:p>
                      <a:pPr marL="3371850" marR="0" lvl="7" indent="381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endParaRPr kumimoji="0" lang="en-US" sz="800" b="0" i="0" u="none" strike="noStrike" kern="1200" cap="none" spc="0" normalizeH="0" baseline="0" noProof="0" dirty="0">
                        <a:ln>
                          <a:noFill/>
                        </a:ln>
                        <a:solidFill>
                          <a:prstClr val="black"/>
                        </a:solidFill>
                        <a:effectLst/>
                        <a:uLnTx/>
                        <a:uFillTx/>
                        <a:latin typeface="+mn-lt"/>
                        <a:ea typeface="+mn-ea"/>
                        <a:cs typeface="+mn-cs"/>
                      </a:endParaRPr>
                    </a:p>
                    <a:p>
                      <a:endParaRPr lang="en-US" sz="800" dirty="0">
                        <a:solidFill>
                          <a:schemeClr val="tx1"/>
                        </a:solidFill>
                      </a:endParaRPr>
                    </a:p>
                  </a:txBody>
                  <a:tcPr/>
                </a:tc>
                <a:extLst>
                  <a:ext uri="{0D108BD9-81ED-4DB2-BD59-A6C34878D82A}">
                    <a16:rowId xmlns:a16="http://schemas.microsoft.com/office/drawing/2014/main" val="3402655246"/>
                  </a:ext>
                </a:extLst>
              </a:tr>
              <a:tr h="325161">
                <a:tc>
                  <a:txBody>
                    <a:bodyPr/>
                    <a:lstStyle/>
                    <a:p>
                      <a:r>
                        <a:rPr lang="en-US" sz="800" dirty="0">
                          <a:solidFill>
                            <a:schemeClr val="tx1"/>
                          </a:solidFill>
                        </a:rPr>
                        <a:t>#11: NRF validation of </a:t>
                      </a:r>
                      <a:r>
                        <a:rPr lang="en-US" sz="800" dirty="0" err="1">
                          <a:solidFill>
                            <a:schemeClr val="tx1"/>
                          </a:solidFill>
                        </a:rPr>
                        <a:t>NFc</a:t>
                      </a:r>
                      <a:r>
                        <a:rPr lang="en-US" sz="800" dirty="0">
                          <a:solidFill>
                            <a:schemeClr val="tx1"/>
                          </a:solidFill>
                        </a:rPr>
                        <a:t> for access token requests</a:t>
                      </a:r>
                    </a:p>
                  </a:txBody>
                  <a:tcPr/>
                </a:tc>
                <a:tc>
                  <a:txBody>
                    <a:bodyPr/>
                    <a:lstStyle/>
                    <a:p>
                      <a:r>
                        <a:rPr lang="en-US" sz="800" dirty="0">
                          <a:solidFill>
                            <a:schemeClr val="tx1"/>
                          </a:solidFill>
                        </a:rPr>
                        <a:t>Validation of NFs in case of access token requests for different scenarios in direct or indirect communication. How to validate NFs by NRF? NF registration at NRF versus information in provided certificate, which takes precedence? Etc.</a:t>
                      </a:r>
                    </a:p>
                  </a:txBody>
                  <a:tcPr/>
                </a:tc>
                <a:tc>
                  <a:txBody>
                    <a:bodyPr/>
                    <a:lstStyle/>
                    <a:p>
                      <a:r>
                        <a:rPr lang="en-US" sz="800" dirty="0">
                          <a:solidFill>
                            <a:schemeClr val="tx1"/>
                          </a:solidFill>
                        </a:rPr>
                        <a:t>Concluded. Potentially some clarification CR in August needed.</a:t>
                      </a:r>
                      <a:endParaRPr lang="en-US" sz="800" dirty="0">
                        <a:solidFill>
                          <a:schemeClr val="tx1"/>
                        </a:solidFill>
                        <a:highlight>
                          <a:srgbClr val="FFFF00"/>
                        </a:highlight>
                      </a:endParaRPr>
                    </a:p>
                    <a:p>
                      <a:pPr marL="2914650" lvl="6" indent="-171450">
                        <a:buFont typeface="Wingdings" panose="05000000000000000000" pitchFamily="2" charset="2"/>
                        <a:buChar char="ü"/>
                      </a:pPr>
                      <a:r>
                        <a:rPr lang="en-US" sz="2000" dirty="0">
                          <a:solidFill>
                            <a:schemeClr val="tx1"/>
                          </a:solidFill>
                        </a:rPr>
                        <a:t> </a:t>
                      </a:r>
                    </a:p>
                    <a:p>
                      <a:pPr marL="171450" indent="-171450">
                        <a:buFont typeface="Wingdings" panose="05000000000000000000" pitchFamily="2" charset="2"/>
                        <a:buChar char="ü"/>
                      </a:pPr>
                      <a:endParaRPr lang="en-US" sz="800" dirty="0">
                        <a:solidFill>
                          <a:schemeClr val="tx1"/>
                        </a:solidFill>
                      </a:endParaRPr>
                    </a:p>
                  </a:txBody>
                  <a:tcPr/>
                </a:tc>
                <a:extLst>
                  <a:ext uri="{0D108BD9-81ED-4DB2-BD59-A6C34878D82A}">
                    <a16:rowId xmlns:a16="http://schemas.microsoft.com/office/drawing/2014/main" val="722491631"/>
                  </a:ext>
                </a:extLst>
              </a:tr>
              <a:tr h="325161">
                <a:tc>
                  <a:txBody>
                    <a:bodyPr/>
                    <a:lstStyle/>
                    <a:p>
                      <a:endParaRPr lang="en-US" sz="800" dirty="0">
                        <a:solidFill>
                          <a:schemeClr val="tx1"/>
                        </a:solidFill>
                      </a:endParaRPr>
                    </a:p>
                  </a:txBody>
                  <a:tcPr/>
                </a:tc>
                <a:tc>
                  <a:txBody>
                    <a:bodyPr/>
                    <a:lstStyle/>
                    <a:p>
                      <a:endParaRPr lang="en-US" sz="800" dirty="0">
                        <a:solidFill>
                          <a:schemeClr val="tx1"/>
                        </a:solidFill>
                      </a:endParaRPr>
                    </a:p>
                  </a:txBody>
                  <a:tcPr/>
                </a:tc>
                <a:tc>
                  <a:txBody>
                    <a:bodyPr/>
                    <a:lstStyle/>
                    <a:p>
                      <a:endParaRPr lang="en-US" sz="800" dirty="0">
                        <a:solidFill>
                          <a:schemeClr val="tx1"/>
                        </a:solidFill>
                      </a:endParaRPr>
                    </a:p>
                  </a:txBody>
                  <a:tcPr/>
                </a:tc>
                <a:extLst>
                  <a:ext uri="{0D108BD9-81ED-4DB2-BD59-A6C34878D82A}">
                    <a16:rowId xmlns:a16="http://schemas.microsoft.com/office/drawing/2014/main" val="2465354043"/>
                  </a:ext>
                </a:extLst>
              </a:tr>
            </a:tbl>
          </a:graphicData>
        </a:graphic>
      </p:graphicFrame>
      <p:sp>
        <p:nvSpPr>
          <p:cNvPr id="5" name="Title 4">
            <a:extLst>
              <a:ext uri="{FF2B5EF4-FFF2-40B4-BE49-F238E27FC236}">
                <a16:creationId xmlns:a16="http://schemas.microsoft.com/office/drawing/2014/main" id="{175C5248-6DBD-4169-B09C-2260BCFA3763}"/>
              </a:ext>
            </a:extLst>
          </p:cNvPr>
          <p:cNvSpPr>
            <a:spLocks noGrp="1"/>
          </p:cNvSpPr>
          <p:nvPr>
            <p:ph type="title"/>
          </p:nvPr>
        </p:nvSpPr>
        <p:spPr>
          <a:xfrm>
            <a:off x="362763" y="-256791"/>
            <a:ext cx="6827838" cy="906977"/>
          </a:xfrm>
        </p:spPr>
        <p:txBody>
          <a:bodyPr/>
          <a:lstStyle/>
          <a:p>
            <a:r>
              <a:rPr lang="en-US" sz="3200" dirty="0">
                <a:solidFill>
                  <a:srgbClr val="FF0000"/>
                </a:solidFill>
              </a:rPr>
              <a:t>‘5G_eSBA_Ph2’ Status after SA3#111  </a:t>
            </a:r>
          </a:p>
        </p:txBody>
      </p:sp>
    </p:spTree>
    <p:extLst>
      <p:ext uri="{BB962C8B-B14F-4D97-AF65-F5344CB8AC3E}">
        <p14:creationId xmlns:p14="http://schemas.microsoft.com/office/powerpoint/2010/main" val="349159570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F489ECE7-6035-426A-B9FF-70F6248303BD}"/>
              </a:ext>
            </a:extLst>
          </p:cNvPr>
          <p:cNvSpPr txBox="1"/>
          <p:nvPr/>
        </p:nvSpPr>
        <p:spPr>
          <a:xfrm>
            <a:off x="874882" y="1572063"/>
            <a:ext cx="1384725" cy="4185761"/>
          </a:xfrm>
          <a:prstGeom prst="rect">
            <a:avLst/>
          </a:prstGeom>
          <a:noFill/>
          <a:ln w="3175">
            <a:solidFill>
              <a:srgbClr val="0070C0"/>
            </a:solidFill>
          </a:ln>
        </p:spPr>
        <p:txBody>
          <a:bodyPr wrap="square" rtlCol="0">
            <a:spAutoFit/>
          </a:bodyPr>
          <a:lstStyle/>
          <a:p>
            <a:r>
              <a:rPr lang="en-US" sz="1400" dirty="0">
                <a:solidFill>
                  <a:srgbClr val="2A6EA8"/>
                </a:solidFill>
              </a:rPr>
              <a:t>SA3#109  </a:t>
            </a:r>
          </a:p>
          <a:p>
            <a:r>
              <a:rPr lang="en-US" sz="1400" dirty="0">
                <a:solidFill>
                  <a:srgbClr val="2A6EA8"/>
                </a:solidFill>
              </a:rPr>
              <a:t>Toulouse</a:t>
            </a:r>
          </a:p>
          <a:p>
            <a:r>
              <a:rPr lang="en-US" sz="1400" dirty="0">
                <a:solidFill>
                  <a:srgbClr val="2A6EA8"/>
                </a:solidFill>
              </a:rPr>
              <a:t>14.-18.11.22</a:t>
            </a:r>
          </a:p>
          <a:p>
            <a:endParaRPr lang="en-US" sz="1400" dirty="0">
              <a:solidFill>
                <a:srgbClr val="2A6EA8"/>
              </a:solidFill>
            </a:endParaRPr>
          </a:p>
          <a:p>
            <a:pPr marL="171450" indent="-171450">
              <a:buFont typeface="Arial" panose="020B0604020202020204" pitchFamily="34" charset="0"/>
              <a:buChar char="•"/>
            </a:pPr>
            <a:r>
              <a:rPr lang="en-US" sz="1400" dirty="0"/>
              <a:t>WID agreed</a:t>
            </a:r>
          </a:p>
          <a:p>
            <a:pPr marL="171450" indent="-171450">
              <a:buFont typeface="Arial" panose="020B0604020202020204" pitchFamily="34" charset="0"/>
              <a:buChar char="•"/>
            </a:pPr>
            <a:r>
              <a:rPr lang="en-US" sz="1400" dirty="0"/>
              <a:t>SP-221145</a:t>
            </a:r>
          </a:p>
          <a:p>
            <a:pPr marL="171450" indent="-171450">
              <a:buFont typeface="Arial" panose="020B0604020202020204" pitchFamily="34" charset="0"/>
              <a:buChar char="•"/>
            </a:pPr>
            <a:r>
              <a:rPr lang="en-US" sz="1400" dirty="0"/>
              <a:t>conclusions in SID were finalized for 11 </a:t>
            </a:r>
            <a:r>
              <a:rPr lang="en-US" sz="1400" dirty="0" err="1"/>
              <a:t>Kis</a:t>
            </a:r>
            <a:r>
              <a:rPr lang="en-US" sz="1400" dirty="0"/>
              <a:t>, only one missing</a:t>
            </a:r>
          </a:p>
          <a:p>
            <a:pPr marL="171450" indent="-171450">
              <a:buFont typeface="Arial" panose="020B0604020202020204" pitchFamily="34" charset="0"/>
              <a:buChar char="•"/>
            </a:pPr>
            <a:r>
              <a:rPr lang="en-US" sz="1400" dirty="0"/>
              <a:t>work on normative text</a:t>
            </a:r>
          </a:p>
          <a:p>
            <a:pPr marL="171450" indent="-171450">
              <a:buFont typeface="Arial" panose="020B0604020202020204" pitchFamily="34" charset="0"/>
              <a:buChar char="•"/>
            </a:pPr>
            <a:r>
              <a:rPr lang="en-US" sz="1400" dirty="0"/>
              <a:t>Plan to finalize WID in March</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7" name="Title 4">
            <a:extLst>
              <a:ext uri="{FF2B5EF4-FFF2-40B4-BE49-F238E27FC236}">
                <a16:creationId xmlns:a16="http://schemas.microsoft.com/office/drawing/2014/main" id="{BB64C9F8-D8CB-412A-8759-1D9379034DB0}"/>
              </a:ext>
            </a:extLst>
          </p:cNvPr>
          <p:cNvSpPr>
            <a:spLocks noGrp="1"/>
          </p:cNvSpPr>
          <p:nvPr>
            <p:ph type="title"/>
          </p:nvPr>
        </p:nvSpPr>
        <p:spPr>
          <a:xfrm>
            <a:off x="362763" y="-230157"/>
            <a:ext cx="6827838" cy="906977"/>
          </a:xfrm>
        </p:spPr>
        <p:txBody>
          <a:bodyPr/>
          <a:lstStyle/>
          <a:p>
            <a:r>
              <a:rPr lang="en-US" sz="3200" dirty="0">
                <a:solidFill>
                  <a:srgbClr val="FF0000"/>
                </a:solidFill>
              </a:rPr>
              <a:t>‘5G_eSBA_Ph2’ Status after SA3#111  </a:t>
            </a:r>
          </a:p>
        </p:txBody>
      </p:sp>
      <p:sp>
        <p:nvSpPr>
          <p:cNvPr id="11" name="TextBox 10">
            <a:extLst>
              <a:ext uri="{FF2B5EF4-FFF2-40B4-BE49-F238E27FC236}">
                <a16:creationId xmlns:a16="http://schemas.microsoft.com/office/drawing/2014/main" id="{5F419A54-1D55-4690-8BE1-B7C7E2E90EA4}"/>
              </a:ext>
            </a:extLst>
          </p:cNvPr>
          <p:cNvSpPr txBox="1"/>
          <p:nvPr/>
        </p:nvSpPr>
        <p:spPr>
          <a:xfrm>
            <a:off x="2300499" y="1572063"/>
            <a:ext cx="1384725" cy="1384995"/>
          </a:xfrm>
          <a:prstGeom prst="rect">
            <a:avLst/>
          </a:prstGeom>
          <a:noFill/>
          <a:ln w="3175">
            <a:solidFill>
              <a:srgbClr val="0070C0"/>
            </a:solidFill>
          </a:ln>
        </p:spPr>
        <p:txBody>
          <a:bodyPr wrap="square" rtlCol="0">
            <a:spAutoFit/>
          </a:bodyPr>
          <a:lstStyle/>
          <a:p>
            <a:r>
              <a:rPr lang="en-US" sz="1400" dirty="0">
                <a:solidFill>
                  <a:srgbClr val="2A6EA8"/>
                </a:solidFill>
              </a:rPr>
              <a:t>SA3#109-bis  </a:t>
            </a:r>
          </a:p>
          <a:p>
            <a:r>
              <a:rPr lang="en-US" sz="1400" dirty="0">
                <a:solidFill>
                  <a:srgbClr val="2A6EA8"/>
                </a:solidFill>
              </a:rPr>
              <a:t>online</a:t>
            </a:r>
          </a:p>
          <a:p>
            <a:r>
              <a:rPr lang="en-US" sz="1400" dirty="0">
                <a:solidFill>
                  <a:srgbClr val="2A6EA8"/>
                </a:solidFill>
              </a:rPr>
              <a:t>16.-20.1.23</a:t>
            </a:r>
          </a:p>
          <a:p>
            <a:endParaRPr lang="en-US" sz="1400" dirty="0">
              <a:solidFill>
                <a:srgbClr val="2A6EA8"/>
              </a:solidFill>
            </a:endParaRPr>
          </a:p>
          <a:p>
            <a:pPr marL="171450" indent="-171450">
              <a:buFont typeface="Arial" panose="020B0604020202020204" pitchFamily="34" charset="0"/>
              <a:buChar char="•"/>
            </a:pPr>
            <a:r>
              <a:rPr lang="en-US" sz="1400" dirty="0"/>
              <a:t>No WID work</a:t>
            </a:r>
          </a:p>
        </p:txBody>
      </p:sp>
      <p:sp>
        <p:nvSpPr>
          <p:cNvPr id="12" name="TextBox 11">
            <a:extLst>
              <a:ext uri="{FF2B5EF4-FFF2-40B4-BE49-F238E27FC236}">
                <a16:creationId xmlns:a16="http://schemas.microsoft.com/office/drawing/2014/main" id="{9D58AC3B-4446-4966-BAA2-D3BF02D7A080}"/>
              </a:ext>
            </a:extLst>
          </p:cNvPr>
          <p:cNvSpPr txBox="1"/>
          <p:nvPr/>
        </p:nvSpPr>
        <p:spPr>
          <a:xfrm>
            <a:off x="3726116" y="1572063"/>
            <a:ext cx="1384725" cy="3754874"/>
          </a:xfrm>
          <a:prstGeom prst="rect">
            <a:avLst/>
          </a:prstGeom>
          <a:noFill/>
          <a:ln w="3175">
            <a:solidFill>
              <a:srgbClr val="0070C0"/>
            </a:solidFill>
          </a:ln>
        </p:spPr>
        <p:txBody>
          <a:bodyPr wrap="square" rtlCol="0">
            <a:spAutoFit/>
          </a:bodyPr>
          <a:lstStyle/>
          <a:p>
            <a:r>
              <a:rPr lang="en-US" sz="1400" dirty="0">
                <a:solidFill>
                  <a:srgbClr val="2A6EA8"/>
                </a:solidFill>
              </a:rPr>
              <a:t>SA3#110  </a:t>
            </a:r>
          </a:p>
          <a:p>
            <a:r>
              <a:rPr lang="en-US" sz="1400" dirty="0">
                <a:solidFill>
                  <a:srgbClr val="2A6EA8"/>
                </a:solidFill>
              </a:rPr>
              <a:t>Athens</a:t>
            </a:r>
          </a:p>
          <a:p>
            <a:r>
              <a:rPr lang="en-US" sz="1400" dirty="0">
                <a:solidFill>
                  <a:srgbClr val="2A6EA8"/>
                </a:solidFill>
              </a:rPr>
              <a:t>20.2.-24.2.23</a:t>
            </a:r>
          </a:p>
          <a:p>
            <a:endParaRPr lang="en-US" sz="1400" dirty="0">
              <a:solidFill>
                <a:srgbClr val="2A6EA8"/>
              </a:solidFill>
            </a:endParaRPr>
          </a:p>
          <a:p>
            <a:pPr marL="171450" indent="-171450">
              <a:buFont typeface="Arial" panose="020B0604020202020204" pitchFamily="34" charset="0"/>
              <a:buChar char="•"/>
            </a:pPr>
            <a:r>
              <a:rPr lang="en-US" sz="1400" dirty="0"/>
              <a:t>Several CRs agreed</a:t>
            </a:r>
          </a:p>
          <a:p>
            <a:pPr marL="171450" indent="-171450">
              <a:buFont typeface="Arial" panose="020B0604020202020204" pitchFamily="34" charset="0"/>
              <a:buChar char="•"/>
            </a:pPr>
            <a:r>
              <a:rPr lang="en-US" sz="1400" dirty="0"/>
              <a:t>CR subscribe and notify </a:t>
            </a:r>
          </a:p>
          <a:p>
            <a:pPr marL="171450" indent="-171450">
              <a:buFont typeface="Arial" panose="020B0604020202020204" pitchFamily="34" charset="0"/>
              <a:buChar char="•"/>
            </a:pPr>
            <a:r>
              <a:rPr lang="en-US" sz="1400" dirty="0"/>
              <a:t>CR SCP trust</a:t>
            </a:r>
          </a:p>
          <a:p>
            <a:pPr marL="171450" indent="-171450">
              <a:buFont typeface="Arial" panose="020B0604020202020204" pitchFamily="34" charset="0"/>
              <a:buChar char="•"/>
            </a:pPr>
            <a:r>
              <a:rPr lang="en-US" sz="1400" dirty="0"/>
              <a:t>NF instance ID in cert</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13" name="TextBox 12">
            <a:extLst>
              <a:ext uri="{FF2B5EF4-FFF2-40B4-BE49-F238E27FC236}">
                <a16:creationId xmlns:a16="http://schemas.microsoft.com/office/drawing/2014/main" id="{64749DE5-D004-44D4-9556-7E794C6E7CD2}"/>
              </a:ext>
            </a:extLst>
          </p:cNvPr>
          <p:cNvSpPr txBox="1"/>
          <p:nvPr/>
        </p:nvSpPr>
        <p:spPr>
          <a:xfrm>
            <a:off x="5162930" y="1572062"/>
            <a:ext cx="1384725" cy="2246769"/>
          </a:xfrm>
          <a:prstGeom prst="rect">
            <a:avLst/>
          </a:prstGeom>
          <a:noFill/>
          <a:ln w="3175">
            <a:solidFill>
              <a:schemeClr val="accent1"/>
            </a:solidFill>
          </a:ln>
        </p:spPr>
        <p:txBody>
          <a:bodyPr wrap="square" rtlCol="0">
            <a:spAutoFit/>
          </a:bodyPr>
          <a:lstStyle/>
          <a:p>
            <a:r>
              <a:rPr lang="en-US" sz="1400" dirty="0">
                <a:solidFill>
                  <a:schemeClr val="accent1"/>
                </a:solidFill>
              </a:rPr>
              <a:t>SA3#110-bis  </a:t>
            </a:r>
          </a:p>
          <a:p>
            <a:r>
              <a:rPr lang="en-US" sz="1400" dirty="0">
                <a:solidFill>
                  <a:schemeClr val="accent1"/>
                </a:solidFill>
              </a:rPr>
              <a:t>online</a:t>
            </a:r>
          </a:p>
          <a:p>
            <a:r>
              <a:rPr lang="en-US" sz="1400" dirty="0">
                <a:solidFill>
                  <a:schemeClr val="accent1"/>
                </a:solidFill>
              </a:rPr>
              <a:t>17.-21.4.23</a:t>
            </a:r>
          </a:p>
          <a:p>
            <a:endParaRPr lang="en-US" sz="1400" dirty="0">
              <a:solidFill>
                <a:srgbClr val="2A6EA8"/>
              </a:solidFill>
            </a:endParaRPr>
          </a:p>
          <a:p>
            <a:pPr marL="171450" indent="-171450">
              <a:buFont typeface="Arial" panose="020B0604020202020204" pitchFamily="34" charset="0"/>
              <a:buChar char="•"/>
            </a:pPr>
            <a:r>
              <a:rPr lang="en-US" sz="1400" dirty="0" err="1"/>
              <a:t>DraftCRs</a:t>
            </a:r>
            <a:r>
              <a:rPr lang="en-US" sz="1400" dirty="0"/>
              <a:t> discussed</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14" name="TextBox 13">
            <a:extLst>
              <a:ext uri="{FF2B5EF4-FFF2-40B4-BE49-F238E27FC236}">
                <a16:creationId xmlns:a16="http://schemas.microsoft.com/office/drawing/2014/main" id="{57B60DA0-88FD-4673-8033-A095D26DF2F5}"/>
              </a:ext>
            </a:extLst>
          </p:cNvPr>
          <p:cNvSpPr txBox="1"/>
          <p:nvPr/>
        </p:nvSpPr>
        <p:spPr>
          <a:xfrm>
            <a:off x="6588547" y="1572062"/>
            <a:ext cx="1384725" cy="2462213"/>
          </a:xfrm>
          <a:prstGeom prst="rect">
            <a:avLst/>
          </a:prstGeom>
          <a:noFill/>
          <a:ln w="3175">
            <a:solidFill>
              <a:schemeClr val="accent1"/>
            </a:solidFill>
          </a:ln>
        </p:spPr>
        <p:txBody>
          <a:bodyPr wrap="square" rtlCol="0">
            <a:spAutoFit/>
          </a:bodyPr>
          <a:lstStyle/>
          <a:p>
            <a:r>
              <a:rPr lang="en-US" sz="1400" dirty="0">
                <a:solidFill>
                  <a:schemeClr val="accent1"/>
                </a:solidFill>
              </a:rPr>
              <a:t>SA3#111</a:t>
            </a:r>
          </a:p>
          <a:p>
            <a:r>
              <a:rPr lang="en-US" sz="1400" dirty="0">
                <a:solidFill>
                  <a:schemeClr val="accent1"/>
                </a:solidFill>
              </a:rPr>
              <a:t>Berlin</a:t>
            </a:r>
          </a:p>
          <a:p>
            <a:r>
              <a:rPr lang="en-US" sz="1400" dirty="0">
                <a:solidFill>
                  <a:schemeClr val="accent1"/>
                </a:solidFill>
              </a:rPr>
              <a:t>22-26.5.23</a:t>
            </a:r>
          </a:p>
          <a:p>
            <a:endParaRPr lang="en-US" sz="1400" dirty="0">
              <a:solidFill>
                <a:srgbClr val="2A6EA8"/>
              </a:solidFill>
            </a:endParaRPr>
          </a:p>
          <a:p>
            <a:pPr marL="171450" indent="-171450">
              <a:buFont typeface="Arial" panose="020B0604020202020204" pitchFamily="34" charset="0"/>
              <a:buChar char="•"/>
            </a:pPr>
            <a:r>
              <a:rPr lang="en-US" sz="1400" dirty="0"/>
              <a:t>Clarification CR on NRF requirement</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Tree>
    <p:extLst>
      <p:ext uri="{BB962C8B-B14F-4D97-AF65-F5344CB8AC3E}">
        <p14:creationId xmlns:p14="http://schemas.microsoft.com/office/powerpoint/2010/main" val="326372582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34974" y="2456862"/>
            <a:ext cx="8554481" cy="3548284"/>
          </a:xfrm>
        </p:spPr>
        <p:txBody>
          <a:bodyPr/>
          <a:lstStyle/>
          <a:p>
            <a:pPr>
              <a:spcBef>
                <a:spcPts val="0"/>
              </a:spcBef>
              <a:spcAft>
                <a:spcPts val="0"/>
              </a:spcAft>
            </a:pPr>
            <a:r>
              <a:rPr lang="de-DE" altLang="de-DE" sz="1600" b="1" dirty="0"/>
              <a:t>General</a:t>
            </a:r>
          </a:p>
          <a:p>
            <a:pPr lvl="1">
              <a:spcBef>
                <a:spcPts val="0"/>
              </a:spcBef>
              <a:spcAft>
                <a:spcPts val="0"/>
              </a:spcAft>
            </a:pPr>
            <a:r>
              <a:rPr lang="en-GB" sz="1600" dirty="0">
                <a:ea typeface="Times New Roman" panose="02020603050405020304" pitchFamily="18" charset="0"/>
              </a:rPr>
              <a:t>Conclusions i</a:t>
            </a:r>
            <a:r>
              <a:rPr lang="en-GB" sz="1600" dirty="0">
                <a:effectLst/>
                <a:ea typeface="Times New Roman" panose="02020603050405020304" pitchFamily="18" charset="0"/>
              </a:rPr>
              <a:t>mplemented </a:t>
            </a:r>
            <a:r>
              <a:rPr lang="en-GB" sz="1600" dirty="0" err="1">
                <a:effectLst/>
                <a:ea typeface="Times New Roman" panose="02020603050405020304" pitchFamily="18" charset="0"/>
              </a:rPr>
              <a:t>eSBA</a:t>
            </a:r>
            <a:r>
              <a:rPr lang="en-GB" sz="1600" dirty="0">
                <a:effectLst/>
                <a:ea typeface="Times New Roman" panose="02020603050405020304" pitchFamily="18" charset="0"/>
              </a:rPr>
              <a:t> study per CRs</a:t>
            </a:r>
          </a:p>
          <a:p>
            <a:pPr lvl="1">
              <a:spcBef>
                <a:spcPts val="0"/>
              </a:spcBef>
              <a:spcAft>
                <a:spcPts val="0"/>
              </a:spcAft>
            </a:pPr>
            <a:r>
              <a:rPr lang="de-DE" altLang="de-DE" sz="1600" dirty="0"/>
              <a:t>Minor </a:t>
            </a:r>
            <a:r>
              <a:rPr lang="de-DE" altLang="de-DE" sz="1600" dirty="0" err="1"/>
              <a:t>clarifications</a:t>
            </a:r>
            <a:r>
              <a:rPr lang="de-DE" altLang="de-DE" sz="1600" dirty="0"/>
              <a:t> </a:t>
            </a:r>
            <a:r>
              <a:rPr lang="de-DE" altLang="de-DE" sz="1600" dirty="0" err="1"/>
              <a:t>needed</a:t>
            </a:r>
            <a:r>
              <a:rPr lang="de-DE" altLang="de-DE" sz="1600" dirty="0"/>
              <a:t>, but in </a:t>
            </a:r>
            <a:r>
              <a:rPr lang="de-DE" altLang="de-DE" sz="1600" dirty="0" err="1"/>
              <a:t>general</a:t>
            </a:r>
            <a:r>
              <a:rPr lang="de-DE" altLang="de-DE" sz="1600" dirty="0"/>
              <a:t> WID in </a:t>
            </a:r>
            <a:r>
              <a:rPr lang="de-DE" altLang="de-DE" sz="1600" dirty="0" err="1"/>
              <a:t>good</a:t>
            </a:r>
            <a:r>
              <a:rPr lang="de-DE" altLang="de-DE" sz="1600" dirty="0"/>
              <a:t> </a:t>
            </a:r>
            <a:r>
              <a:rPr lang="de-DE" altLang="de-DE" sz="1600" dirty="0" err="1"/>
              <a:t>shape</a:t>
            </a:r>
            <a:r>
              <a:rPr lang="de-DE" altLang="de-DE" sz="1600" dirty="0"/>
              <a:t>.</a:t>
            </a:r>
          </a:p>
          <a:p>
            <a:pPr lvl="1">
              <a:spcBef>
                <a:spcPts val="0"/>
              </a:spcBef>
              <a:spcAft>
                <a:spcPts val="0"/>
              </a:spcAft>
            </a:pPr>
            <a:endParaRPr lang="de-DE" altLang="de-DE" sz="1600" b="1" dirty="0"/>
          </a:p>
          <a:p>
            <a:pPr lvl="1">
              <a:spcBef>
                <a:spcPts val="0"/>
              </a:spcBef>
              <a:spcAft>
                <a:spcPts val="0"/>
              </a:spcAft>
            </a:pPr>
            <a:endParaRPr lang="en-US" altLang="zh-CN" sz="1600" dirty="0"/>
          </a:p>
          <a:p>
            <a:pPr>
              <a:spcBef>
                <a:spcPts val="0"/>
              </a:spcBef>
              <a:spcAft>
                <a:spcPts val="0"/>
              </a:spcAft>
            </a:pPr>
            <a:r>
              <a:rPr lang="de-DE" altLang="de-DE" sz="1600" b="1" dirty="0" err="1"/>
              <a:t>Dependencies</a:t>
            </a:r>
            <a:endParaRPr lang="de-DE" altLang="de-DE" sz="1600" b="1" dirty="0"/>
          </a:p>
          <a:p>
            <a:pPr lvl="1">
              <a:spcBef>
                <a:spcPts val="0"/>
              </a:spcBef>
              <a:spcAft>
                <a:spcPts val="0"/>
              </a:spcAft>
            </a:pPr>
            <a:r>
              <a:rPr lang="fr-FR" sz="1600" dirty="0"/>
              <a:t>None (the WID has no RAN impacts)</a:t>
            </a:r>
            <a:endParaRPr lang="en-US" altLang="zh-CN" sz="1600" dirty="0"/>
          </a:p>
          <a:p>
            <a:pPr lvl="1">
              <a:spcBef>
                <a:spcPts val="0"/>
              </a:spcBef>
              <a:spcAft>
                <a:spcPts val="0"/>
              </a:spcAft>
            </a:pPr>
            <a:endParaRPr lang="en-US" altLang="zh-CN" sz="1600" dirty="0"/>
          </a:p>
          <a:p>
            <a:pPr lvl="1">
              <a:spcBef>
                <a:spcPts val="0"/>
              </a:spcBef>
              <a:spcAft>
                <a:spcPts val="0"/>
              </a:spcAft>
            </a:pPr>
            <a:endParaRPr lang="en-US" altLang="zh-CN" sz="1600" dirty="0"/>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3464625835"/>
              </p:ext>
            </p:extLst>
          </p:nvPr>
        </p:nvGraphicFramePr>
        <p:xfrm>
          <a:off x="301625" y="1287463"/>
          <a:ext cx="8687186" cy="68834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720340">
                  <a:extLst>
                    <a:ext uri="{9D8B030D-6E8A-4147-A177-3AD203B41FA5}">
                      <a16:colId xmlns:a16="http://schemas.microsoft.com/office/drawing/2014/main" val="20001"/>
                    </a:ext>
                  </a:extLst>
                </a:gridCol>
                <a:gridCol w="929191">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77251">
                  <a:extLst>
                    <a:ext uri="{9D8B030D-6E8A-4147-A177-3AD203B41FA5}">
                      <a16:colId xmlns:a16="http://schemas.microsoft.com/office/drawing/2014/main" val="20005"/>
                    </a:ext>
                  </a:extLst>
                </a:gridCol>
                <a:gridCol w="446322">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dirty="0"/>
                        <a:t>UID</a:t>
                      </a:r>
                    </a:p>
                  </a:txBody>
                  <a:tcPr marL="36002" marR="36002" marT="0" marB="0" anchor="ctr"/>
                </a:tc>
                <a:tc>
                  <a:txBody>
                    <a:bodyPr/>
                    <a:lstStyle/>
                    <a:p>
                      <a:pPr algn="ctr">
                        <a:lnSpc>
                          <a:spcPct val="107000"/>
                        </a:lnSpc>
                        <a:spcAft>
                          <a:spcPts val="800"/>
                        </a:spcAft>
                      </a:pPr>
                      <a:r>
                        <a:rPr lang="en-GB" sz="1200" dirty="0"/>
                        <a:t>Name</a:t>
                      </a:r>
                    </a:p>
                  </a:txBody>
                  <a:tcPr marL="36002" marR="36002" marT="0" marB="0" anchor="ctr"/>
                </a:tc>
                <a:tc>
                  <a:txBody>
                    <a:bodyPr/>
                    <a:lstStyle/>
                    <a:p>
                      <a:pPr algn="ctr">
                        <a:lnSpc>
                          <a:spcPct val="107000"/>
                        </a:lnSpc>
                        <a:spcAft>
                          <a:spcPts val="800"/>
                        </a:spcAft>
                      </a:pPr>
                      <a:r>
                        <a:rPr lang="en-GB" sz="1200" dirty="0"/>
                        <a:t>Acronym</a:t>
                      </a:r>
                    </a:p>
                  </a:txBody>
                  <a:tcPr marL="36002" marR="36002" marT="0" marB="0" anchor="ctr"/>
                </a:tc>
                <a:tc>
                  <a:txBody>
                    <a:bodyPr/>
                    <a:lstStyle/>
                    <a:p>
                      <a:pPr algn="ctr">
                        <a:lnSpc>
                          <a:spcPct val="107000"/>
                        </a:lnSpc>
                        <a:spcAft>
                          <a:spcPts val="800"/>
                        </a:spcAft>
                      </a:pPr>
                      <a:r>
                        <a:rPr lang="en-GB" sz="1200" dirty="0" err="1"/>
                        <a:t>Rel</a:t>
                      </a:r>
                      <a:endParaRPr lang="en-GB" sz="1200" dirty="0"/>
                    </a:p>
                  </a:txBody>
                  <a:tcPr marL="36002" marR="36002" marT="0" marB="0" anchor="ctr"/>
                </a:tc>
                <a:tc>
                  <a:txBody>
                    <a:bodyPr/>
                    <a:lstStyle/>
                    <a:p>
                      <a:pPr algn="ctr">
                        <a:lnSpc>
                          <a:spcPct val="107000"/>
                        </a:lnSpc>
                        <a:spcAft>
                          <a:spcPts val="800"/>
                        </a:spcAft>
                      </a:pPr>
                      <a:r>
                        <a:rPr lang="en-GB" sz="1200" dirty="0"/>
                        <a:t>WG</a:t>
                      </a:r>
                    </a:p>
                  </a:txBody>
                  <a:tcPr marL="36002" marR="36002" marT="0" marB="0" anchor="ctr"/>
                </a:tc>
                <a:tc>
                  <a:txBody>
                    <a:bodyPr/>
                    <a:lstStyle/>
                    <a:p>
                      <a:pPr algn="ctr">
                        <a:lnSpc>
                          <a:spcPct val="107000"/>
                        </a:lnSpc>
                        <a:spcAft>
                          <a:spcPts val="800"/>
                        </a:spcAft>
                      </a:pPr>
                      <a:r>
                        <a:rPr lang="en-GB" sz="1200" dirty="0"/>
                        <a:t>Target</a:t>
                      </a:r>
                    </a:p>
                  </a:txBody>
                  <a:tcPr marL="36002" marR="36002" marT="0" marB="0" anchor="ctr"/>
                </a:tc>
                <a:tc>
                  <a:txBody>
                    <a:bodyPr/>
                    <a:lstStyle/>
                    <a:p>
                      <a:pPr algn="ctr">
                        <a:lnSpc>
                          <a:spcPct val="107000"/>
                        </a:lnSpc>
                        <a:spcAft>
                          <a:spcPts val="800"/>
                        </a:spcAft>
                      </a:pPr>
                      <a:r>
                        <a:rPr lang="en-GB" sz="1200" dirty="0"/>
                        <a:t>Old %</a:t>
                      </a:r>
                    </a:p>
                  </a:txBody>
                  <a:tcPr marL="36002" marR="36002" marT="0" marB="0" anchor="ctr"/>
                </a:tc>
                <a:tc>
                  <a:txBody>
                    <a:bodyPr/>
                    <a:lstStyle/>
                    <a:p>
                      <a:pPr algn="ctr">
                        <a:lnSpc>
                          <a:spcPct val="107000"/>
                        </a:lnSpc>
                        <a:spcAft>
                          <a:spcPts val="800"/>
                        </a:spcAft>
                      </a:pPr>
                      <a:r>
                        <a:rPr lang="en-GB" sz="1200" dirty="0">
                          <a:solidFill>
                            <a:schemeClr val="tx1"/>
                          </a:solidFill>
                        </a:rPr>
                        <a:t>New %</a:t>
                      </a:r>
                    </a:p>
                  </a:txBody>
                  <a:tcPr marL="36002" marR="36002" marT="0" marB="0" anchor="ctr"/>
                </a:tc>
                <a:tc>
                  <a:txBody>
                    <a:bodyPr/>
                    <a:lstStyle/>
                    <a:p>
                      <a:pPr algn="ctr">
                        <a:lnSpc>
                          <a:spcPct val="107000"/>
                        </a:lnSpc>
                        <a:spcAft>
                          <a:spcPts val="800"/>
                        </a:spcAft>
                      </a:pPr>
                      <a:r>
                        <a:rPr lang="en-GB" sz="1200" dirty="0">
                          <a:solidFill>
                            <a:schemeClr val="tx1"/>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dirty="0">
                          <a:solidFill>
                            <a:srgbClr val="000000"/>
                          </a:solidFill>
                          <a:effectLst/>
                          <a:latin typeface="Arial" panose="020B0604020202020204" pitchFamily="34" charset="0"/>
                        </a:rPr>
                        <a:t>920020</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r>
                        <a:rPr lang="en-US" sz="1200" b="1" i="0" u="none" strike="noStrike" kern="1200" dirty="0">
                          <a:solidFill>
                            <a:srgbClr val="0000FF"/>
                          </a:solidFill>
                          <a:effectLst/>
                          <a:latin typeface="Arial" panose="020B0604020202020204" pitchFamily="34" charset="0"/>
                          <a:ea typeface="+mn-ea"/>
                          <a:cs typeface="+mn-cs"/>
                        </a:rPr>
                        <a:t>WID 5G SBA Ph2</a:t>
                      </a:r>
                      <a:endParaRPr lang="en-GB" sz="1200" b="1" i="0" u="none" strike="noStrike" kern="1200" dirty="0">
                        <a:solidFill>
                          <a:srgbClr val="0000FF"/>
                        </a:solidFill>
                        <a:effectLst/>
                        <a:latin typeface="Arial" panose="020B0604020202020204" pitchFamily="34" charset="0"/>
                        <a:ea typeface="+mn-ea"/>
                        <a:cs typeface="+mn-cs"/>
                      </a:endParaRPr>
                    </a:p>
                  </a:txBody>
                  <a:tcPr marL="91448" marR="91448" marT="45640" marB="45640"/>
                </a:tc>
                <a:tc>
                  <a:txBody>
                    <a:bodyPr/>
                    <a:lstStyle/>
                    <a:p>
                      <a:r>
                        <a:rPr lang="en-GB" sz="1200" b="1" i="0" u="none" strike="noStrike" kern="1200" dirty="0">
                          <a:solidFill>
                            <a:srgbClr val="000000"/>
                          </a:solidFill>
                          <a:effectLst/>
                          <a:latin typeface="Arial" panose="020B0604020202020204" pitchFamily="34" charset="0"/>
                          <a:ea typeface="+mn-ea"/>
                          <a:cs typeface="+mn-cs"/>
                        </a:rPr>
                        <a:t>5G_eSBA_Ph2</a:t>
                      </a:r>
                    </a:p>
                  </a:txBody>
                  <a:tcPr marL="91448" marR="91448" marT="45640" marB="45640"/>
                </a:tc>
                <a:tc>
                  <a:txBody>
                    <a:bodyPr/>
                    <a:lstStyle/>
                    <a:p>
                      <a:pPr algn="ctr" fontAlgn="t"/>
                      <a:r>
                        <a:rPr lang="en-GB" sz="1200" b="0" i="0" u="none" strike="noStrike" dirty="0">
                          <a:solidFill>
                            <a:srgbClr val="000000"/>
                          </a:solidFill>
                          <a:effectLst/>
                          <a:latin typeface="Arial" panose="020B0604020202020204" pitchFamily="34" charset="0"/>
                        </a:rPr>
                        <a:t>Rel-18</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noStrike" dirty="0">
                          <a:solidFill>
                            <a:srgbClr val="FF0000"/>
                          </a:solidFill>
                          <a:effectLst/>
                          <a:latin typeface="Arial" panose="020B0604020202020204" pitchFamily="34" charset="0"/>
                        </a:rPr>
                        <a:t>08/23</a:t>
                      </a:r>
                    </a:p>
                  </a:txBody>
                  <a:tcPr marL="36002" marR="36002" marT="0" marB="0" anchor="ctr"/>
                </a:tc>
                <a:tc>
                  <a:txBody>
                    <a:bodyPr/>
                    <a:lstStyle/>
                    <a:p>
                      <a:pPr algn="ctr" fontAlgn="t"/>
                      <a:r>
                        <a:rPr lang="en-GB" sz="1200" b="0" i="0" u="none" strike="noStrike">
                          <a:solidFill>
                            <a:srgbClr val="000000"/>
                          </a:solidFill>
                          <a:effectLst/>
                          <a:latin typeface="Arial" panose="020B0604020202020204" pitchFamily="34" charset="0"/>
                        </a:rPr>
                        <a:t>85%</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pPr algn="ctr">
                        <a:lnSpc>
                          <a:spcPct val="107000"/>
                        </a:lnSpc>
                        <a:spcAft>
                          <a:spcPts val="800"/>
                        </a:spcAft>
                      </a:pPr>
                      <a:r>
                        <a:rPr lang="en-GB" sz="1400" dirty="0">
                          <a:solidFill>
                            <a:srgbClr val="FF0000"/>
                          </a:solidFill>
                        </a:rPr>
                        <a:t>95%</a:t>
                      </a:r>
                    </a:p>
                  </a:txBody>
                  <a:tcPr marL="36002" marR="36002" marT="0" marB="0" anchor="ctr"/>
                </a:tc>
                <a:tc>
                  <a:txBody>
                    <a:bodyPr/>
                    <a:lstStyle/>
                    <a:p>
                      <a:pPr>
                        <a:lnSpc>
                          <a:spcPct val="107000"/>
                        </a:lnSpc>
                        <a:spcAft>
                          <a:spcPts val="800"/>
                        </a:spcAft>
                      </a:pPr>
                      <a:r>
                        <a:rPr lang="en-GB" sz="1200" dirty="0">
                          <a:solidFill>
                            <a:schemeClr val="tx1"/>
                          </a:solidFill>
                        </a:rPr>
                        <a:t>TS 33.501, TS 33.310</a:t>
                      </a:r>
                    </a:p>
                  </a:txBody>
                  <a:tcPr marL="36002" marR="36002" marT="0" marB="0" anchor="ctr"/>
                </a:tc>
                <a:extLst>
                  <a:ext uri="{0D108BD9-81ED-4DB2-BD59-A6C34878D82A}">
                    <a16:rowId xmlns:a16="http://schemas.microsoft.com/office/drawing/2014/main" val="10001"/>
                  </a:ext>
                </a:extLst>
              </a:tr>
            </a:tbl>
          </a:graphicData>
        </a:graphic>
      </p:graphicFrame>
      <p:sp>
        <p:nvSpPr>
          <p:cNvPr id="5" name="Title 4">
            <a:extLst>
              <a:ext uri="{FF2B5EF4-FFF2-40B4-BE49-F238E27FC236}">
                <a16:creationId xmlns:a16="http://schemas.microsoft.com/office/drawing/2014/main" id="{C3F2D18A-1ABE-4AB1-BE10-0B770F584FE7}"/>
              </a:ext>
            </a:extLst>
          </p:cNvPr>
          <p:cNvSpPr>
            <a:spLocks noGrp="1"/>
          </p:cNvSpPr>
          <p:nvPr>
            <p:ph type="title"/>
          </p:nvPr>
        </p:nvSpPr>
        <p:spPr>
          <a:xfrm>
            <a:off x="362763" y="-230157"/>
            <a:ext cx="6827838" cy="906977"/>
          </a:xfrm>
        </p:spPr>
        <p:txBody>
          <a:bodyPr/>
          <a:lstStyle/>
          <a:p>
            <a:r>
              <a:rPr lang="en-US" sz="3200" dirty="0">
                <a:solidFill>
                  <a:srgbClr val="FF0000"/>
                </a:solidFill>
              </a:rPr>
              <a:t>‘5G_eSBA_Ph2’ Status after SA3#111  </a:t>
            </a:r>
          </a:p>
        </p:txBody>
      </p:sp>
    </p:spTree>
    <p:extLst>
      <p:ext uri="{BB962C8B-B14F-4D97-AF65-F5344CB8AC3E}">
        <p14:creationId xmlns:p14="http://schemas.microsoft.com/office/powerpoint/2010/main" val="2503194211"/>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marL="457200" lvl="1" indent="-457200">
              <a:spcBef>
                <a:spcPts val="0"/>
              </a:spcBef>
              <a:spcAft>
                <a:spcPts val="300"/>
              </a:spcAft>
              <a:buBlip>
                <a:blip r:embed="rId3"/>
              </a:buBlip>
            </a:pPr>
            <a:r>
              <a:rPr lang="en-US" sz="1600" b="1" dirty="0">
                <a:ea typeface="+mn-ea"/>
                <a:cs typeface="+mn-cs"/>
              </a:rPr>
              <a:t>SA2/RAN impacts and dependencies</a:t>
            </a:r>
            <a:r>
              <a:rPr lang="en-US" sz="1600" dirty="0">
                <a:ea typeface="+mn-ea"/>
                <a:cs typeface="+mn-cs"/>
              </a:rPr>
              <a:t>:</a:t>
            </a:r>
            <a:endParaRPr lang="de-DE" sz="1600" dirty="0">
              <a:ea typeface="+mn-ea"/>
              <a:cs typeface="+mn-cs"/>
            </a:endParaRPr>
          </a:p>
          <a:p>
            <a:pPr lvl="1">
              <a:spcBef>
                <a:spcPts val="0"/>
              </a:spcBef>
              <a:spcAft>
                <a:spcPts val="600"/>
              </a:spcAft>
            </a:pPr>
            <a:r>
              <a:rPr lang="en-US" sz="1600" dirty="0"/>
              <a:t>None for RAN and none determined yet for SA2</a:t>
            </a:r>
          </a:p>
          <a:p>
            <a:pPr marL="457200" lvl="1" indent="-457200">
              <a:spcBef>
                <a:spcPts val="0"/>
              </a:spcBef>
              <a:spcAft>
                <a:spcPts val="300"/>
              </a:spcAft>
              <a:buBlip>
                <a:blip r:embed="rId3"/>
              </a:buBlip>
            </a:pPr>
            <a:endParaRPr lang="en-US" sz="1600" b="1" dirty="0"/>
          </a:p>
          <a:p>
            <a:pPr lvl="0">
              <a:spcBef>
                <a:spcPts val="0"/>
              </a:spcBef>
              <a:spcAft>
                <a:spcPts val="300"/>
              </a:spcAft>
            </a:pPr>
            <a:r>
              <a:rPr lang="de-DE" sz="1600" b="1" dirty="0"/>
              <a:t>Contentious Issue</a:t>
            </a:r>
            <a:r>
              <a:rPr lang="de-DE" sz="1600" dirty="0"/>
              <a:t>:</a:t>
            </a:r>
          </a:p>
          <a:p>
            <a:pPr lvl="1">
              <a:spcBef>
                <a:spcPts val="0"/>
              </a:spcBef>
              <a:spcAft>
                <a:spcPts val="300"/>
              </a:spcAft>
            </a:pPr>
            <a:r>
              <a:rPr lang="en-GB" sz="1600" dirty="0"/>
              <a:t>None</a:t>
            </a:r>
            <a:endParaRPr lang="de-DE" sz="1600" dirty="0"/>
          </a:p>
          <a:p>
            <a:pPr>
              <a:spcBef>
                <a:spcPts val="0"/>
              </a:spcBef>
              <a:spcAft>
                <a:spcPts val="300"/>
              </a:spcAft>
            </a:pPr>
            <a:endParaRPr lang="de-DE" sz="1600" b="1" dirty="0"/>
          </a:p>
          <a:p>
            <a:pPr>
              <a:spcBef>
                <a:spcPts val="0"/>
              </a:spcBef>
              <a:spcAft>
                <a:spcPts val="300"/>
              </a:spcAft>
            </a:pPr>
            <a:r>
              <a:rPr lang="de-DE" sz="1600" b="1" dirty="0"/>
              <a:t>Focus for </a:t>
            </a:r>
            <a:r>
              <a:rPr lang="de-DE" sz="1600" b="1" dirty="0" err="1"/>
              <a:t>the</a:t>
            </a:r>
            <a:r>
              <a:rPr lang="de-DE" sz="1600" b="1" dirty="0"/>
              <a:t> </a:t>
            </a:r>
            <a:r>
              <a:rPr lang="de-DE" sz="1600" b="1" dirty="0" err="1"/>
              <a:t>upcoming</a:t>
            </a:r>
            <a:r>
              <a:rPr lang="de-DE" sz="1600" b="1" dirty="0"/>
              <a:t> Meetings</a:t>
            </a:r>
            <a:r>
              <a:rPr lang="de-DE" sz="1600" dirty="0"/>
              <a:t>:</a:t>
            </a:r>
          </a:p>
          <a:p>
            <a:pPr marL="628650" lvl="1" indent="-342900">
              <a:buFont typeface="Symbol" panose="05050102010706020507" pitchFamily="18" charset="2"/>
              <a:buChar char=""/>
            </a:pPr>
            <a:r>
              <a:rPr lang="en-CA" sz="1600" dirty="0">
                <a:ea typeface="Times New Roman" panose="02020603050405020304" pitchFamily="18" charset="0"/>
              </a:rPr>
              <a:t>Some clarifications may be needed, but in general good shape.</a:t>
            </a:r>
            <a:endParaRPr lang="en-CA" sz="1600" dirty="0">
              <a:effectLst/>
              <a:ea typeface="Times New Roman" panose="02020603050405020304" pitchFamily="18" charset="0"/>
            </a:endParaRPr>
          </a:p>
          <a:p>
            <a:pPr>
              <a:spcBef>
                <a:spcPts val="0"/>
              </a:spcBef>
              <a:spcAft>
                <a:spcPts val="300"/>
              </a:spcAft>
            </a:pPr>
            <a:endParaRPr lang="en-US" altLang="zh-CN" sz="1600" b="1" dirty="0"/>
          </a:p>
          <a:p>
            <a:pPr>
              <a:spcBef>
                <a:spcPts val="0"/>
              </a:spcBef>
              <a:spcAft>
                <a:spcPts val="300"/>
              </a:spcAft>
            </a:pPr>
            <a:r>
              <a:rPr lang="en-US" altLang="zh-CN" sz="1600" b="1" dirty="0"/>
              <a:t>Overall Plan</a:t>
            </a:r>
            <a:r>
              <a:rPr lang="en-US" altLang="zh-CN" sz="1600" dirty="0"/>
              <a:t>:</a:t>
            </a:r>
          </a:p>
          <a:p>
            <a:pPr lvl="1">
              <a:spcBef>
                <a:spcPts val="0"/>
              </a:spcBef>
              <a:spcAft>
                <a:spcPts val="300"/>
              </a:spcAft>
            </a:pPr>
            <a:r>
              <a:rPr lang="en-US" altLang="zh-CN" sz="1600" dirty="0"/>
              <a:t>See dedicated slide 3</a:t>
            </a:r>
          </a:p>
          <a:p>
            <a:pPr>
              <a:spcBef>
                <a:spcPts val="0"/>
              </a:spcBef>
              <a:spcAft>
                <a:spcPts val="300"/>
              </a:spcAft>
            </a:pPr>
            <a:endParaRPr lang="en-US" altLang="zh-CN" sz="1600" b="1" dirty="0"/>
          </a:p>
          <a:p>
            <a:pPr>
              <a:spcBef>
                <a:spcPts val="0"/>
              </a:spcBef>
              <a:spcAft>
                <a:spcPts val="300"/>
              </a:spcAft>
            </a:pPr>
            <a:r>
              <a:rPr lang="en-US" altLang="zh-CN" sz="1600" b="1" dirty="0"/>
              <a:t>Risks:</a:t>
            </a:r>
          </a:p>
          <a:p>
            <a:pPr lvl="1">
              <a:spcBef>
                <a:spcPts val="0"/>
              </a:spcBef>
              <a:spcAft>
                <a:spcPts val="300"/>
              </a:spcAft>
            </a:pPr>
            <a:r>
              <a:rPr lang="fr-FR" sz="1600" dirty="0"/>
              <a:t>None</a:t>
            </a:r>
          </a:p>
          <a:p>
            <a:pPr lvl="1">
              <a:spcBef>
                <a:spcPts val="0"/>
              </a:spcBef>
              <a:spcAft>
                <a:spcPts val="300"/>
              </a:spcAft>
            </a:pPr>
            <a:endParaRPr lang="en-US" altLang="zh-CN" sz="1200" dirty="0"/>
          </a:p>
        </p:txBody>
      </p:sp>
      <p:sp>
        <p:nvSpPr>
          <p:cNvPr id="4" name="Title 3">
            <a:extLst>
              <a:ext uri="{FF2B5EF4-FFF2-40B4-BE49-F238E27FC236}">
                <a16:creationId xmlns:a16="http://schemas.microsoft.com/office/drawing/2014/main" id="{5D88E2AB-CBFF-4456-99B7-D64DA69227D9}"/>
              </a:ext>
            </a:extLst>
          </p:cNvPr>
          <p:cNvSpPr txBox="1">
            <a:spLocks noGrp="1"/>
          </p:cNvSpPr>
          <p:nvPr>
            <p:ph type="title"/>
          </p:nvPr>
        </p:nvSpPr>
        <p:spPr>
          <a:xfrm>
            <a:off x="648860" y="0"/>
            <a:ext cx="6827838" cy="584775"/>
          </a:xfrm>
          <a:prstGeom prst="rect">
            <a:avLst/>
          </a:prstGeom>
          <a:noFill/>
        </p:spPr>
        <p:txBody>
          <a:bodyPr wrap="square" rtlCol="0">
            <a:spAutoFit/>
          </a:bodyPr>
          <a:lstStyle/>
          <a:p>
            <a:pPr algn="l"/>
            <a:r>
              <a:rPr lang="en-US" dirty="0">
                <a:solidFill>
                  <a:srgbClr val="FF0000"/>
                </a:solidFill>
              </a:rPr>
              <a:t>‘</a:t>
            </a:r>
            <a:r>
              <a:rPr lang="en-US" sz="3200" dirty="0">
                <a:solidFill>
                  <a:srgbClr val="FF0000"/>
                </a:solidFill>
              </a:rPr>
              <a:t>5G_eSBA_Ph2</a:t>
            </a:r>
            <a:r>
              <a:rPr lang="en-US" dirty="0">
                <a:solidFill>
                  <a:srgbClr val="FF0000"/>
                </a:solidFill>
              </a:rPr>
              <a:t>’ Status after SA3#111 </a:t>
            </a:r>
          </a:p>
        </p:txBody>
      </p:sp>
    </p:spTree>
    <p:extLst>
      <p:ext uri="{BB962C8B-B14F-4D97-AF65-F5344CB8AC3E}">
        <p14:creationId xmlns:p14="http://schemas.microsoft.com/office/powerpoint/2010/main" val="34526076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mso-contentType ?>
<SharedContentType xmlns="Microsoft.SharePoint.Taxonomy.ContentTypeSync" SourceId="34c87397-5fc1-491e-85e7-d6110dbe9cbd"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2.xml><?xml version="1.0" encoding="utf-8"?>
<ds:datastoreItem xmlns:ds="http://schemas.openxmlformats.org/officeDocument/2006/customXml" ds:itemID="{889FBBD8-3D06-492C-9E53-CCC01A1B933A}">
  <ds:schemaRefs>
    <ds:schemaRef ds:uri="Microsoft.SharePoint.Taxonomy.ContentTypeSync"/>
  </ds:schemaRefs>
</ds:datastoreItem>
</file>

<file path=customXml/itemProps3.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DD099C7-CF44-471D-B7DF-D246DF2BD038}">
  <ds:schemaRefs>
    <ds:schemaRef ds:uri="http://schemas.microsoft.com/office/2006/metadata/properties"/>
    <ds:schemaRef ds:uri="http://schemas.microsoft.com/office/infopath/2007/PartnerControls"/>
    <ds:schemaRef ds:uri="71c5aaf6-e6ce-465b-b873-5148d2a4c105"/>
  </ds:schemaRefs>
</ds:datastoreItem>
</file>

<file path=customXml/itemProps5.xml><?xml version="1.0" encoding="utf-8"?>
<ds:datastoreItem xmlns:ds="http://schemas.openxmlformats.org/officeDocument/2006/customXml" ds:itemID="{6C244691-0162-45DC-8925-D69A4F52A0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817</Words>
  <Application>Microsoft Office PowerPoint</Application>
  <PresentationFormat>On-screen Show (4:3)</PresentationFormat>
  <Paragraphs>149</Paragraphs>
  <Slides>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Symbol</vt:lpstr>
      <vt:lpstr>Times New Roman</vt:lpstr>
      <vt:lpstr>Wingdings</vt:lpstr>
      <vt:lpstr>Office Theme</vt:lpstr>
      <vt:lpstr>PowerPoint Presentation</vt:lpstr>
      <vt:lpstr>SA WG3 Status report WID ‘5G_eSBA_Ph2’</vt:lpstr>
      <vt:lpstr>‘5G_eSBA_Ph2’ Status after SA3#111  </vt:lpstr>
      <vt:lpstr>‘5G_eSBA_Ph2’ Status after SA3#111  </vt:lpstr>
      <vt:lpstr>‘5G_eSBA_Ph2’ Status after SA3#111  </vt:lpstr>
      <vt:lpstr>‘5G_eSBA_Ph2’ Status after SA3#111  </vt:lpstr>
      <vt:lpstr>‘5G_eSBA_Ph2’ Status after SA3#111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Nokia31</cp:lastModifiedBy>
  <cp:revision>1355</cp:revision>
  <dcterms:created xsi:type="dcterms:W3CDTF">2008-08-30T09:32:10Z</dcterms:created>
  <dcterms:modified xsi:type="dcterms:W3CDTF">2023-06-02T07:33:50Z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ies>
</file>