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2"/>
  </p:notesMasterIdLst>
  <p:handoutMasterIdLst>
    <p:handoutMasterId r:id="rId13"/>
  </p:handoutMasterIdLst>
  <p:sldIdLst>
    <p:sldId id="303" r:id="rId7"/>
    <p:sldId id="793" r:id="rId8"/>
    <p:sldId id="792" r:id="rId9"/>
    <p:sldId id="794" r:id="rId10"/>
    <p:sldId id="791" r:id="rId11"/>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2A6EA8"/>
    <a:srgbClr val="FF7C8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693679-0BDD-4DD3-B7CD-D339CC24A1B9}" v="8" dt="2022-07-09T10:24:30.113"/>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7" autoAdjust="0"/>
    <p:restoredTop sz="96455" autoAdjust="0"/>
  </p:normalViewPr>
  <p:slideViewPr>
    <p:cSldViewPr snapToGrid="0">
      <p:cViewPr varScale="1">
        <p:scale>
          <a:sx n="86" d="100"/>
          <a:sy n="86"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Jost" userId="f856f163-953b-44f3-8ab3-03b09ab01720" providerId="ADAL" clId="{00693679-0BDD-4DD3-B7CD-D339CC24A1B9}"/>
    <pc:docChg chg="undo custSel modSld">
      <pc:chgData name="Christine Jost" userId="f856f163-953b-44f3-8ab3-03b09ab01720" providerId="ADAL" clId="{00693679-0BDD-4DD3-B7CD-D339CC24A1B9}" dt="2022-07-09T10:59:50.497" v="3213" actId="20577"/>
      <pc:docMkLst>
        <pc:docMk/>
      </pc:docMkLst>
      <pc:sldChg chg="modSp mod">
        <pc:chgData name="Christine Jost" userId="f856f163-953b-44f3-8ab3-03b09ab01720" providerId="ADAL" clId="{00693679-0BDD-4DD3-B7CD-D339CC24A1B9}" dt="2022-07-09T09:45:51.892" v="39" actId="20577"/>
        <pc:sldMkLst>
          <pc:docMk/>
          <pc:sldMk cId="0" sldId="303"/>
        </pc:sldMkLst>
        <pc:spChg chg="mod">
          <ac:chgData name="Christine Jost" userId="f856f163-953b-44f3-8ab3-03b09ab01720" providerId="ADAL" clId="{00693679-0BDD-4DD3-B7CD-D339CC24A1B9}" dt="2022-07-09T09:45:51.892" v="39" actId="20577"/>
          <ac:spMkLst>
            <pc:docMk/>
            <pc:sldMk cId="0" sldId="303"/>
            <ac:spMk id="6147" creationId="{00000000-0000-0000-0000-000000000000}"/>
          </ac:spMkLst>
        </pc:spChg>
        <pc:spChg chg="mod">
          <ac:chgData name="Christine Jost" userId="f856f163-953b-44f3-8ab3-03b09ab01720" providerId="ADAL" clId="{00693679-0BDD-4DD3-B7CD-D339CC24A1B9}" dt="2022-07-09T09:45:40.527" v="14" actId="20577"/>
          <ac:spMkLst>
            <pc:docMk/>
            <pc:sldMk cId="0" sldId="303"/>
            <ac:spMk id="9219" creationId="{00000000-0000-0000-0000-000000000000}"/>
          </ac:spMkLst>
        </pc:spChg>
      </pc:sldChg>
      <pc:sldChg chg="modSp mod">
        <pc:chgData name="Christine Jost" userId="f856f163-953b-44f3-8ab3-03b09ab01720" providerId="ADAL" clId="{00693679-0BDD-4DD3-B7CD-D339CC24A1B9}" dt="2022-07-09T10:54:45.930" v="3109"/>
        <pc:sldMkLst>
          <pc:docMk/>
          <pc:sldMk cId="3452607634" sldId="791"/>
        </pc:sldMkLst>
        <pc:spChg chg="mod">
          <ac:chgData name="Christine Jost" userId="f856f163-953b-44f3-8ab3-03b09ab01720" providerId="ADAL" clId="{00693679-0BDD-4DD3-B7CD-D339CC24A1B9}" dt="2022-07-09T10:30:58.482" v="2128" actId="20577"/>
          <ac:spMkLst>
            <pc:docMk/>
            <pc:sldMk cId="3452607634" sldId="791"/>
            <ac:spMk id="4" creationId="{5D88E2AB-CBFF-4456-99B7-D64DA69227D9}"/>
          </ac:spMkLst>
        </pc:spChg>
        <pc:spChg chg="mod">
          <ac:chgData name="Christine Jost" userId="f856f163-953b-44f3-8ab3-03b09ab01720" providerId="ADAL" clId="{00693679-0BDD-4DD3-B7CD-D339CC24A1B9}" dt="2022-07-09T10:54:45.930" v="3109"/>
          <ac:spMkLst>
            <pc:docMk/>
            <pc:sldMk cId="3452607634" sldId="791"/>
            <ac:spMk id="29716" creationId="{00000000-0000-0000-0000-000000000000}"/>
          </ac:spMkLst>
        </pc:spChg>
      </pc:sldChg>
      <pc:sldChg chg="modSp mod">
        <pc:chgData name="Christine Jost" userId="f856f163-953b-44f3-8ab3-03b09ab01720" providerId="ADAL" clId="{00693679-0BDD-4DD3-B7CD-D339CC24A1B9}" dt="2022-07-09T10:47:24.725" v="2889" actId="20577"/>
        <pc:sldMkLst>
          <pc:docMk/>
          <pc:sldMk cId="2503194211" sldId="792"/>
        </pc:sldMkLst>
        <pc:spChg chg="mod">
          <ac:chgData name="Christine Jost" userId="f856f163-953b-44f3-8ab3-03b09ab01720" providerId="ADAL" clId="{00693679-0BDD-4DD3-B7CD-D339CC24A1B9}" dt="2022-07-09T10:23:56.511" v="1667" actId="20577"/>
          <ac:spMkLst>
            <pc:docMk/>
            <pc:sldMk cId="2503194211" sldId="792"/>
            <ac:spMk id="3" creationId="{AA3F033D-2F5F-4BA9-884E-0224675AD20F}"/>
          </ac:spMkLst>
        </pc:spChg>
        <pc:spChg chg="mod">
          <ac:chgData name="Christine Jost" userId="f856f163-953b-44f3-8ab3-03b09ab01720" providerId="ADAL" clId="{00693679-0BDD-4DD3-B7CD-D339CC24A1B9}" dt="2022-07-09T10:47:24.725" v="2889" actId="20577"/>
          <ac:spMkLst>
            <pc:docMk/>
            <pc:sldMk cId="2503194211" sldId="792"/>
            <ac:spMk id="29716" creationId="{00000000-0000-0000-0000-000000000000}"/>
          </ac:spMkLst>
        </pc:spChg>
        <pc:graphicFrameChg chg="mod modGraphic">
          <ac:chgData name="Christine Jost" userId="f856f163-953b-44f3-8ab3-03b09ab01720" providerId="ADAL" clId="{00693679-0BDD-4DD3-B7CD-D339CC24A1B9}" dt="2022-07-09T10:25:33.873" v="1702" actId="207"/>
          <ac:graphicFrameMkLst>
            <pc:docMk/>
            <pc:sldMk cId="2503194211" sldId="792"/>
            <ac:graphicFrameMk id="6" creationId="{2CC3822B-8EE6-43D0-AD7D-D7B78ECF3BE1}"/>
          </ac:graphicFrameMkLst>
        </pc:graphicFrameChg>
      </pc:sldChg>
      <pc:sldChg chg="modSp mod">
        <pc:chgData name="Christine Jost" userId="f856f163-953b-44f3-8ab3-03b09ab01720" providerId="ADAL" clId="{00693679-0BDD-4DD3-B7CD-D339CC24A1B9}" dt="2022-07-09T10:59:50.497" v="3213" actId="20577"/>
        <pc:sldMkLst>
          <pc:docMk/>
          <pc:sldMk cId="539970028" sldId="793"/>
        </pc:sldMkLst>
        <pc:spChg chg="mod">
          <ac:chgData name="Christine Jost" userId="f856f163-953b-44f3-8ab3-03b09ab01720" providerId="ADAL" clId="{00693679-0BDD-4DD3-B7CD-D339CC24A1B9}" dt="2022-07-09T09:46:20.501" v="55" actId="207"/>
          <ac:spMkLst>
            <pc:docMk/>
            <pc:sldMk cId="539970028" sldId="793"/>
            <ac:spMk id="4" creationId="{A6A27327-DB1C-4EF3-8FA2-A10DF7DB2B50}"/>
          </ac:spMkLst>
        </pc:spChg>
        <pc:spChg chg="mod">
          <ac:chgData name="Christine Jost" userId="f856f163-953b-44f3-8ab3-03b09ab01720" providerId="ADAL" clId="{00693679-0BDD-4DD3-B7CD-D339CC24A1B9}" dt="2022-07-09T10:59:50.497" v="3213" actId="20577"/>
          <ac:spMkLst>
            <pc:docMk/>
            <pc:sldMk cId="539970028" sldId="793"/>
            <ac:spMk id="29716" creationId="{00000000-0000-0000-0000-000000000000}"/>
          </ac:spMkLst>
        </pc:spChg>
      </pc:sldChg>
      <pc:sldChg chg="modSp mod">
        <pc:chgData name="Christine Jost" userId="f856f163-953b-44f3-8ab3-03b09ab01720" providerId="ADAL" clId="{00693679-0BDD-4DD3-B7CD-D339CC24A1B9}" dt="2022-07-09T10:23:45.069" v="1652" actId="6549"/>
        <pc:sldMkLst>
          <pc:docMk/>
          <pc:sldMk cId="3491595708" sldId="794"/>
        </pc:sldMkLst>
        <pc:spChg chg="mod">
          <ac:chgData name="Christine Jost" userId="f856f163-953b-44f3-8ab3-03b09ab01720" providerId="ADAL" clId="{00693679-0BDD-4DD3-B7CD-D339CC24A1B9}" dt="2022-07-09T10:22:40.897" v="1605" actId="20577"/>
          <ac:spMkLst>
            <pc:docMk/>
            <pc:sldMk cId="3491595708" sldId="794"/>
            <ac:spMk id="3" creationId="{156B83FC-25A3-44B2-9ABF-4705626AB921}"/>
          </ac:spMkLst>
        </pc:spChg>
        <pc:spChg chg="mod">
          <ac:chgData name="Christine Jost" userId="f856f163-953b-44f3-8ab3-03b09ab01720" providerId="ADAL" clId="{00693679-0BDD-4DD3-B7CD-D339CC24A1B9}" dt="2022-07-09T10:21:51.221" v="1598" actId="207"/>
          <ac:spMkLst>
            <pc:docMk/>
            <pc:sldMk cId="3491595708" sldId="794"/>
            <ac:spMk id="4" creationId="{A6A27327-DB1C-4EF3-8FA2-A10DF7DB2B50}"/>
          </ac:spMkLst>
        </pc:spChg>
        <pc:spChg chg="mod">
          <ac:chgData name="Christine Jost" userId="f856f163-953b-44f3-8ab3-03b09ab01720" providerId="ADAL" clId="{00693679-0BDD-4DD3-B7CD-D339CC24A1B9}" dt="2022-07-09T10:23:41.158" v="1651" actId="6549"/>
          <ac:spMkLst>
            <pc:docMk/>
            <pc:sldMk cId="3491595708" sldId="794"/>
            <ac:spMk id="6" creationId="{2B2A4A03-A875-40D1-8E06-0598F52A6477}"/>
          </ac:spMkLst>
        </pc:spChg>
        <pc:spChg chg="mod">
          <ac:chgData name="Christine Jost" userId="f856f163-953b-44f3-8ab3-03b09ab01720" providerId="ADAL" clId="{00693679-0BDD-4DD3-B7CD-D339CC24A1B9}" dt="2022-07-09T10:23:29.132" v="1650"/>
          <ac:spMkLst>
            <pc:docMk/>
            <pc:sldMk cId="3491595708" sldId="794"/>
            <ac:spMk id="8" creationId="{30CB9F6F-DD1C-48EF-984D-30E6EB63D340}"/>
          </ac:spMkLst>
        </pc:spChg>
        <pc:spChg chg="mod">
          <ac:chgData name="Christine Jost" userId="f856f163-953b-44f3-8ab3-03b09ab01720" providerId="ADAL" clId="{00693679-0BDD-4DD3-B7CD-D339CC24A1B9}" dt="2022-07-09T10:23:45.069" v="1652" actId="6549"/>
          <ac:spMkLst>
            <pc:docMk/>
            <pc:sldMk cId="3491595708" sldId="794"/>
            <ac:spMk id="10" creationId="{F489ECE7-6035-426A-B9FF-70F6248303BD}"/>
          </ac:spMkLst>
        </pc:spChg>
        <pc:graphicFrameChg chg="modGraphic">
          <ac:chgData name="Christine Jost" userId="f856f163-953b-44f3-8ab3-03b09ab01720" providerId="ADAL" clId="{00693679-0BDD-4DD3-B7CD-D339CC24A1B9}" dt="2022-07-09T10:23:00.659" v="1647" actId="20577"/>
          <ac:graphicFrameMkLst>
            <pc:docMk/>
            <pc:sldMk cId="3491595708" sldId="794"/>
            <ac:graphicFrameMk id="2" creationId="{0C460251-77A8-48CE-AADB-326E505C80B5}"/>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6/1/2023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6/1/2023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sz="1200" dirty="0" smtClean="0">
                <a:latin typeface="Calibri" panose="020F0502020204030204" pitchFamily="34" charset="0"/>
                <a:ea typeface="Calibri" panose="020F0502020204030204" pitchFamily="34" charset="0"/>
              </a:rPr>
              <a:t>Key issues added during June and August meetings should be concluded in November.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sz="1200" dirty="0" smtClean="0">
                <a:latin typeface="Calibri" panose="020F0502020204030204" pitchFamily="34" charset="0"/>
                <a:ea typeface="Times New Roman" panose="02020603050405020304" pitchFamily="18" charset="0"/>
              </a:rPr>
              <a:t>(e.g. Resolve</a:t>
            </a:r>
            <a:r>
              <a:rPr lang="en-US" altLang="zh-CN" sz="1200" dirty="0" smtClean="0">
                <a:effectLst/>
                <a:latin typeface="Calibri" panose="020F0502020204030204" pitchFamily="34" charset="0"/>
                <a:ea typeface="Times New Roman" panose="02020603050405020304" pitchFamily="18" charset="0"/>
              </a:rPr>
              <a:t> the ENs in the agreed key issues)</a:t>
            </a:r>
          </a:p>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SA2 150E</a:t>
            </a:r>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smtClean="0">
                <a:solidFill>
                  <a:schemeClr val="bg1"/>
                </a:solidFill>
              </a:rPr>
              <a:t>SA3#111  May. 22</a:t>
            </a:r>
            <a:r>
              <a:rPr lang="en-GB" altLang="de-DE" sz="1200" baseline="30000" dirty="0" smtClean="0">
                <a:solidFill>
                  <a:schemeClr val="bg1"/>
                </a:solidFill>
              </a:rPr>
              <a:t>nd</a:t>
            </a:r>
            <a:r>
              <a:rPr lang="en-GB" altLang="de-DE" sz="1200" dirty="0" smtClean="0">
                <a:solidFill>
                  <a:schemeClr val="bg1"/>
                </a:solidFill>
              </a:rPr>
              <a:t> –</a:t>
            </a:r>
            <a:r>
              <a:rPr lang="en-GB" altLang="de-DE" sz="1200" baseline="0" dirty="0" smtClean="0">
                <a:solidFill>
                  <a:schemeClr val="bg1"/>
                </a:solidFill>
              </a:rPr>
              <a:t> 26</a:t>
            </a:r>
            <a:r>
              <a:rPr lang="en-GB" altLang="de-DE" sz="1200" baseline="30000" dirty="0" smtClean="0">
                <a:solidFill>
                  <a:schemeClr val="bg1"/>
                </a:solidFill>
              </a:rPr>
              <a:t>th</a:t>
            </a:r>
            <a:r>
              <a:rPr lang="en-GB" altLang="de-DE" sz="1200" dirty="0" smtClean="0">
                <a:solidFill>
                  <a:schemeClr val="bg1"/>
                </a:solidFill>
              </a:rPr>
              <a:t>, 2023</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Status report for </a:t>
            </a:r>
            <a:r>
              <a:rPr lang="fr-FR" dirty="0" smtClean="0"/>
              <a:t>FS_Ranging_SL_Sec</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r>
              <a:rPr lang="en-US" altLang="en-US" sz="2000" b="1" dirty="0"/>
              <a:t/>
            </a:r>
            <a:br>
              <a:rPr lang="en-US" altLang="en-US" sz="2000" b="1" dirty="0"/>
            </a:br>
            <a:r>
              <a:rPr lang="en-GB" altLang="en-US" sz="1800" b="1" dirty="0" smtClean="0">
                <a:latin typeface="Arial" charset="0"/>
              </a:rPr>
              <a:t>Wei Lu</a:t>
            </a:r>
            <a:endParaRPr lang="en-GB" sz="1800" b="1" dirty="0">
              <a:latin typeface="Arial" charset="0"/>
            </a:endParaRPr>
          </a:p>
          <a:p>
            <a:pPr>
              <a:lnSpc>
                <a:spcPct val="80000"/>
              </a:lnSpc>
            </a:pPr>
            <a:r>
              <a:rPr lang="en-GB" sz="1800" b="1" dirty="0" smtClean="0">
                <a:latin typeface="Arial" charset="0"/>
              </a:rPr>
              <a:t>Xiaomi</a:t>
            </a:r>
            <a:endParaRPr lang="en-GB" sz="1800" b="1" dirty="0">
              <a:latin typeface="Arial" charset="0"/>
            </a:endParaRP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38686"/>
            <a:ext cx="8554481" cy="5308847"/>
          </a:xfrm>
        </p:spPr>
        <p:txBody>
          <a:bodyPr/>
          <a:lstStyle/>
          <a:p>
            <a:pPr marL="342900" lvl="0" indent="-342900">
              <a:spcBef>
                <a:spcPts val="50"/>
              </a:spcBef>
              <a:buFont typeface="Symbol" panose="05050102010706020507" pitchFamily="18" charset="2"/>
              <a:buChar char=""/>
            </a:pPr>
            <a:r>
              <a:rPr lang="en-US" sz="1600" strike="sngStrike" dirty="0">
                <a:solidFill>
                  <a:schemeClr val="bg1">
                    <a:lumMod val="65000"/>
                  </a:schemeClr>
                </a:solidFill>
                <a:effectLst/>
                <a:latin typeface="Calibri" panose="020F0502020204030204" pitchFamily="34" charset="0"/>
                <a:ea typeface="Times New Roman" panose="02020603050405020304" pitchFamily="18" charset="0"/>
              </a:rPr>
              <a:t>August meeting:</a:t>
            </a:r>
          </a:p>
          <a:p>
            <a:pPr marL="628650" lvl="1" indent="-342900">
              <a:spcBef>
                <a:spcPts val="50"/>
              </a:spcBef>
              <a:buFont typeface="Symbol" panose="05050102010706020507" pitchFamily="18" charset="2"/>
              <a:buChar char=""/>
            </a:pPr>
            <a:r>
              <a:rPr lang="en-US" sz="1200" strike="sngStrike" dirty="0" smtClean="0">
                <a:solidFill>
                  <a:schemeClr val="bg1">
                    <a:lumMod val="65000"/>
                  </a:schemeClr>
                </a:solidFill>
                <a:latin typeface="Calibri" panose="020F0502020204030204" pitchFamily="34" charset="0"/>
                <a:ea typeface="Times New Roman" panose="02020603050405020304" pitchFamily="18" charset="0"/>
              </a:rPr>
              <a:t>Agreed on a new key issue for Protection of Direct Communication</a:t>
            </a:r>
          </a:p>
          <a:p>
            <a:pPr marL="342900" lvl="0" indent="-342900">
              <a:spcBef>
                <a:spcPts val="50"/>
              </a:spcBef>
              <a:buFont typeface="Symbol" panose="05050102010706020507" pitchFamily="18" charset="2"/>
              <a:buChar char=""/>
            </a:pPr>
            <a:r>
              <a:rPr lang="en-US" sz="1600" strike="sngStrike" dirty="0" smtClean="0">
                <a:solidFill>
                  <a:schemeClr val="bg1">
                    <a:lumMod val="65000"/>
                  </a:schemeClr>
                </a:solidFill>
                <a:effectLst/>
                <a:latin typeface="Calibri" panose="020F0502020204030204" pitchFamily="34" charset="0"/>
                <a:ea typeface="Calibri" panose="020F0502020204030204" pitchFamily="34" charset="0"/>
              </a:rPr>
              <a:t>October meeting:</a:t>
            </a:r>
          </a:p>
          <a:p>
            <a:pPr marL="628650" lvl="1" indent="-342900">
              <a:spcBef>
                <a:spcPts val="50"/>
              </a:spcBef>
              <a:buFont typeface="Symbol" panose="05050102010706020507" pitchFamily="18" charset="2"/>
              <a:buChar char=""/>
            </a:pPr>
            <a:r>
              <a:rPr lang="en-US" sz="1200" strike="sngStrike" dirty="0" smtClean="0">
                <a:solidFill>
                  <a:schemeClr val="bg1">
                    <a:lumMod val="65000"/>
                  </a:schemeClr>
                </a:solidFill>
                <a:latin typeface="Calibri" panose="020F0502020204030204" pitchFamily="34" charset="0"/>
                <a:ea typeface="Calibri" panose="020F0502020204030204" pitchFamily="34" charset="0"/>
              </a:rPr>
              <a:t>Added/updated key </a:t>
            </a:r>
            <a:r>
              <a:rPr lang="en-US" sz="1200" strike="sngStrike" dirty="0">
                <a:solidFill>
                  <a:schemeClr val="bg1">
                    <a:lumMod val="65000"/>
                  </a:schemeClr>
                </a:solidFill>
                <a:latin typeface="Calibri" panose="020F0502020204030204" pitchFamily="34" charset="0"/>
                <a:ea typeface="Calibri" panose="020F0502020204030204" pitchFamily="34" charset="0"/>
              </a:rPr>
              <a:t>issues, based on </a:t>
            </a:r>
            <a:r>
              <a:rPr lang="en-US" sz="1200" strike="sngStrike" dirty="0" smtClean="0">
                <a:solidFill>
                  <a:schemeClr val="bg1">
                    <a:lumMod val="65000"/>
                  </a:schemeClr>
                </a:solidFill>
                <a:latin typeface="Calibri" panose="020F0502020204030204" pitchFamily="34" charset="0"/>
                <a:ea typeface="Calibri" panose="020F0502020204030204" pitchFamily="34" charset="0"/>
              </a:rPr>
              <a:t>the progress after SA2’s </a:t>
            </a:r>
            <a:r>
              <a:rPr lang="en-US" sz="1200" strike="sngStrike" dirty="0">
                <a:solidFill>
                  <a:schemeClr val="bg1">
                    <a:lumMod val="65000"/>
                  </a:schemeClr>
                </a:solidFill>
                <a:latin typeface="Calibri" panose="020F0502020204030204" pitchFamily="34" charset="0"/>
                <a:ea typeface="Calibri" panose="020F0502020204030204" pitchFamily="34" charset="0"/>
              </a:rPr>
              <a:t>August meeting </a:t>
            </a:r>
          </a:p>
          <a:p>
            <a:pPr marL="628650" lvl="1" indent="-342900">
              <a:spcBef>
                <a:spcPts val="50"/>
              </a:spcBef>
              <a:buFont typeface="Symbol" panose="05050102010706020507" pitchFamily="18" charset="2"/>
              <a:buChar char=""/>
            </a:pPr>
            <a:r>
              <a:rPr lang="en-US" sz="1200" strike="sngStrike" dirty="0" smtClean="0">
                <a:solidFill>
                  <a:schemeClr val="bg1">
                    <a:lumMod val="65000"/>
                  </a:schemeClr>
                </a:solidFill>
                <a:latin typeface="Calibri" panose="020F0502020204030204" pitchFamily="34" charset="0"/>
                <a:ea typeface="Calibri" panose="020F0502020204030204" pitchFamily="34" charset="0"/>
              </a:rPr>
              <a:t>Started to add </a:t>
            </a:r>
            <a:r>
              <a:rPr lang="en-US" sz="1200" strike="sngStrike" dirty="0">
                <a:solidFill>
                  <a:schemeClr val="bg1">
                    <a:lumMod val="65000"/>
                  </a:schemeClr>
                </a:solidFill>
                <a:latin typeface="Calibri" panose="020F0502020204030204" pitchFamily="34" charset="0"/>
                <a:ea typeface="Calibri" panose="020F0502020204030204" pitchFamily="34" charset="0"/>
              </a:rPr>
              <a:t>solutions </a:t>
            </a:r>
            <a:r>
              <a:rPr lang="en-US" altLang="zh-CN" sz="1200" strike="sngStrike" dirty="0">
                <a:solidFill>
                  <a:schemeClr val="bg1">
                    <a:lumMod val="65000"/>
                  </a:schemeClr>
                </a:solidFill>
                <a:latin typeface="Calibri" panose="020F0502020204030204" pitchFamily="34" charset="0"/>
                <a:ea typeface="Times New Roman" panose="02020603050405020304" pitchFamily="18" charset="0"/>
              </a:rPr>
              <a:t>for key </a:t>
            </a:r>
            <a:r>
              <a:rPr lang="en-US" altLang="zh-CN" sz="1200" strike="sngStrike" dirty="0" smtClean="0">
                <a:solidFill>
                  <a:schemeClr val="bg1">
                    <a:lumMod val="65000"/>
                  </a:schemeClr>
                </a:solidFill>
                <a:latin typeface="Calibri" panose="020F0502020204030204" pitchFamily="34" charset="0"/>
                <a:ea typeface="Times New Roman" panose="02020603050405020304" pitchFamily="18" charset="0"/>
              </a:rPr>
              <a:t>issues</a:t>
            </a:r>
          </a:p>
          <a:p>
            <a:pPr marL="342900" lvl="0" indent="-342900">
              <a:spcBef>
                <a:spcPts val="50"/>
              </a:spcBef>
              <a:buFont typeface="Symbol" panose="05050102010706020507" pitchFamily="18" charset="2"/>
              <a:buChar char=""/>
            </a:pPr>
            <a:r>
              <a:rPr lang="en-US" sz="1600" strike="sngStrike" dirty="0" smtClean="0">
                <a:solidFill>
                  <a:schemeClr val="bg1">
                    <a:lumMod val="65000"/>
                  </a:schemeClr>
                </a:solidFill>
                <a:effectLst/>
                <a:latin typeface="Calibri" panose="020F0502020204030204" pitchFamily="34" charset="0"/>
                <a:ea typeface="Calibri" panose="020F0502020204030204" pitchFamily="34" charset="0"/>
              </a:rPr>
              <a:t>November </a:t>
            </a:r>
            <a:r>
              <a:rPr lang="en-US" sz="1600" strike="sngStrike" dirty="0">
                <a:solidFill>
                  <a:schemeClr val="bg1">
                    <a:lumMod val="65000"/>
                  </a:schemeClr>
                </a:solidFill>
                <a:effectLst/>
                <a:latin typeface="Calibri" panose="020F0502020204030204" pitchFamily="34" charset="0"/>
                <a:ea typeface="Calibri" panose="020F0502020204030204" pitchFamily="34" charset="0"/>
              </a:rPr>
              <a:t>meeting:</a:t>
            </a:r>
          </a:p>
          <a:p>
            <a:pPr marL="628650" lvl="1" indent="-342900">
              <a:spcBef>
                <a:spcPts val="50"/>
              </a:spcBef>
              <a:buFont typeface="Symbol" panose="05050102010706020507" pitchFamily="18" charset="2"/>
              <a:buChar char=""/>
            </a:pPr>
            <a:r>
              <a:rPr lang="en-US" altLang="zh-CN" sz="1200" strike="sngStrike" dirty="0" smtClean="0">
                <a:solidFill>
                  <a:schemeClr val="bg1">
                    <a:lumMod val="65000"/>
                  </a:schemeClr>
                </a:solidFill>
                <a:latin typeface="Calibri" panose="020F0502020204030204" pitchFamily="34" charset="0"/>
                <a:ea typeface="Times New Roman" panose="02020603050405020304" pitchFamily="18" charset="0"/>
              </a:rPr>
              <a:t>Updated KI#2 and KI#4 to be aligned with SA2 conclusion </a:t>
            </a:r>
          </a:p>
          <a:p>
            <a:pPr marL="628650" lvl="1" indent="-342900">
              <a:spcBef>
                <a:spcPts val="50"/>
              </a:spcBef>
              <a:buFont typeface="Symbol" panose="05050102010706020507" pitchFamily="18" charset="2"/>
              <a:buChar char=""/>
            </a:pPr>
            <a:r>
              <a:rPr lang="en-US" altLang="zh-CN" sz="1200" strike="sngStrike" dirty="0" smtClean="0">
                <a:solidFill>
                  <a:schemeClr val="bg1">
                    <a:lumMod val="65000"/>
                  </a:schemeClr>
                </a:solidFill>
                <a:latin typeface="Calibri" panose="020F0502020204030204" pitchFamily="34" charset="0"/>
                <a:ea typeface="Calibri" panose="020F0502020204030204" pitchFamily="34" charset="0"/>
              </a:rPr>
              <a:t>Updated existing solutions (sol#1, sol#2) and added </a:t>
            </a:r>
            <a:r>
              <a:rPr lang="en-US" altLang="zh-CN" sz="1200" strike="sngStrike" dirty="0">
                <a:solidFill>
                  <a:schemeClr val="bg1">
                    <a:lumMod val="65000"/>
                  </a:schemeClr>
                </a:solidFill>
                <a:latin typeface="Calibri" panose="020F0502020204030204" pitchFamily="34" charset="0"/>
                <a:ea typeface="Calibri" panose="020F0502020204030204" pitchFamily="34" charset="0"/>
              </a:rPr>
              <a:t>new solutions for </a:t>
            </a:r>
            <a:r>
              <a:rPr lang="en-US" altLang="zh-CN" sz="1200" strike="sngStrike" dirty="0" smtClean="0">
                <a:solidFill>
                  <a:schemeClr val="bg1">
                    <a:lumMod val="65000"/>
                  </a:schemeClr>
                </a:solidFill>
                <a:latin typeface="Calibri" panose="020F0502020204030204" pitchFamily="34" charset="0"/>
                <a:ea typeface="Calibri" panose="020F0502020204030204" pitchFamily="34" charset="0"/>
              </a:rPr>
              <a:t>KI#1 &amp; KI#4</a:t>
            </a:r>
          </a:p>
          <a:p>
            <a:pPr marL="342900" lvl="0" indent="-342900">
              <a:spcBef>
                <a:spcPts val="50"/>
              </a:spcBef>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rPr>
              <a:t>January </a:t>
            </a:r>
            <a:r>
              <a:rPr lang="en-US" sz="1600" dirty="0">
                <a:effectLst/>
                <a:latin typeface="Calibri" panose="020F0502020204030204" pitchFamily="34" charset="0"/>
                <a:ea typeface="Calibri" panose="020F0502020204030204" pitchFamily="34" charset="0"/>
              </a:rPr>
              <a:t>meeting:</a:t>
            </a:r>
          </a:p>
          <a:p>
            <a:pPr marL="628650" lvl="1" indent="-342900">
              <a:spcBef>
                <a:spcPts val="50"/>
              </a:spcBef>
              <a:buFont typeface="Symbol" panose="05050102010706020507" pitchFamily="18" charset="2"/>
              <a:buChar char=""/>
            </a:pPr>
            <a:r>
              <a:rPr lang="en-US" altLang="zh-CN" sz="1200" dirty="0">
                <a:latin typeface="Calibri" panose="020F0502020204030204" pitchFamily="34" charset="0"/>
                <a:ea typeface="Calibri" panose="020F0502020204030204" pitchFamily="34" charset="0"/>
              </a:rPr>
              <a:t>Added new key issue (KI#5</a:t>
            </a:r>
            <a:r>
              <a:rPr lang="en-US" altLang="zh-CN" sz="1200" dirty="0" smtClean="0">
                <a:latin typeface="Calibri" panose="020F0502020204030204" pitchFamily="34" charset="0"/>
                <a:ea typeface="Calibri" panose="020F0502020204030204" pitchFamily="34" charset="0"/>
              </a:rPr>
              <a:t>)</a:t>
            </a:r>
          </a:p>
          <a:p>
            <a:pPr marL="628650" lvl="1" indent="-342900">
              <a:spcBef>
                <a:spcPts val="50"/>
              </a:spcBef>
              <a:buFont typeface="Symbol" panose="05050102010706020507" pitchFamily="18" charset="2"/>
              <a:buChar char=""/>
            </a:pPr>
            <a:r>
              <a:rPr lang="en-US" altLang="zh-CN" sz="1200" dirty="0" smtClean="0">
                <a:latin typeface="Calibri" panose="020F0502020204030204" pitchFamily="34" charset="0"/>
                <a:ea typeface="Calibri" panose="020F0502020204030204" pitchFamily="34" charset="0"/>
              </a:rPr>
              <a:t>Updated </a:t>
            </a:r>
            <a:r>
              <a:rPr lang="en-US" altLang="zh-CN" sz="1200" dirty="0">
                <a:latin typeface="Calibri" panose="020F0502020204030204" pitchFamily="34" charset="0"/>
                <a:ea typeface="Calibri" panose="020F0502020204030204" pitchFamily="34" charset="0"/>
              </a:rPr>
              <a:t>existing </a:t>
            </a:r>
            <a:r>
              <a:rPr lang="en-US" altLang="zh-CN" sz="1200" dirty="0" smtClean="0">
                <a:latin typeface="Calibri" panose="020F0502020204030204" pitchFamily="34" charset="0"/>
                <a:ea typeface="Calibri" panose="020F0502020204030204" pitchFamily="34" charset="0"/>
              </a:rPr>
              <a:t>solutions and added new solutions</a:t>
            </a:r>
          </a:p>
          <a:p>
            <a:pPr marL="342900" lvl="0" indent="-342900">
              <a:spcBef>
                <a:spcPts val="50"/>
              </a:spcBef>
              <a:buFont typeface="Symbol" panose="05050102010706020507" pitchFamily="18" charset="2"/>
              <a:buChar char=""/>
            </a:pPr>
            <a:r>
              <a:rPr lang="en-US" altLang="zh-CN" sz="1600" dirty="0" smtClean="0">
                <a:latin typeface="Calibri" panose="020F0502020204030204" pitchFamily="34" charset="0"/>
                <a:ea typeface="Calibri" panose="020F0502020204030204" pitchFamily="34" charset="0"/>
              </a:rPr>
              <a:t>February </a:t>
            </a:r>
            <a:r>
              <a:rPr lang="en-US" altLang="zh-CN" sz="1600" dirty="0">
                <a:latin typeface="Calibri" panose="020F0502020204030204" pitchFamily="34" charset="0"/>
                <a:ea typeface="Calibri" panose="020F0502020204030204" pitchFamily="34" charset="0"/>
              </a:rPr>
              <a:t>meeting:</a:t>
            </a:r>
          </a:p>
          <a:p>
            <a:pPr marL="628650" lvl="1" indent="-342900">
              <a:spcBef>
                <a:spcPts val="50"/>
              </a:spcBef>
              <a:buFont typeface="Symbol" panose="05050102010706020507" pitchFamily="18" charset="2"/>
              <a:buChar char=""/>
            </a:pPr>
            <a:r>
              <a:rPr lang="en-US" altLang="zh-CN" sz="1200" dirty="0" smtClean="0">
                <a:latin typeface="Calibri" panose="020F0502020204030204" pitchFamily="34" charset="0"/>
                <a:ea typeface="Calibri" panose="020F0502020204030204" pitchFamily="34" charset="0"/>
              </a:rPr>
              <a:t>Updated solutions and added new solutions</a:t>
            </a:r>
          </a:p>
          <a:p>
            <a:pPr marL="628650" lvl="1" indent="-342900">
              <a:spcBef>
                <a:spcPts val="50"/>
              </a:spcBef>
              <a:buFont typeface="Symbol" panose="05050102010706020507" pitchFamily="18" charset="2"/>
              <a:buChar char=""/>
            </a:pPr>
            <a:r>
              <a:rPr lang="en-US" altLang="zh-CN" sz="1200" dirty="0" smtClean="0">
                <a:latin typeface="Calibri" panose="020F0502020204030204" pitchFamily="34" charset="0"/>
                <a:ea typeface="Calibri" panose="020F0502020204030204" pitchFamily="34" charset="0"/>
              </a:rPr>
              <a:t>Added </a:t>
            </a:r>
            <a:r>
              <a:rPr lang="en-US" altLang="zh-CN" sz="1200" dirty="0">
                <a:latin typeface="Calibri" panose="020F0502020204030204" pitchFamily="34" charset="0"/>
                <a:ea typeface="Calibri" panose="020F0502020204030204" pitchFamily="34" charset="0"/>
              </a:rPr>
              <a:t>conclusions for </a:t>
            </a:r>
            <a:r>
              <a:rPr lang="en-US" altLang="zh-CN" sz="1200" dirty="0" smtClean="0">
                <a:latin typeface="Calibri" panose="020F0502020204030204" pitchFamily="34" charset="0"/>
                <a:ea typeface="Calibri" panose="020F0502020204030204" pitchFamily="34" charset="0"/>
              </a:rPr>
              <a:t>KI#2 and KI#3</a:t>
            </a:r>
            <a:endParaRPr lang="en-US" altLang="zh-CN" sz="1200" dirty="0">
              <a:latin typeface="Calibri" panose="020F0502020204030204" pitchFamily="34" charset="0"/>
              <a:ea typeface="Calibri" panose="020F0502020204030204" pitchFamily="34" charset="0"/>
            </a:endParaRPr>
          </a:p>
          <a:p>
            <a:pPr marL="628650" lvl="1" indent="-342900">
              <a:spcBef>
                <a:spcPts val="50"/>
              </a:spcBef>
              <a:buFont typeface="Symbol" panose="05050102010706020507" pitchFamily="18" charset="2"/>
              <a:buChar char=""/>
            </a:pPr>
            <a:r>
              <a:rPr lang="en-US" altLang="zh-CN" sz="1200" dirty="0" smtClean="0">
                <a:latin typeface="Calibri" panose="020F0502020204030204" pitchFamily="34" charset="0"/>
                <a:ea typeface="Calibri" panose="020F0502020204030204" pitchFamily="34" charset="0"/>
              </a:rPr>
              <a:t>WID approved</a:t>
            </a:r>
            <a:endParaRPr lang="en-US" altLang="zh-CN" sz="1600" dirty="0">
              <a:latin typeface="Calibri" panose="020F0502020204030204" pitchFamily="34" charset="0"/>
              <a:ea typeface="Calibri" panose="020F0502020204030204" pitchFamily="34" charset="0"/>
            </a:endParaRPr>
          </a:p>
          <a:p>
            <a:pPr marL="342900" lvl="0" indent="-342900">
              <a:spcBef>
                <a:spcPts val="50"/>
              </a:spcBef>
              <a:buFont typeface="Symbol" panose="05050102010706020507" pitchFamily="18" charset="2"/>
              <a:buChar char=""/>
            </a:pPr>
            <a:r>
              <a:rPr lang="en-US" sz="1600" dirty="0" smtClean="0">
                <a:solidFill>
                  <a:schemeClr val="tx2"/>
                </a:solidFill>
                <a:effectLst/>
                <a:latin typeface="Calibri" panose="020F0502020204030204" pitchFamily="34" charset="0"/>
                <a:ea typeface="Calibri" panose="020F0502020204030204" pitchFamily="34" charset="0"/>
              </a:rPr>
              <a:t>April </a:t>
            </a:r>
            <a:r>
              <a:rPr lang="en-US" sz="1600" dirty="0">
                <a:solidFill>
                  <a:schemeClr val="tx2"/>
                </a:solidFill>
                <a:effectLst/>
                <a:latin typeface="Calibri" panose="020F0502020204030204" pitchFamily="34" charset="0"/>
                <a:ea typeface="Calibri" panose="020F0502020204030204" pitchFamily="34" charset="0"/>
              </a:rPr>
              <a:t>meeting:</a:t>
            </a:r>
          </a:p>
          <a:p>
            <a:pPr marL="628650" lvl="1" indent="-342900">
              <a:spcBef>
                <a:spcPts val="50"/>
              </a:spcBef>
              <a:buFont typeface="Symbol" panose="05050102010706020507" pitchFamily="18" charset="2"/>
              <a:buChar char=""/>
            </a:pPr>
            <a:r>
              <a:rPr lang="en-US" altLang="zh-CN" sz="1200" dirty="0" smtClean="0">
                <a:solidFill>
                  <a:schemeClr val="tx2"/>
                </a:solidFill>
                <a:latin typeface="Calibri" panose="020F0502020204030204" pitchFamily="34" charset="0"/>
                <a:ea typeface="Calibri" panose="020F0502020204030204" pitchFamily="34" charset="0"/>
              </a:rPr>
              <a:t>Continued the update of </a:t>
            </a:r>
            <a:r>
              <a:rPr lang="en-US" altLang="zh-CN" sz="1200" dirty="0" smtClean="0">
                <a:solidFill>
                  <a:schemeClr val="tx2"/>
                </a:solidFill>
                <a:latin typeface="Calibri" panose="020F0502020204030204" pitchFamily="34" charset="0"/>
                <a:ea typeface="Calibri" panose="020F0502020204030204" pitchFamily="34" charset="0"/>
              </a:rPr>
              <a:t>solutions and </a:t>
            </a:r>
            <a:r>
              <a:rPr lang="en-US" altLang="zh-CN" sz="1200" dirty="0" smtClean="0">
                <a:solidFill>
                  <a:schemeClr val="tx2"/>
                </a:solidFill>
                <a:latin typeface="Calibri" panose="020F0502020204030204" pitchFamily="34" charset="0"/>
                <a:ea typeface="Calibri" panose="020F0502020204030204" pitchFamily="34" charset="0"/>
              </a:rPr>
              <a:t>added </a:t>
            </a:r>
            <a:r>
              <a:rPr lang="en-US" altLang="zh-CN" sz="1200" dirty="0" smtClean="0">
                <a:solidFill>
                  <a:schemeClr val="tx2"/>
                </a:solidFill>
                <a:latin typeface="Calibri" panose="020F0502020204030204" pitchFamily="34" charset="0"/>
                <a:ea typeface="Calibri" panose="020F0502020204030204" pitchFamily="34" charset="0"/>
              </a:rPr>
              <a:t>new solutions</a:t>
            </a:r>
          </a:p>
          <a:p>
            <a:pPr marL="628650" lvl="1" indent="-342900">
              <a:spcBef>
                <a:spcPts val="50"/>
              </a:spcBef>
              <a:buFont typeface="Symbol" panose="05050102010706020507" pitchFamily="18" charset="2"/>
              <a:buChar char=""/>
            </a:pPr>
            <a:r>
              <a:rPr lang="en-US" altLang="zh-CN" sz="1200" dirty="0" smtClean="0">
                <a:solidFill>
                  <a:schemeClr val="tx2"/>
                </a:solidFill>
                <a:latin typeface="Calibri" panose="020F0502020204030204" pitchFamily="34" charset="0"/>
                <a:ea typeface="Calibri" panose="020F0502020204030204" pitchFamily="34" charset="0"/>
              </a:rPr>
              <a:t>Updated </a:t>
            </a:r>
            <a:r>
              <a:rPr lang="en-US" altLang="zh-CN" sz="1200" dirty="0" smtClean="0">
                <a:solidFill>
                  <a:schemeClr val="tx2"/>
                </a:solidFill>
                <a:latin typeface="Calibri" panose="020F0502020204030204" pitchFamily="34" charset="0"/>
                <a:ea typeface="Calibri" panose="020F0502020204030204" pitchFamily="34" charset="0"/>
              </a:rPr>
              <a:t>and </a:t>
            </a:r>
            <a:r>
              <a:rPr lang="en-US" altLang="zh-CN" sz="1200" dirty="0" smtClean="0">
                <a:solidFill>
                  <a:schemeClr val="tx2"/>
                </a:solidFill>
                <a:latin typeface="Calibri" panose="020F0502020204030204" pitchFamily="34" charset="0"/>
                <a:ea typeface="Calibri" panose="020F0502020204030204" pitchFamily="34" charset="0"/>
              </a:rPr>
              <a:t>added conclusions</a:t>
            </a:r>
            <a:endParaRPr lang="en-US" altLang="zh-CN" sz="1200" dirty="0" smtClean="0">
              <a:solidFill>
                <a:schemeClr val="tx2"/>
              </a:solidFill>
              <a:latin typeface="Calibri" panose="020F0502020204030204" pitchFamily="34" charset="0"/>
              <a:ea typeface="Calibri" panose="020F0502020204030204" pitchFamily="34" charset="0"/>
            </a:endParaRPr>
          </a:p>
          <a:p>
            <a:pPr marL="628650" lvl="1" indent="-342900">
              <a:spcBef>
                <a:spcPts val="50"/>
              </a:spcBef>
              <a:buFont typeface="Symbol" panose="05050102010706020507" pitchFamily="18" charset="2"/>
              <a:buChar char=""/>
            </a:pPr>
            <a:r>
              <a:rPr lang="en-US" altLang="zh-CN" sz="1200" dirty="0" smtClean="0">
                <a:solidFill>
                  <a:schemeClr val="tx2"/>
                </a:solidFill>
                <a:latin typeface="Calibri" panose="020F0502020204030204" pitchFamily="34" charset="0"/>
                <a:ea typeface="Calibri" panose="020F0502020204030204" pitchFamily="34" charset="0"/>
              </a:rPr>
              <a:t>Started </a:t>
            </a:r>
            <a:r>
              <a:rPr lang="en-US" altLang="zh-CN" sz="1200" dirty="0">
                <a:solidFill>
                  <a:schemeClr val="tx2"/>
                </a:solidFill>
                <a:latin typeface="Calibri" panose="020F0502020204030204" pitchFamily="34" charset="0"/>
                <a:ea typeface="Calibri" panose="020F0502020204030204" pitchFamily="34" charset="0"/>
              </a:rPr>
              <a:t>normative work</a:t>
            </a:r>
          </a:p>
          <a:p>
            <a:pPr marL="342900" lvl="0" indent="-342900">
              <a:spcBef>
                <a:spcPts val="50"/>
              </a:spcBef>
              <a:buFont typeface="Symbol" panose="05050102010706020507" pitchFamily="18" charset="2"/>
              <a:buChar char=""/>
            </a:pPr>
            <a:r>
              <a:rPr lang="en-US" sz="1600" dirty="0" smtClean="0">
                <a:solidFill>
                  <a:schemeClr val="tx2"/>
                </a:solidFill>
                <a:effectLst/>
                <a:latin typeface="Calibri" panose="020F0502020204030204" pitchFamily="34" charset="0"/>
                <a:ea typeface="Calibri" panose="020F0502020204030204" pitchFamily="34" charset="0"/>
              </a:rPr>
              <a:t>May </a:t>
            </a:r>
            <a:r>
              <a:rPr lang="en-US" sz="1600" dirty="0">
                <a:solidFill>
                  <a:schemeClr val="tx2"/>
                </a:solidFill>
                <a:effectLst/>
                <a:latin typeface="Calibri" panose="020F0502020204030204" pitchFamily="34" charset="0"/>
                <a:ea typeface="Calibri" panose="020F0502020204030204" pitchFamily="34" charset="0"/>
              </a:rPr>
              <a:t>meeting: </a:t>
            </a:r>
          </a:p>
          <a:p>
            <a:pPr marL="628650" lvl="1" indent="-342900">
              <a:spcBef>
                <a:spcPts val="50"/>
              </a:spcBef>
              <a:buFont typeface="Symbol" panose="05050102010706020507" pitchFamily="18" charset="2"/>
              <a:buChar char=""/>
            </a:pPr>
            <a:r>
              <a:rPr lang="en-US" sz="1200" dirty="0" smtClean="0">
                <a:solidFill>
                  <a:schemeClr val="tx2"/>
                </a:solidFill>
                <a:effectLst/>
                <a:latin typeface="Calibri" panose="020F0502020204030204" pitchFamily="34" charset="0"/>
                <a:ea typeface="Calibri" panose="020F0502020204030204" pitchFamily="34" charset="0"/>
              </a:rPr>
              <a:t>Completed </a:t>
            </a:r>
            <a:r>
              <a:rPr lang="en-US" sz="1200" dirty="0" smtClean="0">
                <a:solidFill>
                  <a:schemeClr val="tx2"/>
                </a:solidFill>
                <a:effectLst/>
                <a:latin typeface="Calibri" panose="020F0502020204030204" pitchFamily="34" charset="0"/>
                <a:ea typeface="Calibri" panose="020F0502020204030204" pitchFamily="34" charset="0"/>
              </a:rPr>
              <a:t>all conclusions </a:t>
            </a:r>
            <a:r>
              <a:rPr lang="en-US" sz="1200" dirty="0" smtClean="0">
                <a:solidFill>
                  <a:schemeClr val="tx2"/>
                </a:solidFill>
                <a:effectLst/>
                <a:latin typeface="Calibri" panose="020F0502020204030204" pitchFamily="34" charset="0"/>
                <a:ea typeface="Calibri" panose="020F0502020204030204" pitchFamily="34" charset="0"/>
              </a:rPr>
              <a:t>(except KI#5) and finalized </a:t>
            </a:r>
            <a:r>
              <a:rPr lang="en-US" sz="1200" dirty="0" smtClean="0">
                <a:solidFill>
                  <a:schemeClr val="tx2"/>
                </a:solidFill>
                <a:effectLst/>
                <a:latin typeface="Calibri" panose="020F0502020204030204" pitchFamily="34" charset="0"/>
                <a:ea typeface="Calibri" panose="020F0502020204030204" pitchFamily="34" charset="0"/>
              </a:rPr>
              <a:t>the study </a:t>
            </a:r>
          </a:p>
          <a:p>
            <a:pPr marL="628650" lvl="1" indent="-342900">
              <a:spcBef>
                <a:spcPts val="50"/>
              </a:spcBef>
              <a:buFont typeface="Symbol" panose="05050102010706020507" pitchFamily="18" charset="2"/>
              <a:buChar char=""/>
            </a:pPr>
            <a:r>
              <a:rPr lang="en-US" sz="1200" dirty="0" smtClean="0">
                <a:solidFill>
                  <a:schemeClr val="tx2"/>
                </a:solidFill>
                <a:latin typeface="Calibri" panose="020F0502020204030204" pitchFamily="34" charset="0"/>
                <a:ea typeface="Calibri" panose="020F0502020204030204" pitchFamily="34" charset="0"/>
              </a:rPr>
              <a:t>Continued </a:t>
            </a:r>
            <a:r>
              <a:rPr lang="en-US" sz="1200" dirty="0" smtClean="0">
                <a:solidFill>
                  <a:schemeClr val="tx2"/>
                </a:solidFill>
                <a:latin typeface="Calibri" panose="020F0502020204030204" pitchFamily="34" charset="0"/>
                <a:ea typeface="Calibri" panose="020F0502020204030204" pitchFamily="34" charset="0"/>
              </a:rPr>
              <a:t>with the normative work</a:t>
            </a:r>
          </a:p>
          <a:p>
            <a:pPr marL="342900" lvl="0" indent="-342900">
              <a:spcBef>
                <a:spcPts val="50"/>
              </a:spcBef>
              <a:buFont typeface="Symbol" panose="05050102010706020507" pitchFamily="18" charset="2"/>
              <a:buChar char=""/>
            </a:pPr>
            <a:r>
              <a:rPr lang="en-US" altLang="zh-CN" sz="1600" dirty="0" smtClean="0">
                <a:solidFill>
                  <a:schemeClr val="tx2"/>
                </a:solidFill>
                <a:latin typeface="Calibri" panose="020F0502020204030204" pitchFamily="34" charset="0"/>
                <a:ea typeface="Calibri" panose="020F0502020204030204" pitchFamily="34" charset="0"/>
              </a:rPr>
              <a:t>August </a:t>
            </a:r>
            <a:r>
              <a:rPr lang="en-US" altLang="zh-CN" sz="1600" dirty="0">
                <a:solidFill>
                  <a:schemeClr val="tx2"/>
                </a:solidFill>
                <a:latin typeface="Calibri" panose="020F0502020204030204" pitchFamily="34" charset="0"/>
                <a:ea typeface="Calibri" panose="020F0502020204030204" pitchFamily="34" charset="0"/>
              </a:rPr>
              <a:t>meeting: </a:t>
            </a:r>
          </a:p>
          <a:p>
            <a:pPr marL="628650" lvl="1" indent="-342900">
              <a:spcBef>
                <a:spcPts val="50"/>
              </a:spcBef>
              <a:buFont typeface="Symbol" panose="05050102010706020507" pitchFamily="18" charset="2"/>
              <a:buChar char=""/>
            </a:pPr>
            <a:r>
              <a:rPr lang="en-US" altLang="zh-CN" sz="1200" dirty="0" smtClean="0">
                <a:solidFill>
                  <a:schemeClr val="tx2"/>
                </a:solidFill>
                <a:latin typeface="Calibri" panose="020F0502020204030204" pitchFamily="34" charset="0"/>
                <a:ea typeface="Calibri" panose="020F0502020204030204" pitchFamily="34" charset="0"/>
              </a:rPr>
              <a:t>Finalize the normative work</a:t>
            </a:r>
            <a:endParaRPr lang="en-US" altLang="zh-CN" sz="1200" dirty="0">
              <a:solidFill>
                <a:schemeClr val="tx2"/>
              </a:solidFill>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dirty="0" smtClean="0">
                <a:solidFill>
                  <a:srgbClr val="FF0000"/>
                </a:solidFill>
              </a:rPr>
              <a:t>Overall </a:t>
            </a:r>
            <a:r>
              <a:rPr lang="fr-FR" sz="1800" dirty="0">
                <a:solidFill>
                  <a:srgbClr val="FF0000"/>
                </a:solidFill>
              </a:rPr>
              <a:t>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377190"/>
            <a:ext cx="6217920" cy="461665"/>
          </a:xfrm>
          <a:prstGeom prst="rect">
            <a:avLst/>
          </a:prstGeom>
          <a:noFill/>
        </p:spPr>
        <p:txBody>
          <a:bodyPr wrap="square" rtlCol="0">
            <a:spAutoFit/>
          </a:bodyPr>
          <a:lstStyle/>
          <a:p>
            <a:r>
              <a:rPr lang="en-US" sz="2400" dirty="0" err="1" smtClean="0">
                <a:solidFill>
                  <a:srgbClr val="FF0000"/>
                </a:solidFill>
              </a:rPr>
              <a:t>FS_Ranging_SL_Sec</a:t>
            </a:r>
            <a:r>
              <a:rPr lang="en-US" sz="2400" dirty="0" smtClean="0">
                <a:solidFill>
                  <a:srgbClr val="FF0000"/>
                </a:solidFill>
              </a:rPr>
              <a:t> </a:t>
            </a:r>
            <a:r>
              <a:rPr lang="en-US" sz="2400" dirty="0">
                <a:solidFill>
                  <a:srgbClr val="FF0000"/>
                </a:solidFill>
              </a:rPr>
              <a:t>Status  </a:t>
            </a:r>
          </a:p>
        </p:txBody>
      </p:sp>
    </p:spTree>
    <p:extLst>
      <p:ext uri="{BB962C8B-B14F-4D97-AF65-F5344CB8AC3E}">
        <p14:creationId xmlns:p14="http://schemas.microsoft.com/office/powerpoint/2010/main" val="5399700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498517" cy="3548284"/>
          </a:xfrm>
        </p:spPr>
        <p:txBody>
          <a:bodyPr/>
          <a:lstStyle/>
          <a:p>
            <a:pPr>
              <a:spcBef>
                <a:spcPts val="600"/>
              </a:spcBef>
              <a:spcAft>
                <a:spcPts val="0"/>
              </a:spcAft>
            </a:pPr>
            <a:r>
              <a:rPr lang="de-DE" altLang="de-DE" sz="1800" b="1" dirty="0"/>
              <a:t>General</a:t>
            </a:r>
          </a:p>
          <a:p>
            <a:pPr lvl="1">
              <a:spcBef>
                <a:spcPts val="600"/>
              </a:spcBef>
              <a:spcAft>
                <a:spcPts val="0"/>
              </a:spcAft>
            </a:pPr>
            <a:r>
              <a:rPr lang="de-DE" altLang="de-DE" sz="1600" dirty="0"/>
              <a:t>TR </a:t>
            </a:r>
            <a:r>
              <a:rPr lang="de-DE" altLang="de-DE" sz="1600" dirty="0" smtClean="0"/>
              <a:t>33.893 </a:t>
            </a:r>
            <a:r>
              <a:rPr lang="de-DE" altLang="de-DE" sz="1600" dirty="0" smtClean="0"/>
              <a:t>v1.0.0 </a:t>
            </a:r>
            <a:r>
              <a:rPr lang="de-DE" altLang="de-DE" sz="1600" dirty="0"/>
              <a:t>contains </a:t>
            </a:r>
            <a:r>
              <a:rPr lang="de-DE" altLang="de-DE" sz="1600" dirty="0" smtClean="0"/>
              <a:t>5 </a:t>
            </a:r>
            <a:r>
              <a:rPr lang="de-DE" altLang="de-DE" sz="1600" dirty="0"/>
              <a:t>key </a:t>
            </a:r>
            <a:r>
              <a:rPr lang="de-DE" altLang="de-DE" sz="1600" dirty="0" smtClean="0"/>
              <a:t>issues</a:t>
            </a:r>
            <a:r>
              <a:rPr lang="en-US" altLang="de-DE" sz="1600" dirty="0" smtClean="0"/>
              <a:t>, </a:t>
            </a:r>
            <a:r>
              <a:rPr lang="de-DE" altLang="de-DE" sz="1600" dirty="0" smtClean="0"/>
              <a:t>29 solutions and conclusions on 4 key issues. </a:t>
            </a:r>
            <a:endParaRPr lang="de-DE" altLang="de-DE" sz="1200" b="1" dirty="0"/>
          </a:p>
          <a:p>
            <a:pPr lvl="1">
              <a:spcBef>
                <a:spcPts val="600"/>
              </a:spcBef>
              <a:spcAft>
                <a:spcPts val="0"/>
              </a:spcAft>
            </a:pPr>
            <a:endParaRPr lang="en-US" altLang="zh-CN" sz="1600" dirty="0"/>
          </a:p>
          <a:p>
            <a:pPr>
              <a:spcBef>
                <a:spcPts val="600"/>
              </a:spcBef>
              <a:spcAft>
                <a:spcPts val="0"/>
              </a:spcAft>
            </a:pPr>
            <a:r>
              <a:rPr lang="de-DE" altLang="de-DE" sz="1600" b="1" dirty="0" err="1"/>
              <a:t>Dependencies</a:t>
            </a:r>
            <a:r>
              <a:rPr lang="de-DE" altLang="de-DE" sz="1600" b="1" dirty="0"/>
              <a:t>:</a:t>
            </a:r>
          </a:p>
          <a:p>
            <a:pPr lvl="1">
              <a:spcBef>
                <a:spcPts val="600"/>
              </a:spcBef>
              <a:spcAft>
                <a:spcPts val="0"/>
              </a:spcAft>
            </a:pPr>
            <a:r>
              <a:rPr lang="en-US" altLang="zh-CN" sz="1600" dirty="0" smtClean="0"/>
              <a:t>Dependencies on SA2 and RAN2 have been recorded in the conclusions</a:t>
            </a:r>
            <a:endParaRPr lang="en-US" altLang="zh-CN" sz="1600" dirty="0" smtClean="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5806440" cy="400110"/>
          </a:xfrm>
          <a:prstGeom prst="rect">
            <a:avLst/>
          </a:prstGeom>
          <a:noFill/>
        </p:spPr>
        <p:txBody>
          <a:bodyPr wrap="square" rtlCol="0">
            <a:spAutoFit/>
          </a:bodyPr>
          <a:lstStyle/>
          <a:p>
            <a:r>
              <a:rPr lang="en-US" sz="2000" dirty="0" err="1" smtClean="0">
                <a:solidFill>
                  <a:srgbClr val="FF0000"/>
                </a:solidFill>
              </a:rPr>
              <a:t>FS_Ranging_SL_Sec</a:t>
            </a:r>
            <a:r>
              <a:rPr lang="en-US" sz="2000" dirty="0" smtClean="0">
                <a:solidFill>
                  <a:srgbClr val="FF0000"/>
                </a:solidFill>
              </a:rPr>
              <a:t>  </a:t>
            </a:r>
            <a:r>
              <a:rPr lang="en-US" sz="2000" dirty="0">
                <a:solidFill>
                  <a:srgbClr val="FF0000"/>
                </a:solidFill>
              </a:rPr>
              <a:t>status after </a:t>
            </a:r>
            <a:r>
              <a:rPr lang="en-US" sz="2000" dirty="0" smtClean="0">
                <a:solidFill>
                  <a:srgbClr val="FF0000"/>
                </a:solidFill>
              </a:rPr>
              <a:t>SA3#111 </a:t>
            </a:r>
            <a:endParaRPr lang="en-US" sz="2000" dirty="0">
              <a:solidFill>
                <a:srgbClr val="FF0000"/>
              </a:solidFill>
            </a:endParaRP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4112044976"/>
              </p:ext>
            </p:extLst>
          </p:nvPr>
        </p:nvGraphicFramePr>
        <p:xfrm>
          <a:off x="301625" y="1287463"/>
          <a:ext cx="8687186" cy="87122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502101">
                  <a:extLst>
                    <a:ext uri="{9D8B030D-6E8A-4147-A177-3AD203B41FA5}">
                      <a16:colId xmlns:a16="http://schemas.microsoft.com/office/drawing/2014/main" val="20001"/>
                    </a:ext>
                  </a:extLst>
                </a:gridCol>
                <a:gridCol w="1147430">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rgbClr val="FF0000"/>
                          </a:solidFill>
                        </a:rPr>
                        <a:t>New %</a:t>
                      </a:r>
                    </a:p>
                  </a:txBody>
                  <a:tcPr marL="36002" marR="36002" marT="0" marB="0" anchor="ctr"/>
                </a:tc>
                <a:tc>
                  <a:txBody>
                    <a:bodyPr/>
                    <a:lstStyle/>
                    <a:p>
                      <a:pPr algn="ctr">
                        <a:lnSpc>
                          <a:spcPct val="107000"/>
                        </a:lnSpc>
                        <a:spcAft>
                          <a:spcPts val="800"/>
                        </a:spcAft>
                      </a:pPr>
                      <a:r>
                        <a:rPr lang="en-GB" sz="1200" dirty="0">
                          <a:solidFill>
                            <a:srgbClr val="FF0000"/>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smtClean="0">
                          <a:solidFill>
                            <a:srgbClr val="000000"/>
                          </a:solidFill>
                          <a:effectLst/>
                          <a:latin typeface="Arial" panose="020B0604020202020204" pitchFamily="34" charset="0"/>
                        </a:rPr>
                        <a:t>960036</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smtClean="0">
                          <a:solidFill>
                            <a:srgbClr val="0000FF"/>
                          </a:solidFill>
                          <a:effectLst/>
                          <a:latin typeface="Arial" panose="020B0604020202020204" pitchFamily="34" charset="0"/>
                          <a:ea typeface="+mn-ea"/>
                          <a:cs typeface="+mn-cs"/>
                        </a:rPr>
                        <a:t>Study on Security Aspects of Ranging Based Services and </a:t>
                      </a:r>
                      <a:r>
                        <a:rPr lang="en-US" sz="1200" b="1" i="0" u="none" strike="noStrike" kern="1200" dirty="0" err="1" smtClean="0">
                          <a:solidFill>
                            <a:srgbClr val="0000FF"/>
                          </a:solidFill>
                          <a:effectLst/>
                          <a:latin typeface="Arial" panose="020B0604020202020204" pitchFamily="34" charset="0"/>
                          <a:ea typeface="+mn-ea"/>
                          <a:cs typeface="+mn-cs"/>
                        </a:rPr>
                        <a:t>Sidelink</a:t>
                      </a:r>
                      <a:r>
                        <a:rPr lang="en-US" sz="1200" b="1" i="0" u="none" strike="noStrike" kern="1200" dirty="0" smtClean="0">
                          <a:solidFill>
                            <a:srgbClr val="0000FF"/>
                          </a:solidFill>
                          <a:effectLst/>
                          <a:latin typeface="Arial" panose="020B0604020202020204" pitchFamily="34" charset="0"/>
                          <a:ea typeface="+mn-ea"/>
                          <a:cs typeface="+mn-cs"/>
                        </a:rPr>
                        <a:t> Positioning</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err="1" smtClean="0">
                          <a:solidFill>
                            <a:srgbClr val="000000"/>
                          </a:solidFill>
                          <a:effectLst/>
                          <a:latin typeface="Arial" panose="020B0604020202020204" pitchFamily="34" charset="0"/>
                          <a:ea typeface="+mn-ea"/>
                          <a:cs typeface="+mn-cs"/>
                        </a:rPr>
                        <a:t>FS_Ranging_SL_Sec</a:t>
                      </a:r>
                      <a:endParaRPr lang="en-GB" sz="1200" b="1" i="0" u="none" strike="noStrike" kern="1200" dirty="0">
                        <a:solidFill>
                          <a:srgbClr val="000000"/>
                        </a:solidFill>
                        <a:effectLst/>
                        <a:latin typeface="Arial" panose="020B0604020202020204" pitchFamily="34" charset="0"/>
                        <a:ea typeface="+mn-ea"/>
                        <a:cs typeface="+mn-cs"/>
                      </a:endParaRP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smtClean="0">
                          <a:solidFill>
                            <a:srgbClr val="000000"/>
                          </a:solidFill>
                          <a:effectLst/>
                          <a:latin typeface="Arial" panose="020B0604020202020204" pitchFamily="34" charset="0"/>
                        </a:rPr>
                        <a:t>Q2-2023</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pPr algn="ctr" fontAlgn="t"/>
                      <a:r>
                        <a:rPr lang="en-GB" sz="1200" b="0" i="0" u="none" strike="noStrike" dirty="0" smtClean="0">
                          <a:solidFill>
                            <a:srgbClr val="000000"/>
                          </a:solidFill>
                          <a:effectLst/>
                          <a:latin typeface="Arial" panose="020B0604020202020204" pitchFamily="34" charset="0"/>
                        </a:rPr>
                        <a:t>70</a:t>
                      </a:r>
                      <a:r>
                        <a:rPr lang="en-GB" sz="1200" b="0" i="0" u="none" strike="noStrike" dirty="0">
                          <a:solidFill>
                            <a:srgbClr val="000000"/>
                          </a:solidFill>
                          <a:effectLst/>
                          <a:latin typeface="Arial" panose="020B0604020202020204" pitchFamily="34" charset="0"/>
                        </a:rPr>
                        <a:t>%</a:t>
                      </a:r>
                    </a:p>
                  </a:txBody>
                  <a:tcPr marL="36002" marR="36002" marT="0" marB="0" anchor="ctr"/>
                </a:tc>
                <a:tc>
                  <a:txBody>
                    <a:bodyPr/>
                    <a:lstStyle/>
                    <a:p>
                      <a:pPr algn="ctr">
                        <a:lnSpc>
                          <a:spcPct val="107000"/>
                        </a:lnSpc>
                        <a:spcAft>
                          <a:spcPts val="800"/>
                        </a:spcAft>
                      </a:pPr>
                      <a:r>
                        <a:rPr lang="en-GB" sz="1200" dirty="0" smtClean="0">
                          <a:solidFill>
                            <a:srgbClr val="FF0000"/>
                          </a:solidFill>
                        </a:rPr>
                        <a:t>100</a:t>
                      </a:r>
                      <a:r>
                        <a:rPr lang="en-GB" sz="1200" dirty="0">
                          <a:solidFill>
                            <a:srgbClr val="FF0000"/>
                          </a:solidFill>
                        </a:rPr>
                        <a:t>%</a:t>
                      </a:r>
                    </a:p>
                  </a:txBody>
                  <a:tcPr marL="36002" marR="36002" marT="0" marB="0" anchor="ctr"/>
                </a:tc>
                <a:tc>
                  <a:txBody>
                    <a:bodyPr/>
                    <a:lstStyle/>
                    <a:p>
                      <a:pPr>
                        <a:lnSpc>
                          <a:spcPct val="107000"/>
                        </a:lnSpc>
                        <a:spcAft>
                          <a:spcPts val="800"/>
                        </a:spcAft>
                      </a:pPr>
                      <a:r>
                        <a:rPr lang="en-GB" sz="1200" dirty="0">
                          <a:solidFill>
                            <a:schemeClr val="tx1"/>
                          </a:solidFill>
                        </a:rPr>
                        <a:t>TR </a:t>
                      </a:r>
                      <a:r>
                        <a:rPr lang="en-GB" sz="1200" dirty="0" smtClean="0">
                          <a:solidFill>
                            <a:schemeClr val="tx1"/>
                          </a:solidFill>
                        </a:rPr>
                        <a:t>33.893</a:t>
                      </a:r>
                      <a:endParaRPr lang="en-GB" sz="1200" dirty="0">
                        <a:solidFill>
                          <a:schemeClr val="tx1"/>
                        </a:solidFill>
                      </a:endParaRP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986815449"/>
              </p:ext>
            </p:extLst>
          </p:nvPr>
        </p:nvGraphicFramePr>
        <p:xfrm>
          <a:off x="485690" y="1408968"/>
          <a:ext cx="7752788" cy="4219476"/>
        </p:xfrm>
        <a:graphic>
          <a:graphicData uri="http://schemas.openxmlformats.org/drawingml/2006/table">
            <a:tbl>
              <a:tblPr firstRow="1" bandRow="1">
                <a:tableStyleId>{5C22544A-7EE6-4342-B048-85BDC9FD1C3A}</a:tableStyleId>
              </a:tblPr>
              <a:tblGrid>
                <a:gridCol w="3997533">
                  <a:extLst>
                    <a:ext uri="{9D8B030D-6E8A-4147-A177-3AD203B41FA5}">
                      <a16:colId xmlns:a16="http://schemas.microsoft.com/office/drawing/2014/main" val="1084802273"/>
                    </a:ext>
                  </a:extLst>
                </a:gridCol>
                <a:gridCol w="1669002">
                  <a:extLst>
                    <a:ext uri="{9D8B030D-6E8A-4147-A177-3AD203B41FA5}">
                      <a16:colId xmlns:a16="http://schemas.microsoft.com/office/drawing/2014/main" val="2334763832"/>
                    </a:ext>
                  </a:extLst>
                </a:gridCol>
                <a:gridCol w="2086253">
                  <a:extLst>
                    <a:ext uri="{9D8B030D-6E8A-4147-A177-3AD203B41FA5}">
                      <a16:colId xmlns:a16="http://schemas.microsoft.com/office/drawing/2014/main" val="368405616"/>
                    </a:ext>
                  </a:extLst>
                </a:gridCol>
              </a:tblGrid>
              <a:tr h="642851">
                <a:tc>
                  <a:txBody>
                    <a:bodyPr/>
                    <a:lstStyle/>
                    <a:p>
                      <a:r>
                        <a:rPr lang="en-US" dirty="0"/>
                        <a:t>Key Issues</a:t>
                      </a:r>
                    </a:p>
                  </a:txBody>
                  <a:tcPr/>
                </a:tc>
                <a:tc>
                  <a:txBody>
                    <a:bodyPr/>
                    <a:lstStyle/>
                    <a:p>
                      <a:r>
                        <a:rPr lang="en-US" dirty="0"/>
                        <a:t> Solutions</a:t>
                      </a:r>
                    </a:p>
                  </a:txBody>
                  <a:tcPr/>
                </a:tc>
                <a:tc>
                  <a:txBody>
                    <a:bodyPr/>
                    <a:lstStyle/>
                    <a:p>
                      <a:r>
                        <a:rPr lang="en-US" dirty="0"/>
                        <a:t> </a:t>
                      </a:r>
                      <a:r>
                        <a:rPr lang="en-US" dirty="0" smtClean="0"/>
                        <a:t>Conclusions</a:t>
                      </a:r>
                      <a:endParaRPr lang="en-US" dirty="0"/>
                    </a:p>
                  </a:txBody>
                  <a:tcPr/>
                </a:tc>
                <a:extLst>
                  <a:ext uri="{0D108BD9-81ED-4DB2-BD59-A6C34878D82A}">
                    <a16:rowId xmlns:a16="http://schemas.microsoft.com/office/drawing/2014/main" val="859629202"/>
                  </a:ext>
                </a:extLst>
              </a:tr>
              <a:tr h="777154">
                <a:tc>
                  <a:txBody>
                    <a:bodyPr/>
                    <a:lstStyle/>
                    <a:p>
                      <a:r>
                        <a:rPr lang="en-US" sz="1800" dirty="0" smtClean="0"/>
                        <a:t>Privacy protection for Ranging/SL Positioning services</a:t>
                      </a:r>
                      <a:endParaRPr lang="en-US" sz="1800" dirty="0"/>
                    </a:p>
                  </a:txBody>
                  <a:tcPr/>
                </a:tc>
                <a:tc>
                  <a:txBody>
                    <a:bodyPr/>
                    <a:lstStyle/>
                    <a:p>
                      <a:r>
                        <a:rPr lang="en-US" dirty="0" smtClean="0"/>
                        <a:t>11 solutions</a:t>
                      </a:r>
                      <a:endParaRPr lang="en-US" dirty="0"/>
                    </a:p>
                  </a:txBody>
                  <a:tcPr/>
                </a:tc>
                <a:tc>
                  <a:txBody>
                    <a:bodyPr/>
                    <a:lstStyle/>
                    <a:p>
                      <a:r>
                        <a:rPr lang="en-US" dirty="0" smtClean="0"/>
                        <a:t>Done</a:t>
                      </a:r>
                      <a:endParaRPr lang="en-US" altLang="zh-CN" dirty="0" smtClean="0"/>
                    </a:p>
                  </a:txBody>
                  <a:tcPr/>
                </a:tc>
                <a:extLst>
                  <a:ext uri="{0D108BD9-81ED-4DB2-BD59-A6C34878D82A}">
                    <a16:rowId xmlns:a16="http://schemas.microsoft.com/office/drawing/2014/main" val="2172544180"/>
                  </a:ext>
                </a:extLst>
              </a:tr>
              <a:tr h="792872">
                <a:tc>
                  <a:txBody>
                    <a:bodyPr/>
                    <a:lstStyle/>
                    <a:p>
                      <a:r>
                        <a:rPr lang="en-US" sz="1800" dirty="0" smtClean="0"/>
                        <a:t>Authorization for Ranging/</a:t>
                      </a:r>
                      <a:r>
                        <a:rPr lang="en-US" sz="1800" dirty="0" err="1" smtClean="0"/>
                        <a:t>Sidelink</a:t>
                      </a:r>
                      <a:r>
                        <a:rPr lang="en-US" sz="1800" dirty="0" smtClean="0"/>
                        <a:t> Positioning Service</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8 solutions</a:t>
                      </a:r>
                      <a:endParaRPr lang="en-US" altLang="zh-CN" dirty="0" smtClean="0"/>
                    </a:p>
                  </a:txBody>
                  <a:tcPr/>
                </a:tc>
                <a:tc>
                  <a:txBody>
                    <a:bodyPr/>
                    <a:lstStyle/>
                    <a:p>
                      <a:r>
                        <a:rPr lang="en-US" altLang="zh-CN" dirty="0" smtClean="0"/>
                        <a:t>Done</a:t>
                      </a:r>
                      <a:endParaRPr lang="en-US" altLang="zh-CN" dirty="0"/>
                    </a:p>
                  </a:txBody>
                  <a:tcPr/>
                </a:tc>
                <a:extLst>
                  <a:ext uri="{0D108BD9-81ED-4DB2-BD59-A6C34878D82A}">
                    <a16:rowId xmlns:a16="http://schemas.microsoft.com/office/drawing/2014/main" val="1313291565"/>
                  </a:ext>
                </a:extLst>
              </a:tr>
              <a:tr h="642851">
                <a:tc>
                  <a:txBody>
                    <a:bodyPr/>
                    <a:lstStyle/>
                    <a:p>
                      <a:r>
                        <a:rPr lang="en-US" sz="1800" dirty="0" smtClean="0"/>
                        <a:t>Protection of discovery procedure</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4 solutions</a:t>
                      </a:r>
                      <a:endParaRPr lang="en-US" altLang="zh-CN" dirty="0" smtClean="0"/>
                    </a:p>
                  </a:txBody>
                  <a:tcPr/>
                </a:tc>
                <a:tc>
                  <a:txBody>
                    <a:bodyPr/>
                    <a:lstStyle/>
                    <a:p>
                      <a:r>
                        <a:rPr lang="en-US" altLang="zh-CN" dirty="0" smtClean="0"/>
                        <a:t>Done</a:t>
                      </a:r>
                      <a:endParaRPr lang="en-US" altLang="zh-CN" dirty="0"/>
                    </a:p>
                  </a:txBody>
                  <a:tcPr/>
                </a:tc>
                <a:extLst>
                  <a:ext uri="{0D108BD9-81ED-4DB2-BD59-A6C34878D82A}">
                    <a16:rowId xmlns:a16="http://schemas.microsoft.com/office/drawing/2014/main" val="132437073"/>
                  </a:ext>
                </a:extLst>
              </a:tr>
              <a:tr h="642851">
                <a:tc>
                  <a:txBody>
                    <a:bodyPr/>
                    <a:lstStyle/>
                    <a:p>
                      <a:r>
                        <a:rPr lang="en-US" dirty="0" smtClean="0"/>
                        <a:t>Protection of direct communication</a:t>
                      </a:r>
                      <a:endParaRPr lang="en-US" dirty="0"/>
                    </a:p>
                  </a:txBody>
                  <a:tcPr/>
                </a:tc>
                <a:tc>
                  <a:txBody>
                    <a:bodyPr/>
                    <a:lstStyle/>
                    <a:p>
                      <a:r>
                        <a:rPr lang="en-US" dirty="0" smtClean="0"/>
                        <a:t>5 solutions</a:t>
                      </a:r>
                      <a:endParaRPr lang="en-US" dirty="0"/>
                    </a:p>
                  </a:txBody>
                  <a:tcPr/>
                </a:tc>
                <a:tc>
                  <a:txBody>
                    <a:bodyPr/>
                    <a:lstStyle/>
                    <a:p>
                      <a:r>
                        <a:rPr lang="en-US" altLang="zh-CN" dirty="0" smtClean="0"/>
                        <a:t>Done</a:t>
                      </a:r>
                      <a:endParaRPr lang="en-US" altLang="zh-CN" dirty="0"/>
                    </a:p>
                  </a:txBody>
                  <a:tcPr/>
                </a:tc>
                <a:extLst>
                  <a:ext uri="{0D108BD9-81ED-4DB2-BD59-A6C34878D82A}">
                    <a16:rowId xmlns:a16="http://schemas.microsoft.com/office/drawing/2014/main" val="752758124"/>
                  </a:ext>
                </a:extLst>
              </a:tr>
              <a:tr h="720897">
                <a:tc>
                  <a:txBody>
                    <a:bodyPr/>
                    <a:lstStyle/>
                    <a:p>
                      <a:r>
                        <a:rPr lang="en-US" dirty="0" smtClean="0"/>
                        <a:t>Protection of </a:t>
                      </a:r>
                      <a:r>
                        <a:rPr lang="en-US" dirty="0" err="1" smtClean="0"/>
                        <a:t>groupcast</a:t>
                      </a:r>
                      <a:r>
                        <a:rPr lang="en-US" dirty="0" smtClean="0"/>
                        <a:t>/broadcast</a:t>
                      </a:r>
                      <a:endParaRPr lang="en-US" dirty="0"/>
                    </a:p>
                  </a:txBody>
                  <a:tcPr/>
                </a:tc>
                <a:tc>
                  <a:txBody>
                    <a:bodyPr/>
                    <a:lstStyle/>
                    <a:p>
                      <a:r>
                        <a:rPr lang="en-US" dirty="0" smtClean="0"/>
                        <a:t>10 solutions</a:t>
                      </a:r>
                      <a:endParaRPr lang="en-US" dirty="0"/>
                    </a:p>
                  </a:txBody>
                  <a:tcPr/>
                </a:tc>
                <a:tc>
                  <a:txBody>
                    <a:bodyPr/>
                    <a:lstStyle/>
                    <a:p>
                      <a:r>
                        <a:rPr lang="en-US" dirty="0" smtClean="0"/>
                        <a:t>To be made during</a:t>
                      </a:r>
                      <a:r>
                        <a:rPr lang="en-US" baseline="0" dirty="0" smtClean="0"/>
                        <a:t> normative work</a:t>
                      </a:r>
                      <a:endParaRPr lang="en-US" dirty="0"/>
                    </a:p>
                  </a:txBody>
                  <a:tcPr/>
                </a:tc>
                <a:extLst>
                  <a:ext uri="{0D108BD9-81ED-4DB2-BD59-A6C34878D82A}">
                    <a16:rowId xmlns:a16="http://schemas.microsoft.com/office/drawing/2014/main" val="1794121967"/>
                  </a:ext>
                </a:extLst>
              </a:tr>
            </a:tbl>
          </a:graphicData>
        </a:graphic>
      </p:graphicFrame>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dirty="0">
                <a:solidFill>
                  <a:srgbClr val="FF0000"/>
                </a:solidFill>
              </a:rPr>
              <a:t>TR </a:t>
            </a:r>
            <a:r>
              <a:rPr lang="fr-FR" sz="1800" dirty="0" smtClean="0">
                <a:solidFill>
                  <a:srgbClr val="FF0000"/>
                </a:solidFill>
              </a:rPr>
              <a:t>33.893 </a:t>
            </a:r>
            <a:r>
              <a:rPr lang="fr-FR" sz="1800" dirty="0">
                <a:solidFill>
                  <a:srgbClr val="FF0000"/>
                </a:solidFill>
              </a:rPr>
              <a:t>Summary</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223301"/>
            <a:ext cx="6217920" cy="461665"/>
          </a:xfrm>
          <a:prstGeom prst="rect">
            <a:avLst/>
          </a:prstGeom>
          <a:noFill/>
        </p:spPr>
        <p:txBody>
          <a:bodyPr wrap="square" rtlCol="0">
            <a:spAutoFit/>
          </a:bodyPr>
          <a:lstStyle/>
          <a:p>
            <a:r>
              <a:rPr lang="en-US" sz="2400" dirty="0" err="1" smtClean="0">
                <a:solidFill>
                  <a:srgbClr val="FF0000"/>
                </a:solidFill>
              </a:rPr>
              <a:t>FS_Ranging_SL_Sec</a:t>
            </a:r>
            <a:r>
              <a:rPr lang="en-US" sz="2400" dirty="0" smtClean="0">
                <a:solidFill>
                  <a:srgbClr val="FF0000"/>
                </a:solidFill>
              </a:rPr>
              <a:t> </a:t>
            </a:r>
            <a:r>
              <a:rPr lang="en-US" sz="2400" dirty="0">
                <a:solidFill>
                  <a:srgbClr val="FF0000"/>
                </a:solidFill>
              </a:rPr>
              <a:t>Status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2" y="1198485"/>
            <a:ext cx="8329836" cy="4980374"/>
          </a:xfrm>
        </p:spPr>
        <p:txBody>
          <a:bodyPr/>
          <a:lstStyle/>
          <a:p>
            <a:pPr marL="457200" lvl="1" indent="-457200">
              <a:spcBef>
                <a:spcPts val="600"/>
              </a:spcBef>
              <a:spcAft>
                <a:spcPts val="0"/>
              </a:spcAft>
              <a:buBlip>
                <a:blip r:embed="rId3"/>
              </a:buBlip>
            </a:pPr>
            <a:r>
              <a:rPr lang="en-US" altLang="zh-CN" sz="1400" b="1" dirty="0"/>
              <a:t>SA2/RAN impacts and dependencies</a:t>
            </a:r>
            <a:r>
              <a:rPr lang="en-US" altLang="zh-CN" sz="1400" dirty="0"/>
              <a:t>:</a:t>
            </a:r>
            <a:endParaRPr lang="de-DE" altLang="zh-CN" sz="1400" dirty="0"/>
          </a:p>
          <a:p>
            <a:pPr lvl="1">
              <a:spcBef>
                <a:spcPts val="600"/>
              </a:spcBef>
              <a:spcAft>
                <a:spcPts val="0"/>
              </a:spcAft>
            </a:pPr>
            <a:r>
              <a:rPr lang="en-US" altLang="zh-CN" sz="1400" dirty="0"/>
              <a:t>Dependencies on SA2 </a:t>
            </a:r>
            <a:r>
              <a:rPr lang="en-US" altLang="zh-CN" sz="1400" dirty="0" smtClean="0"/>
              <a:t>TS </a:t>
            </a:r>
            <a:r>
              <a:rPr lang="en-US" altLang="zh-CN" sz="1400" dirty="0" smtClean="0"/>
              <a:t>final status</a:t>
            </a:r>
            <a:endParaRPr lang="en-US" altLang="zh-CN" sz="1400" dirty="0"/>
          </a:p>
          <a:p>
            <a:pPr lvl="1">
              <a:spcBef>
                <a:spcPts val="600"/>
              </a:spcBef>
              <a:spcAft>
                <a:spcPts val="0"/>
              </a:spcAft>
            </a:pPr>
            <a:r>
              <a:rPr lang="en-US" altLang="zh-CN" sz="1400" dirty="0" smtClean="0"/>
              <a:t>RAN2 progress on SLPP broadcast/</a:t>
            </a:r>
            <a:r>
              <a:rPr lang="en-US" altLang="zh-CN" sz="1400" dirty="0" err="1" smtClean="0"/>
              <a:t>groupcast</a:t>
            </a:r>
            <a:endParaRPr lang="en-US" altLang="zh-CN" sz="1400" dirty="0" smtClean="0"/>
          </a:p>
          <a:p>
            <a:pPr lvl="0">
              <a:spcBef>
                <a:spcPts val="600"/>
              </a:spcBef>
              <a:spcAft>
                <a:spcPts val="0"/>
              </a:spcAft>
            </a:pPr>
            <a:endParaRPr lang="de-DE" sz="1400" b="1" dirty="0" smtClean="0"/>
          </a:p>
          <a:p>
            <a:pPr lvl="0">
              <a:spcBef>
                <a:spcPts val="600"/>
              </a:spcBef>
              <a:spcAft>
                <a:spcPts val="0"/>
              </a:spcAft>
            </a:pPr>
            <a:r>
              <a:rPr lang="de-DE" sz="1400" b="1" dirty="0" smtClean="0"/>
              <a:t>Contentious </a:t>
            </a:r>
            <a:r>
              <a:rPr lang="de-DE" sz="1400" b="1" dirty="0"/>
              <a:t>Issue</a:t>
            </a:r>
            <a:r>
              <a:rPr lang="de-DE" sz="1400" dirty="0"/>
              <a:t>:</a:t>
            </a:r>
          </a:p>
          <a:p>
            <a:pPr lvl="1">
              <a:spcBef>
                <a:spcPts val="600"/>
              </a:spcBef>
              <a:spcAft>
                <a:spcPts val="0"/>
              </a:spcAft>
            </a:pPr>
            <a:r>
              <a:rPr lang="en-US" sz="1400" dirty="0" smtClean="0"/>
              <a:t>KI </a:t>
            </a:r>
            <a:r>
              <a:rPr lang="en-US" sz="1400" dirty="0"/>
              <a:t>#</a:t>
            </a:r>
            <a:r>
              <a:rPr lang="en-US" sz="1400" dirty="0" smtClean="0"/>
              <a:t>2:  Whether </a:t>
            </a:r>
            <a:r>
              <a:rPr lang="en-US" sz="1400" dirty="0"/>
              <a:t>the authorization is based on the existing UE LCS privacy profile in UDM or whether it is new data or profile is to be decided in normative work, and needs to be coordinated with SA2.</a:t>
            </a:r>
          </a:p>
          <a:p>
            <a:pPr lvl="1">
              <a:spcBef>
                <a:spcPts val="600"/>
              </a:spcBef>
              <a:spcAft>
                <a:spcPts val="0"/>
              </a:spcAft>
            </a:pPr>
            <a:r>
              <a:rPr lang="en-US" sz="1400" dirty="0" smtClean="0"/>
              <a:t>KI </a:t>
            </a:r>
            <a:r>
              <a:rPr lang="en-US" sz="1400" dirty="0"/>
              <a:t>#</a:t>
            </a:r>
            <a:r>
              <a:rPr lang="en-US" sz="1400" dirty="0" smtClean="0"/>
              <a:t>3:  Whether </a:t>
            </a:r>
            <a:r>
              <a:rPr lang="en-US" sz="1400" dirty="0"/>
              <a:t>the DCR message of V2X capable UEs needs to be protected is to be determined during normative work based on the DCR information defined by SA2 and RAN2.</a:t>
            </a:r>
          </a:p>
          <a:p>
            <a:pPr lvl="1">
              <a:spcBef>
                <a:spcPts val="600"/>
              </a:spcBef>
              <a:spcAft>
                <a:spcPts val="0"/>
              </a:spcAft>
            </a:pPr>
            <a:r>
              <a:rPr lang="en-US" sz="1400" smtClean="0"/>
              <a:t>KI #5:  </a:t>
            </a:r>
            <a:r>
              <a:rPr lang="en-US" sz="1400" dirty="0" smtClean="0"/>
              <a:t>Conclusions </a:t>
            </a:r>
            <a:r>
              <a:rPr lang="en-US" sz="1400" dirty="0"/>
              <a:t>are to be made during normative work based on the progress in RAN2</a:t>
            </a:r>
            <a:r>
              <a:rPr lang="en-US" sz="1400" dirty="0" smtClean="0"/>
              <a:t>.</a:t>
            </a:r>
            <a:endParaRPr lang="de-DE" sz="1400" b="1" dirty="0"/>
          </a:p>
          <a:p>
            <a:pPr marL="0" indent="0">
              <a:spcBef>
                <a:spcPts val="600"/>
              </a:spcBef>
              <a:spcAft>
                <a:spcPts val="0"/>
              </a:spcAft>
              <a:buNone/>
            </a:pPr>
            <a:endParaRPr lang="en-US" altLang="zh-CN" sz="1400" b="1" dirty="0"/>
          </a:p>
          <a:p>
            <a:pPr>
              <a:spcBef>
                <a:spcPts val="600"/>
              </a:spcBef>
              <a:spcAft>
                <a:spcPts val="0"/>
              </a:spcAft>
            </a:pPr>
            <a:r>
              <a:rPr lang="en-US" altLang="zh-CN" sz="1400" b="1" dirty="0"/>
              <a:t>Overall Plan</a:t>
            </a:r>
            <a:r>
              <a:rPr lang="en-US" altLang="zh-CN" sz="1400" dirty="0"/>
              <a:t>:</a:t>
            </a:r>
          </a:p>
          <a:p>
            <a:pPr lvl="1">
              <a:spcBef>
                <a:spcPts val="600"/>
              </a:spcBef>
              <a:spcAft>
                <a:spcPts val="0"/>
              </a:spcAft>
            </a:pPr>
            <a:r>
              <a:rPr lang="en-US" altLang="zh-CN" sz="1400" dirty="0"/>
              <a:t>See </a:t>
            </a:r>
            <a:r>
              <a:rPr lang="en-US" altLang="zh-CN" sz="1400" dirty="0" smtClean="0"/>
              <a:t>slide #2</a:t>
            </a:r>
            <a:endParaRPr lang="en-US" altLang="zh-CN" sz="1400" dirty="0"/>
          </a:p>
          <a:p>
            <a:pPr>
              <a:spcBef>
                <a:spcPts val="600"/>
              </a:spcBef>
              <a:spcAft>
                <a:spcPts val="0"/>
              </a:spcAft>
            </a:pPr>
            <a:endParaRPr lang="en-US" altLang="zh-CN" sz="1400" b="1" dirty="0"/>
          </a:p>
          <a:p>
            <a:pPr>
              <a:spcBef>
                <a:spcPts val="600"/>
              </a:spcBef>
              <a:spcAft>
                <a:spcPts val="0"/>
              </a:spcAft>
            </a:pPr>
            <a:r>
              <a:rPr lang="en-US" altLang="zh-CN" sz="1400" b="1" dirty="0"/>
              <a:t>Risks:</a:t>
            </a:r>
          </a:p>
          <a:p>
            <a:pPr lvl="1">
              <a:spcBef>
                <a:spcPts val="600"/>
              </a:spcBef>
              <a:spcAft>
                <a:spcPts val="0"/>
              </a:spcAft>
            </a:pPr>
            <a:r>
              <a:rPr lang="en-GB" altLang="zh-CN" sz="1400" smtClean="0"/>
              <a:t>None</a:t>
            </a:r>
            <a:endParaRPr lang="en-GB" altLang="zh-CN" sz="1400" dirty="0" smtClean="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r>
              <a:rPr lang="en-US" sz="2400" dirty="0" err="1" smtClean="0">
                <a:solidFill>
                  <a:srgbClr val="FF0000"/>
                </a:solidFill>
              </a:rPr>
              <a:t>FS_Ranging_SL_SEC</a:t>
            </a:r>
            <a:r>
              <a:rPr lang="en-US" sz="2400" dirty="0" smtClean="0">
                <a:solidFill>
                  <a:srgbClr val="FF0000"/>
                </a:solidFill>
              </a:rPr>
              <a:t> </a:t>
            </a:r>
            <a:r>
              <a:rPr lang="en-US" sz="2400" dirty="0">
                <a:solidFill>
                  <a:srgbClr val="FF0000"/>
                </a:solidFill>
              </a:rPr>
              <a:t>status after </a:t>
            </a:r>
            <a:r>
              <a:rPr lang="en-US" sz="2400" dirty="0" smtClean="0">
                <a:solidFill>
                  <a:srgbClr val="FF0000"/>
                </a:solidFill>
              </a:rPr>
              <a:t>SA3#111</a:t>
            </a:r>
            <a:endParaRPr lang="en-US" sz="2400" dirty="0">
              <a:solidFill>
                <a:srgbClr val="FF0000"/>
              </a:solidFill>
            </a:endParaRP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D099C7-CF44-471D-B7DF-D246DF2BD038}">
  <ds:schemaRefs>
    <ds:schemaRef ds:uri="http://schemas.openxmlformats.org/package/2006/metadata/core-properties"/>
    <ds:schemaRef ds:uri="http://purl.org/dc/elements/1.1/"/>
    <ds:schemaRef ds:uri="http://schemas.microsoft.com/office/2006/documentManagement/types"/>
    <ds:schemaRef ds:uri="71c5aaf6-e6ce-465b-b873-5148d2a4c105"/>
    <ds:schemaRef ds:uri="http://purl.org/dc/dcmitype/"/>
    <ds:schemaRef ds:uri="http://purl.org/dc/terms/"/>
    <ds:schemaRef ds:uri="http://schemas.microsoft.com/office/infopath/2007/PartnerControls"/>
    <ds:schemaRef ds:uri="c67c731b-696e-4d20-8664-fee8943d9cc6"/>
    <ds:schemaRef ds:uri="e0d6c333-3612-4d65-a7f4-5976eb42d46a"/>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3.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4.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5.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8931</TotalTime>
  <Words>436</Words>
  <Application>Microsoft Office PowerPoint</Application>
  <PresentationFormat>全屏显示(4:3)</PresentationFormat>
  <Paragraphs>95</Paragraphs>
  <Slides>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宋体</vt:lpstr>
      <vt:lpstr>Arial</vt:lpstr>
      <vt:lpstr>Calibri</vt:lpstr>
      <vt:lpstr>Symbol</vt:lpstr>
      <vt:lpstr>Times New Roman</vt:lpstr>
      <vt:lpstr>Office Theme</vt:lpstr>
      <vt:lpstr>SA WG3 Status report for FS_Ranging_SL_Sec</vt:lpstr>
      <vt:lpstr>PowerPoint 演示文稿</vt:lpstr>
      <vt:lpstr>PowerPoint 演示文稿</vt:lpstr>
      <vt:lpstr>PowerPoint 演示文稿</vt:lpstr>
      <vt:lpstr>FS_Ranging_SL_SEC status after SA3#111</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rapporteur</cp:lastModifiedBy>
  <cp:revision>1381</cp:revision>
  <dcterms:created xsi:type="dcterms:W3CDTF">2008-08-30T09:32:10Z</dcterms:created>
  <dcterms:modified xsi:type="dcterms:W3CDTF">2023-06-01T13:57:54Z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y fmtid="{D5CDD505-2E9C-101B-9397-08002B2CF9AE}" pid="13" name="CWM50039bf5c02f4775842a204ae737599c">
    <vt:lpwstr>CWMwVGCcvtyMEOw5DtLqyPoDuskLEs6fCF/zIIVBRbaP1iLF3XiVGG+7RdYyOM1vA46IMUvdWp1e4+2t7d5UuWYkw==</vt:lpwstr>
  </property>
</Properties>
</file>