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2"/>
  </p:notesMasterIdLst>
  <p:handoutMasterIdLst>
    <p:handoutMasterId r:id="rId13"/>
  </p:handoutMasterIdLst>
  <p:sldIdLst>
    <p:sldId id="303" r:id="rId7"/>
    <p:sldId id="793" r:id="rId8"/>
    <p:sldId id="794" r:id="rId9"/>
    <p:sldId id="792" r:id="rId10"/>
    <p:sldId id="791" r:id="rId11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114" d="100"/>
          <a:sy n="114" d="100"/>
        </p:scale>
        <p:origin x="118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8/24/2023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8/24/2023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5065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1465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After SA3#112 August 14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 -18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 , 2023</a:t>
            </a: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2023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8815"/>
            <a:ext cx="7772400" cy="147002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for FS_USIA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GB" altLang="en-US" sz="1800" b="1" dirty="0">
                <a:latin typeface="Arial" charset="0"/>
              </a:rPr>
              <a:t>Andreas Kunz</a:t>
            </a: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Lenovo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November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050" dirty="0">
                <a:latin typeface="Calibri" panose="020F0502020204030204" pitchFamily="34" charset="0"/>
                <a:ea typeface="Calibri" panose="020F0502020204030204" pitchFamily="34" charset="0"/>
              </a:rPr>
              <a:t>Last meeting to add new solutions </a:t>
            </a:r>
            <a:r>
              <a:rPr lang="en-US" sz="105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sym typeface="Wingdings" panose="05000000000000000000" pitchFamily="2" charset="2"/>
              </a:rPr>
              <a:t></a:t>
            </a:r>
            <a:endParaRPr lang="en-US" sz="1050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050" strike="sngStrike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Solution evaluations </a:t>
            </a:r>
            <a:r>
              <a:rPr lang="en-US" sz="105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sym typeface="Wingdings" panose="05000000000000000000" pitchFamily="2" charset="2"/>
              </a:rPr>
              <a:t></a:t>
            </a:r>
            <a:endParaRPr lang="en-US" sz="105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050" strike="sngStrike" dirty="0">
                <a:latin typeface="Calibri" panose="020F0502020204030204" pitchFamily="34" charset="0"/>
                <a:ea typeface="Calibri" panose="020F0502020204030204" pitchFamily="34" charset="0"/>
              </a:rPr>
              <a:t>Conclusions. Key issues added during June and August meetings should be concluded in November. </a:t>
            </a:r>
            <a:r>
              <a:rPr lang="en-US" sz="105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sym typeface="Wingdings" panose="05000000000000000000" pitchFamily="2" charset="2"/>
              </a:rPr>
              <a:t>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050" strike="sngStrike" dirty="0">
                <a:latin typeface="Calibri" panose="020F0502020204030204" pitchFamily="34" charset="0"/>
                <a:ea typeface="Calibri" panose="020F0502020204030204" pitchFamily="34" charset="0"/>
              </a:rPr>
              <a:t>Agree on WID with first set of objectives </a:t>
            </a:r>
            <a:r>
              <a:rPr lang="en-US" sz="105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sym typeface="Wingdings" panose="05000000000000000000" pitchFamily="2" charset="2"/>
              </a:rPr>
              <a:t>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050" strike="sngStrike" dirty="0">
                <a:latin typeface="Calibri" panose="020F0502020204030204" pitchFamily="34" charset="0"/>
                <a:ea typeface="Calibri" panose="020F0502020204030204" pitchFamily="34" charset="0"/>
              </a:rPr>
              <a:t>Send TR 33.892 for information </a:t>
            </a:r>
            <a:r>
              <a:rPr lang="en-US" sz="105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sym typeface="Wingdings" panose="05000000000000000000" pitchFamily="2" charset="2"/>
              </a:rPr>
              <a:t>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January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050" strike="sngStrike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Solution evaluations </a:t>
            </a:r>
            <a:r>
              <a:rPr lang="en-US" sz="105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sym typeface="Wingdings" panose="05000000000000000000" pitchFamily="2" charset="2"/>
              </a:rPr>
              <a:t></a:t>
            </a:r>
            <a:endParaRPr lang="en-US" sz="1050" strike="sngStrike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050" strike="sngStrike" dirty="0">
                <a:latin typeface="Calibri" panose="020F0502020204030204" pitchFamily="34" charset="0"/>
                <a:ea typeface="Calibri" panose="020F0502020204030204" pitchFamily="34" charset="0"/>
              </a:rPr>
              <a:t>Conclusions</a:t>
            </a:r>
            <a:r>
              <a:rPr lang="en-US" sz="105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sym typeface="Wingdings" panose="05000000000000000000" pitchFamily="2" charset="2"/>
              </a:rPr>
              <a:t> </a:t>
            </a:r>
            <a:endParaRPr lang="en-US" sz="1050" strike="sngStrike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050" strike="sngStrike" dirty="0">
                <a:latin typeface="Calibri" panose="020F0502020204030204" pitchFamily="34" charset="0"/>
                <a:ea typeface="Calibri" panose="020F0502020204030204" pitchFamily="34" charset="0"/>
              </a:rPr>
              <a:t>Agree on WID with first set of objectives</a:t>
            </a:r>
            <a:r>
              <a:rPr lang="en-US" sz="105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sym typeface="Wingdings" panose="05000000000000000000" pitchFamily="2" charset="2"/>
              </a:rPr>
              <a:t> </a:t>
            </a:r>
            <a:endParaRPr lang="en-US" sz="1050" strike="sngStrike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050" strike="sngStrike" dirty="0">
                <a:latin typeface="Calibri" panose="020F0502020204030204" pitchFamily="34" charset="0"/>
                <a:ea typeface="Calibri" panose="020F0502020204030204" pitchFamily="34" charset="0"/>
              </a:rPr>
              <a:t>Send TR 33.892 for information </a:t>
            </a:r>
            <a:r>
              <a:rPr lang="en-US" sz="1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sym typeface="Wingdings" panose="05000000000000000000" pitchFamily="2" charset="2"/>
              </a:rPr>
              <a:t></a:t>
            </a:r>
            <a:endParaRPr lang="en-US" sz="1200" strike="sngStrike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</a:rPr>
              <a:t>February meeting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050" strike="sngStrike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Start normative work. </a:t>
            </a:r>
            <a:r>
              <a:rPr lang="en-US" sz="105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sym typeface="Wingdings" panose="05000000000000000000" pitchFamily="2" charset="2"/>
              </a:rPr>
              <a:t></a:t>
            </a:r>
            <a:endParaRPr lang="en-US" sz="1050" strike="sngStrike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050" strike="sngStrike" dirty="0">
                <a:latin typeface="Calibri" panose="020F0502020204030204" pitchFamily="34" charset="0"/>
                <a:ea typeface="Calibri" panose="020F0502020204030204" pitchFamily="34" charset="0"/>
              </a:rPr>
              <a:t>Last meeting for extending WID objectives</a:t>
            </a:r>
            <a:r>
              <a:rPr lang="en-US" sz="105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sym typeface="Wingdings" panose="05000000000000000000" pitchFamily="2" charset="2"/>
              </a:rPr>
              <a:t> </a:t>
            </a:r>
            <a:endParaRPr lang="en-US" sz="1050" strike="sngStrike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050" b="1" strike="sngStrike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Solution evaluations </a:t>
            </a:r>
            <a:r>
              <a:rPr lang="en-US" sz="1050" strike="sngStrike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sym typeface="Wingdings" panose="05000000000000000000" pitchFamily="2" charset="2"/>
              </a:rPr>
              <a:t></a:t>
            </a:r>
            <a:endParaRPr lang="en-US" sz="1050" b="1" strike="sngStrike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050" b="1" strike="sngStrike" dirty="0">
                <a:latin typeface="Calibri" panose="020F0502020204030204" pitchFamily="34" charset="0"/>
                <a:ea typeface="Calibri" panose="020F0502020204030204" pitchFamily="34" charset="0"/>
              </a:rPr>
              <a:t>Send TR 33.892 for information </a:t>
            </a:r>
            <a:r>
              <a:rPr lang="en-US" sz="1200" strike="sngStrike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sym typeface="Wingdings" panose="05000000000000000000" pitchFamily="2" charset="2"/>
              </a:rPr>
              <a:t></a:t>
            </a:r>
            <a:endParaRPr lang="en-US" sz="1050" strike="sngStrike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050" strike="sngStrike" dirty="0">
                <a:latin typeface="Calibri" panose="020F0502020204030204" pitchFamily="34" charset="0"/>
                <a:ea typeface="Calibri" panose="020F0502020204030204" pitchFamily="34" charset="0"/>
              </a:rPr>
              <a:t>Send TR 33.892 for approval</a:t>
            </a:r>
            <a:r>
              <a:rPr lang="en-US" sz="12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sym typeface="Wingdings" panose="05000000000000000000" pitchFamily="2" charset="2"/>
              </a:rPr>
              <a:t> </a:t>
            </a:r>
            <a:endParaRPr lang="en-US" sz="1200" strike="sngStrike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April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050" b="1" strike="sngStrike" dirty="0">
                <a:latin typeface="Calibri" panose="020F0502020204030204" pitchFamily="34" charset="0"/>
                <a:ea typeface="Calibri" panose="020F0502020204030204" pitchFamily="34" charset="0"/>
              </a:rPr>
              <a:t>Conclusions</a:t>
            </a:r>
            <a:r>
              <a:rPr lang="en-US" sz="1050" b="1" strike="sngStrike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en-US" sz="105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sym typeface="Wingdings" panose="05000000000000000000" pitchFamily="2" charset="2"/>
              </a:rPr>
              <a:t></a:t>
            </a:r>
            <a:endParaRPr lang="en-US" sz="1050" b="1" strike="sngStrike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sym typeface="Wingdings" panose="05000000000000000000" pitchFamily="2" charset="2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050" b="1" strike="sngStrike" dirty="0">
                <a:latin typeface="Calibri" panose="020F0502020204030204" pitchFamily="34" charset="0"/>
                <a:ea typeface="Calibri" panose="020F0502020204030204" pitchFamily="34" charset="0"/>
              </a:rPr>
              <a:t>Agree on WID with first set of objectives</a:t>
            </a:r>
            <a:r>
              <a:rPr lang="en-US" sz="105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sym typeface="Wingdings" panose="05000000000000000000" pitchFamily="2" charset="2"/>
              </a:rPr>
              <a:t> </a:t>
            </a:r>
            <a:endParaRPr lang="en-US" sz="1050" strike="sngStrike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050" strike="sngStrike" dirty="0">
                <a:latin typeface="Calibri" panose="020F0502020204030204" pitchFamily="34" charset="0"/>
                <a:ea typeface="Calibri" panose="020F0502020204030204" pitchFamily="34" charset="0"/>
              </a:rPr>
              <a:t>Send TR 33.892 for approval</a:t>
            </a:r>
            <a:r>
              <a:rPr lang="en-US" sz="105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sym typeface="Wingdings" panose="05000000000000000000" pitchFamily="2" charset="2"/>
              </a:rPr>
              <a:t> </a:t>
            </a:r>
            <a:endParaRPr lang="en-US" sz="1050" strike="sngStrike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050" strike="sngStrike" dirty="0">
                <a:latin typeface="Calibri" panose="020F0502020204030204" pitchFamily="34" charset="0"/>
                <a:ea typeface="Calibri" panose="020F0502020204030204" pitchFamily="34" charset="0"/>
              </a:rPr>
              <a:t>Start Normative work</a:t>
            </a:r>
            <a:r>
              <a:rPr lang="en-US" sz="12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sym typeface="Wingdings" panose="05000000000000000000" pitchFamily="2" charset="2"/>
              </a:rPr>
              <a:t> </a:t>
            </a:r>
            <a:endParaRPr lang="en-US" sz="1200" strike="sngStrike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May meeting: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050" strike="sngStrike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Finalize normative work</a:t>
            </a:r>
            <a:r>
              <a:rPr lang="en-US" sz="105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sym typeface="Wingdings" panose="05000000000000000000" pitchFamily="2" charset="2"/>
              </a:rPr>
              <a:t> </a:t>
            </a:r>
            <a:endParaRPr lang="en-US" sz="1050" strike="sngStrike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sz="1200" strike="sngStrike" dirty="0">
                <a:latin typeface="Calibri" panose="020F0502020204030204" pitchFamily="34" charset="0"/>
              </a:rPr>
              <a:t>August meeting: 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050" strike="sngStrike" dirty="0"/>
              <a:t>One shot approach to conclude on TR, WID and draft CR</a:t>
            </a:r>
            <a:r>
              <a:rPr lang="en-US" sz="105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sym typeface="Wingdings" panose="05000000000000000000" pitchFamily="2" charset="2"/>
              </a:rPr>
              <a:t> </a:t>
            </a:r>
            <a:endParaRPr lang="en-US" altLang="zh-CN" sz="1050" strike="sngStrike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FS_USIA Status  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0C460251-77A8-48CE-AADB-326E505C80B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84690859"/>
              </p:ext>
            </p:extLst>
          </p:nvPr>
        </p:nvGraphicFramePr>
        <p:xfrm>
          <a:off x="419450" y="1293558"/>
          <a:ext cx="7564431" cy="4098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2371">
                  <a:extLst>
                    <a:ext uri="{9D8B030D-6E8A-4147-A177-3AD203B41FA5}">
                      <a16:colId xmlns:a16="http://schemas.microsoft.com/office/drawing/2014/main" val="1084802273"/>
                    </a:ext>
                  </a:extLst>
                </a:gridCol>
                <a:gridCol w="2526030">
                  <a:extLst>
                    <a:ext uri="{9D8B030D-6E8A-4147-A177-3AD203B41FA5}">
                      <a16:colId xmlns:a16="http://schemas.microsoft.com/office/drawing/2014/main" val="2334763832"/>
                    </a:ext>
                  </a:extLst>
                </a:gridCol>
                <a:gridCol w="2526030">
                  <a:extLst>
                    <a:ext uri="{9D8B030D-6E8A-4147-A177-3AD203B41FA5}">
                      <a16:colId xmlns:a16="http://schemas.microsoft.com/office/drawing/2014/main" val="368405616"/>
                    </a:ext>
                  </a:extLst>
                </a:gridCol>
              </a:tblGrid>
              <a:tr h="570784">
                <a:tc>
                  <a:txBody>
                    <a:bodyPr/>
                    <a:lstStyle/>
                    <a:p>
                      <a:r>
                        <a:rPr lang="en-US" sz="1600" dirty="0"/>
                        <a:t>Key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 Solutions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 Solution 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629202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r>
                        <a:rPr lang="en-US" sz="1600" dirty="0"/>
                        <a:t>Determination of application identification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Provide additional authentication information to enhance URSP policy enforcement.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b="0" dirty="0"/>
                        <a:t>Evaluation </a:t>
                      </a:r>
                      <a:r>
                        <a:rPr lang="de-DE" sz="1600" b="0" dirty="0" err="1"/>
                        <a:t>agreed</a:t>
                      </a:r>
                      <a:endParaRPr lang="en-US" sz="16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2544180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Determination of application identification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Solution on enhancing the URSP rule with certificate fingerprint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b="0" dirty="0"/>
                        <a:t>Evaluation </a:t>
                      </a:r>
                      <a:r>
                        <a:rPr lang="de-DE" sz="1600" b="0" dirty="0" err="1"/>
                        <a:t>agreed</a:t>
                      </a:r>
                      <a:endParaRPr lang="en-US" sz="16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3291565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Determination of application identification</a:t>
                      </a:r>
                    </a:p>
                    <a:p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/>
                        <a:t>Solution on prevention of URSP rule misuse by a non-genuine application using home network anchor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0" dirty="0"/>
                        <a:t>Evaluation TBD</a:t>
                      </a:r>
                      <a:endParaRPr lang="en-US" sz="1600" b="0" dirty="0"/>
                    </a:p>
                    <a:p>
                      <a:endParaRPr lang="en-US" sz="16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437073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275812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0" y="754743"/>
            <a:ext cx="6557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rgbClr val="FF0000"/>
                </a:solidFill>
              </a:rPr>
              <a:t>TR 33.892 </a:t>
            </a:r>
            <a:r>
              <a:rPr lang="fr-FR" sz="1800" dirty="0" err="1">
                <a:solidFill>
                  <a:srgbClr val="FF0000"/>
                </a:solidFill>
              </a:rPr>
              <a:t>Summary</a:t>
            </a:r>
            <a:r>
              <a:rPr lang="fr-FR" sz="1800" dirty="0">
                <a:solidFill>
                  <a:srgbClr val="FF0000"/>
                </a:solidFill>
              </a:rPr>
              <a:t> – Update on </a:t>
            </a:r>
            <a:r>
              <a:rPr lang="fr-FR" sz="1800" b="1" dirty="0">
                <a:solidFill>
                  <a:srgbClr val="FF0000"/>
                </a:solidFill>
              </a:rPr>
              <a:t>Conclusion and Clean up</a:t>
            </a:r>
            <a:endParaRPr lang="en-US" sz="1800" b="1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223301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FS_USIA Status  </a:t>
            </a:r>
          </a:p>
        </p:txBody>
      </p:sp>
    </p:spTree>
    <p:extLst>
      <p:ext uri="{BB962C8B-B14F-4D97-AF65-F5344CB8AC3E}">
        <p14:creationId xmlns:p14="http://schemas.microsoft.com/office/powerpoint/2010/main" val="3491595708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/>
              <a:t>TR 33.892 v0.4.0 </a:t>
            </a:r>
            <a:r>
              <a:rPr lang="de-DE" altLang="de-DE" sz="1400" dirty="0" err="1"/>
              <a:t>contains</a:t>
            </a:r>
            <a:r>
              <a:rPr lang="de-DE" altLang="de-DE" sz="1400" dirty="0"/>
              <a:t> </a:t>
            </a:r>
            <a:r>
              <a:rPr lang="de-DE" altLang="de-DE" sz="1400" dirty="0" err="1"/>
              <a:t>one</a:t>
            </a:r>
            <a:r>
              <a:rPr lang="de-DE" altLang="de-DE" sz="1400" dirty="0"/>
              <a:t> key </a:t>
            </a:r>
            <a:r>
              <a:rPr lang="de-DE" altLang="de-DE" sz="1400" dirty="0" err="1"/>
              <a:t>issue</a:t>
            </a:r>
            <a:r>
              <a:rPr lang="de-DE" altLang="de-DE" sz="1400" dirty="0"/>
              <a:t> and 3 </a:t>
            </a:r>
            <a:r>
              <a:rPr lang="de-DE" altLang="de-DE" sz="1400" dirty="0" err="1"/>
              <a:t>solutions</a:t>
            </a:r>
            <a:r>
              <a:rPr lang="de-DE" altLang="de-DE" sz="1400" dirty="0"/>
              <a:t> (Determination </a:t>
            </a:r>
            <a:r>
              <a:rPr lang="de-DE" altLang="de-DE" sz="1400" dirty="0" err="1"/>
              <a:t>of</a:t>
            </a:r>
            <a:r>
              <a:rPr lang="de-DE" altLang="de-DE" sz="1400" dirty="0"/>
              <a:t> </a:t>
            </a:r>
            <a:r>
              <a:rPr lang="de-DE" altLang="de-DE" sz="1400" dirty="0" err="1"/>
              <a:t>application</a:t>
            </a:r>
            <a:r>
              <a:rPr lang="de-DE" altLang="de-DE" sz="1400" dirty="0"/>
              <a:t> </a:t>
            </a:r>
            <a:r>
              <a:rPr lang="de-DE" altLang="de-DE" sz="1400" dirty="0" err="1"/>
              <a:t>identification</a:t>
            </a:r>
            <a:r>
              <a:rPr lang="de-DE" altLang="de-DE" sz="1400" dirty="0"/>
              <a:t>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/>
              <a:t>Evaluations </a:t>
            </a:r>
            <a:r>
              <a:rPr lang="de-DE" altLang="de-DE" sz="1400" dirty="0" err="1"/>
              <a:t>of</a:t>
            </a:r>
            <a:r>
              <a:rPr lang="de-DE" altLang="de-DE" sz="1400" dirty="0"/>
              <a:t> </a:t>
            </a:r>
            <a:r>
              <a:rPr lang="de-DE" altLang="de-DE" sz="1400" dirty="0" err="1"/>
              <a:t>two</a:t>
            </a:r>
            <a:r>
              <a:rPr lang="de-DE" altLang="de-DE" sz="1400" dirty="0"/>
              <a:t> </a:t>
            </a:r>
            <a:r>
              <a:rPr lang="de-DE" altLang="de-DE" sz="1400" dirty="0" err="1"/>
              <a:t>solutions</a:t>
            </a:r>
            <a:r>
              <a:rPr lang="de-DE" altLang="de-DE" sz="1400" dirty="0"/>
              <a:t> </a:t>
            </a:r>
            <a:r>
              <a:rPr lang="de-DE" altLang="de-DE" sz="1400" dirty="0" err="1"/>
              <a:t>were</a:t>
            </a:r>
            <a:r>
              <a:rPr lang="de-DE" altLang="de-DE" sz="1400" dirty="0"/>
              <a:t> </a:t>
            </a:r>
            <a:r>
              <a:rPr lang="de-DE" altLang="de-DE" sz="1400" dirty="0" err="1"/>
              <a:t>agreed</a:t>
            </a:r>
            <a:endParaRPr lang="de-DE" altLang="de-DE" sz="14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/>
              <a:t>TR </a:t>
            </a:r>
            <a:r>
              <a:rPr lang="de-DE" altLang="de-DE" sz="1400" dirty="0" err="1"/>
              <a:t>sent</a:t>
            </a:r>
            <a:r>
              <a:rPr lang="de-DE" altLang="de-DE" sz="1400" dirty="0"/>
              <a:t> </a:t>
            </a:r>
            <a:r>
              <a:rPr lang="de-DE" altLang="de-DE" sz="1400" dirty="0" err="1"/>
              <a:t>for</a:t>
            </a:r>
            <a:r>
              <a:rPr lang="de-DE" altLang="de-DE" sz="1400" dirty="0"/>
              <a:t> Information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b="1" dirty="0"/>
              <a:t>TR </a:t>
            </a:r>
            <a:r>
              <a:rPr lang="de-DE" altLang="de-DE" sz="1400" b="1" dirty="0" err="1"/>
              <a:t>sent</a:t>
            </a:r>
            <a:r>
              <a:rPr lang="de-DE" altLang="de-DE" sz="1400" b="1" dirty="0"/>
              <a:t> </a:t>
            </a:r>
            <a:r>
              <a:rPr lang="de-DE" altLang="de-DE" sz="1400" b="1" dirty="0" err="1"/>
              <a:t>for</a:t>
            </a:r>
            <a:r>
              <a:rPr lang="de-DE" altLang="de-DE" sz="1400" b="1" dirty="0"/>
              <a:t> </a:t>
            </a:r>
            <a:r>
              <a:rPr lang="de-DE" altLang="de-DE" sz="1400" b="1" dirty="0" err="1"/>
              <a:t>approval</a:t>
            </a:r>
            <a:endParaRPr lang="de-DE" altLang="de-DE" sz="14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b="1" dirty="0" err="1"/>
              <a:t>No</a:t>
            </a:r>
            <a:r>
              <a:rPr lang="de-DE" altLang="de-DE" sz="1400" b="1" dirty="0"/>
              <a:t> </a:t>
            </a:r>
            <a:r>
              <a:rPr lang="de-DE" altLang="de-DE" sz="1400" b="1" dirty="0" err="1"/>
              <a:t>agreement</a:t>
            </a:r>
            <a:r>
              <a:rPr lang="de-DE" altLang="de-DE" sz="1400" b="1" dirty="0"/>
              <a:t> on </a:t>
            </a:r>
            <a:r>
              <a:rPr lang="de-DE" altLang="de-DE" sz="1400" b="1" dirty="0" err="1"/>
              <a:t>conclusion</a:t>
            </a:r>
            <a:r>
              <a:rPr lang="de-DE" altLang="de-DE" sz="1400" b="1" dirty="0"/>
              <a:t> on KI#1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de-DE" sz="12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None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FS_USIA status after SA3#112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5630329"/>
              </p:ext>
            </p:extLst>
          </p:nvPr>
        </p:nvGraphicFramePr>
        <p:xfrm>
          <a:off x="301625" y="1287463"/>
          <a:ext cx="8687186" cy="68834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960035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URSP rules to securely identify applications 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FS_USIA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Mar-2023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100%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TR 33.892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Contentious Issue</a:t>
            </a:r>
            <a:r>
              <a:rPr lang="de-DE" sz="1400" dirty="0"/>
              <a:t>:</a:t>
            </a:r>
          </a:p>
          <a:p>
            <a:pPr marL="628650" lvl="1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de-DE" sz="1200" dirty="0" err="1">
                <a:latin typeface="Calibri" panose="020F0502020204030204" pitchFamily="34" charset="0"/>
              </a:rPr>
              <a:t>Conclusions</a:t>
            </a:r>
            <a:r>
              <a:rPr lang="de-DE" sz="1200" dirty="0">
                <a:latin typeface="Calibri" panose="020F0502020204030204" pitchFamily="34" charset="0"/>
              </a:rPr>
              <a:t> on </a:t>
            </a:r>
            <a:r>
              <a:rPr lang="de-DE" sz="1200" dirty="0" err="1">
                <a:latin typeface="Calibri" panose="020F0502020204030204" pitchFamily="34" charset="0"/>
              </a:rPr>
              <a:t>the</a:t>
            </a:r>
            <a:r>
              <a:rPr lang="de-DE" sz="1200" dirty="0">
                <a:latin typeface="Calibri" panose="020F0502020204030204" pitchFamily="34" charset="0"/>
              </a:rPr>
              <a:t> TR and CR </a:t>
            </a:r>
            <a:r>
              <a:rPr lang="de-DE" sz="1200" dirty="0" err="1">
                <a:latin typeface="Calibri" panose="020F0502020204030204" pitchFamily="34" charset="0"/>
              </a:rPr>
              <a:t>for</a:t>
            </a:r>
            <a:r>
              <a:rPr lang="de-DE" sz="1200" dirty="0">
                <a:latin typeface="Calibri" panose="020F0502020204030204" pitchFamily="34" charset="0"/>
              </a:rPr>
              <a:t> normative </a:t>
            </a:r>
            <a:r>
              <a:rPr lang="de-DE" sz="1200" dirty="0" err="1">
                <a:latin typeface="Calibri" panose="020F0502020204030204" pitchFamily="34" charset="0"/>
              </a:rPr>
              <a:t>work</a:t>
            </a:r>
            <a:r>
              <a:rPr lang="de-DE" sz="1200" dirty="0">
                <a:latin typeface="Calibri" panose="020F0502020204030204" pitchFamily="34" charset="0"/>
              </a:rPr>
              <a:t>	</a:t>
            </a:r>
          </a:p>
          <a:p>
            <a:pPr>
              <a:lnSpc>
                <a:spcPct val="250000"/>
              </a:lnSpc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Focus for the Next Meeting (August)</a:t>
            </a:r>
            <a:r>
              <a:rPr lang="de-DE" sz="1400" dirty="0"/>
              <a:t>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</a:rPr>
              <a:t>None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Overall Plan</a:t>
            </a:r>
            <a:r>
              <a:rPr lang="en-US" altLang="zh-CN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/>
              <a:t>See dedicated slide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Risks: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/>
              <a:t>None</a:t>
            </a:r>
            <a:endParaRPr lang="en-US" altLang="zh-CN" sz="120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88E2AB-CBFF-4456-99B7-D64DA69227D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05791" y="311208"/>
            <a:ext cx="68278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FS_USIA status after SA3#112 </a:t>
            </a:r>
          </a:p>
        </p:txBody>
      </p:sp>
    </p:spTree>
    <p:extLst>
      <p:ext uri="{BB962C8B-B14F-4D97-AF65-F5344CB8AC3E}">
        <p14:creationId xmlns:p14="http://schemas.microsoft.com/office/powerpoint/2010/main" val="3452607634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haredContentType xmlns="Microsoft.SharePoint.Taxonomy.ContentTypeSync" SourceId="34c87397-5fc1-491e-85e7-d6110dbe9cbd" ContentTypeId="0x0101" PreviousValue="false"/>
</file>

<file path=customXml/item4.xml><?xml version="1.0" encoding="utf-8"?>
<?mso-contentType ?>
<spe:Receivers xmlns:spe="http://schemas.microsoft.com/sharepoint/events"/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2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359</Words>
  <Application>Microsoft Office PowerPoint</Application>
  <PresentationFormat>On-screen Show (4:3)</PresentationFormat>
  <Paragraphs>90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Symbol</vt:lpstr>
      <vt:lpstr>Times New Roman</vt:lpstr>
      <vt:lpstr>Office Theme</vt:lpstr>
      <vt:lpstr>SA WG3 Status report for FS_USIA</vt:lpstr>
      <vt:lpstr>PowerPoint Presentation</vt:lpstr>
      <vt:lpstr>PowerPoint Presentation</vt:lpstr>
      <vt:lpstr>PowerPoint Presentation</vt:lpstr>
      <vt:lpstr>FS_USIA status after SA3#112 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Andreas</cp:lastModifiedBy>
  <cp:revision>1336</cp:revision>
  <dcterms:created xsi:type="dcterms:W3CDTF">2008-08-30T09:32:10Z</dcterms:created>
  <dcterms:modified xsi:type="dcterms:W3CDTF">2023-08-24T09:44:35Z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