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4.png" ContentType="image/png"/>
  <Override PartName="/ppt/media/image5.png" ContentType="image/png"/>
  <Override PartName="/ppt/media/image10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</p:sldIdLst>
  <p:sldSz cx="9144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0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F1D9FE5-2EEF-4590-ACD8-C52BC36016ED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851280" y="9431280"/>
            <a:ext cx="2945880" cy="496440"/>
          </a:xfrm>
          <a:prstGeom prst="rect">
            <a:avLst/>
          </a:prstGeom>
          <a:noFill/>
          <a:ln w="936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</a:pPr>
            <a:fld id="{7C8A65E6-A1B7-4843-BD2F-365183DAE669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ldImg"/>
          </p:nvPr>
        </p:nvSpPr>
        <p:spPr>
          <a:xfrm>
            <a:off x="915840" y="743040"/>
            <a:ext cx="4966920" cy="3725640"/>
          </a:xfrm>
          <a:prstGeom prst="rect">
            <a:avLst/>
          </a:prstGeom>
        </p:spPr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05040" y="4718160"/>
            <a:ext cx="4987440" cy="4466880"/>
          </a:xfrm>
          <a:prstGeom prst="rect">
            <a:avLst/>
          </a:prstGeom>
        </p:spPr>
        <p:txBody>
          <a:bodyPr lIns="92880" rIns="92880" tIns="46440" bIns="46440">
            <a:noAutofit/>
          </a:bodyPr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915840" y="743040"/>
            <a:ext cx="4965480" cy="3723840"/>
          </a:xfrm>
          <a:prstGeom prst="rect">
            <a:avLst/>
          </a:prstGeom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06480" y="4716360"/>
            <a:ext cx="4984560" cy="4468320"/>
          </a:xfrm>
          <a:prstGeom prst="rect">
            <a:avLst/>
          </a:prstGeom>
        </p:spPr>
        <p:txBody>
          <a:bodyPr lIns="92880" rIns="92880" tIns="46440" bIns="46440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3851280" y="9431280"/>
            <a:ext cx="2945880" cy="496440"/>
          </a:xfrm>
          <a:prstGeom prst="rect">
            <a:avLst/>
          </a:prstGeom>
          <a:noFill/>
          <a:ln w="9360">
            <a:noFill/>
          </a:ln>
        </p:spPr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</a:pPr>
            <a:fld id="{DF2470F1-6714-41FB-B647-71CB15B0F73E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260280" y="119520"/>
            <a:ext cx="6827400" cy="420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260280" y="119520"/>
            <a:ext cx="6827400" cy="420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90400" y="6373800"/>
            <a:ext cx="6168600" cy="323640"/>
          </a:xfrm>
          <a:prstGeom prst="homePlate">
            <a:avLst>
              <a:gd name="adj" fmla="val 91541"/>
            </a:avLst>
          </a:prstGeom>
          <a:solidFill>
            <a:srgbClr val="72af2f">
              <a:alpha val="9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538200" y="6462720"/>
            <a:ext cx="547272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5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</a:rPr>
              <a:t>SA3 Work plan June, 2023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8318520" y="6383160"/>
            <a:ext cx="510840" cy="296640"/>
          </a:xfrm>
          <a:prstGeom prst="ellipse">
            <a:avLst/>
          </a:prstGeom>
          <a:solidFill>
            <a:schemeClr val="bg1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196AB1BF-7F1A-4DFC-A419-4027FF7FE979}" type="slidenum">
              <a:rPr b="1" lang="en-GB" sz="1000" spc="-1" strike="noStrike">
                <a:solidFill>
                  <a:srgbClr val="000000"/>
                </a:solidFill>
                <a:latin typeface="Arial"/>
              </a:rPr>
              <a:t>&lt;Foliennummer&gt;</a:t>
            </a:fld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000" spc="-1" strike="noStrike"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4092120" y="3303720"/>
            <a:ext cx="9597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</a:rPr>
              <a:t>© 3GPP 2012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7446600" y="6462720"/>
            <a:ext cx="80892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000000"/>
                </a:solidFill>
                <a:latin typeface="Arial"/>
              </a:rPr>
              <a:t>© 3GPP 2020</a:t>
            </a:r>
            <a:endParaRPr b="0" lang="de-DE" sz="800" spc="-1" strike="noStrike">
              <a:latin typeface="Arial"/>
            </a:endParaRPr>
          </a:p>
        </p:txBody>
      </p:sp>
      <p:pic>
        <p:nvPicPr>
          <p:cNvPr id="5" name="Picture 10" descr="3GPP_TM_RD.jpg"/>
          <p:cNvPicPr/>
          <p:nvPr/>
        </p:nvPicPr>
        <p:blipFill>
          <a:blip r:embed="rId2"/>
          <a:stretch/>
        </p:blipFill>
        <p:spPr>
          <a:xfrm>
            <a:off x="7526160" y="415800"/>
            <a:ext cx="1307880" cy="761760"/>
          </a:xfrm>
          <a:prstGeom prst="rect">
            <a:avLst/>
          </a:prstGeom>
          <a:ln>
            <a:noFill/>
          </a:ln>
        </p:spPr>
      </p:pic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Click to edit Master tit style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Format des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Gliederungstextes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durch Klicken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bearbeiten</a:t>
            </a:r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Zweite 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Gliederungsebene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Dritte 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Gliederungsebene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Vierte 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Gliederungsebene</a:t>
            </a: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Fünfte 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Gliederung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sebene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Sechste 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Glieder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ungseb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ene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Sieb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te 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Glie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deru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ngse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bene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590400" y="6373800"/>
            <a:ext cx="6168600" cy="323640"/>
          </a:xfrm>
          <a:prstGeom prst="homePlate">
            <a:avLst>
              <a:gd name="adj" fmla="val 91541"/>
            </a:avLst>
          </a:prstGeom>
          <a:solidFill>
            <a:srgbClr val="72af2f">
              <a:alpha val="9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538200" y="6462720"/>
            <a:ext cx="547272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</a:rPr>
              <a:t>SA3 Work plan June, 2023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8318520" y="6383160"/>
            <a:ext cx="510840" cy="296640"/>
          </a:xfrm>
          <a:prstGeom prst="ellipse">
            <a:avLst/>
          </a:prstGeom>
          <a:solidFill>
            <a:schemeClr val="bg1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C9DB3472-D30A-4410-BCAB-0CDC62C98754}" type="slidenum">
              <a:rPr b="1" lang="en-GB" sz="1000" spc="-1" strike="noStrike">
                <a:solidFill>
                  <a:srgbClr val="000000"/>
                </a:solidFill>
                <a:latin typeface="Arial"/>
              </a:rPr>
              <a:t>&lt;Foliennummer&gt;</a:t>
            </a:fld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000" spc="-1" strike="noStrike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4092120" y="3303720"/>
            <a:ext cx="9597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</a:rPr>
              <a:t>© 3GPP 2012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7446600" y="6462720"/>
            <a:ext cx="80892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000000"/>
                </a:solidFill>
                <a:latin typeface="Arial"/>
              </a:rPr>
              <a:t>© 3GPP 2020</a:t>
            </a:r>
            <a:endParaRPr b="0" lang="de-DE" sz="800" spc="-1" strike="noStrike">
              <a:latin typeface="Arial"/>
            </a:endParaRPr>
          </a:p>
        </p:txBody>
      </p:sp>
      <p:pic>
        <p:nvPicPr>
          <p:cNvPr id="49" name="Picture 10" descr="3GPP_TM_RD.jpg"/>
          <p:cNvPicPr/>
          <p:nvPr/>
        </p:nvPicPr>
        <p:blipFill>
          <a:blip r:embed="rId2"/>
          <a:stretch/>
        </p:blipFill>
        <p:spPr>
          <a:xfrm>
            <a:off x="7526160" y="415800"/>
            <a:ext cx="1307880" cy="761760"/>
          </a:xfrm>
          <a:prstGeom prst="rect">
            <a:avLst/>
          </a:prstGeom>
          <a:ln>
            <a:noFill/>
          </a:ln>
        </p:spPr>
      </p:pic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457200" indent="-456840">
              <a:lnSpc>
                <a:spcPct val="100000"/>
              </a:lnSpc>
              <a:spcBef>
                <a:spcPts val="561"/>
              </a:spcBef>
              <a:buSzPct val="100014"/>
              <a:buBlip>
                <a:blip r:embed="rId3"/>
              </a:buBlip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Master text styles</a:t>
            </a:r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GB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457200" indent="-456840">
              <a:lnSpc>
                <a:spcPct val="100000"/>
              </a:lnSpc>
              <a:spcBef>
                <a:spcPts val="561"/>
              </a:spcBef>
              <a:buSzPct val="100014"/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GB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400" cy="9064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FS_5WWC status after SA2 150E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SA WG3 Status report for PCF SCAS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371600" y="3886200"/>
            <a:ext cx="6400440" cy="933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br/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Jörg Andreas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BSI Germany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399680" y="4980240"/>
            <a:ext cx="6400440" cy="76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34880" y="2457000"/>
            <a:ext cx="3866760" cy="3547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56840">
              <a:lnSpc>
                <a:spcPct val="100000"/>
              </a:lnSpc>
              <a:buSzPct val="100051"/>
              <a:buBlip>
                <a:blip r:embed="rId1"/>
              </a:buBlip>
            </a:pPr>
            <a:r>
              <a:rPr b="1" lang="de-DE" sz="1600" spc="-1" strike="noStrike">
                <a:solidFill>
                  <a:srgbClr val="000000"/>
                </a:solidFill>
                <a:latin typeface="Calibri"/>
              </a:rPr>
              <a:t>Dependencies:</a:t>
            </a: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c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None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pPr lvl="1" marL="457200" indent="-456840">
              <a:lnSpc>
                <a:spcPct val="100000"/>
              </a:lnSpc>
              <a:spcAft>
                <a:spcPts val="300"/>
              </a:spcAft>
              <a:buSzPct val="100000"/>
              <a:buBlip>
                <a:blip r:embed="rId2"/>
              </a:buBlip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SA2/RAN impacts and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dependencies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SzPct val="116515"/>
              <a:buBlip>
                <a:blip r:embed="rId3"/>
              </a:buBlip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None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Aft>
                <a:spcPts val="300"/>
              </a:spcAft>
              <a:buSzPct val="100000"/>
              <a:buBlip>
                <a:blip r:embed="rId4"/>
              </a:buBlip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</a:rPr>
              <a:t>Contentious Issue</a:t>
            </a: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300"/>
              </a:spcAft>
              <a:buSzPct val="116515"/>
              <a:buBlip>
                <a:blip r:embed="rId5"/>
              </a:buBlip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None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Aft>
                <a:spcPts val="300"/>
              </a:spcAft>
              <a:buSzPct val="100000"/>
              <a:buBlip>
                <a:blip r:embed="rId6"/>
              </a:buBlip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</a:rPr>
              <a:t>Focus for the Next Meeting </a:t>
            </a: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300"/>
              </a:spcAft>
              <a:buSzPct val="116515"/>
              <a:buBlip>
                <a:blip r:embed="rId7"/>
              </a:buBlip>
            </a:pPr>
            <a:r>
              <a:rPr b="0" lang="en-CA" sz="1200" spc="-1" strike="noStrike">
                <a:solidFill>
                  <a:srgbClr val="000000"/>
                </a:solidFill>
                <a:latin typeface="Calibri"/>
              </a:rPr>
              <a:t>Specific PCF test cases 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300"/>
              </a:spcAft>
              <a:buSzPct val="116515"/>
              <a:buBlip>
                <a:blip r:embed="rId8"/>
              </a:buBlip>
            </a:pPr>
            <a:r>
              <a:rPr b="0" lang="en-CA" sz="1200" spc="-1" strike="noStrike">
                <a:solidFill>
                  <a:srgbClr val="000000"/>
                </a:solidFill>
                <a:latin typeface="Calibri"/>
              </a:rPr>
              <a:t>Overall clause 4 content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811440" y="411480"/>
            <a:ext cx="5806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PCF SCAS status after SA3#112 Goteborg </a:t>
            </a:r>
            <a:endParaRPr b="0" lang="de-DE" sz="2000" spc="-1" strike="noStrike">
              <a:latin typeface="Arial"/>
            </a:endParaRPr>
          </a:p>
        </p:txBody>
      </p:sp>
      <p:graphicFrame>
        <p:nvGraphicFramePr>
          <p:cNvPr id="100" name="Table 3"/>
          <p:cNvGraphicFramePr/>
          <p:nvPr/>
        </p:nvGraphicFramePr>
        <p:xfrm>
          <a:off x="301680" y="1287360"/>
          <a:ext cx="8686800" cy="596520"/>
        </p:xfrm>
        <a:graphic>
          <a:graphicData uri="http://schemas.openxmlformats.org/drawingml/2006/table">
            <a:tbl>
              <a:tblPr/>
              <a:tblGrid>
                <a:gridCol w="825480"/>
                <a:gridCol w="2299680"/>
                <a:gridCol w="1341360"/>
                <a:gridCol w="615240"/>
                <a:gridCol w="418680"/>
                <a:gridCol w="597960"/>
                <a:gridCol w="461160"/>
                <a:gridCol w="747720"/>
                <a:gridCol w="1379520"/>
              </a:tblGrid>
              <a:tr h="390600"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UID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Name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Acronym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Rel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WG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Target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Old %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New %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or comment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638640"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990044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Security Assurance Specification for the Policy Control Function (PCF)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tIns="45360" bIns="45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SCAS_5G_PCF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Rel-18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S3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2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Nov-2023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50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New TS 33.528, pCRs to clause 4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</a:tbl>
          </a:graphicData>
        </a:graphic>
      </p:graphicFrame>
      <p:sp>
        <p:nvSpPr>
          <p:cNvPr id="101" name="TextShape 4"/>
          <p:cNvSpPr txBox="1"/>
          <p:nvPr/>
        </p:nvSpPr>
        <p:spPr>
          <a:xfrm>
            <a:off x="5037480" y="2457000"/>
            <a:ext cx="3866760" cy="3547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56840">
              <a:lnSpc>
                <a:spcPct val="100000"/>
              </a:lnSpc>
              <a:spcAft>
                <a:spcPts val="300"/>
              </a:spcAft>
              <a:buSzPct val="100000"/>
              <a:buBlip>
                <a:blip r:embed="rId9"/>
              </a:buBlip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Overall Plan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300"/>
              </a:spcAft>
              <a:buClr>
                <a:srgbClr val="c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Further elaborate draft TS (PCF SCAS) 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300"/>
              </a:spcAft>
              <a:buClr>
                <a:srgbClr val="c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Defining the threats, exposure and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attack potential of PCF and its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interfaces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300"/>
              </a:spcAft>
              <a:buClr>
                <a:srgbClr val="c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Elaborating and defining specific PCF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SCAS test cases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Aft>
                <a:spcPts val="300"/>
              </a:spcAft>
              <a:buSzPct val="100000"/>
              <a:buBlip>
                <a:blip r:embed="rId10"/>
              </a:buBlip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Risks: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300"/>
              </a:spcAft>
              <a:buClr>
                <a:srgbClr val="c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None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8E648E97429F4A9C700CA2B719F885" ma:contentTypeVersion="17" ma:contentTypeDescription="Create a new document." ma:contentTypeScope="" ma:versionID="6e3ee49c1194d28eca38e3887a0c9fa5">
  <xsd:schema xmlns:xsd="http://www.w3.org/2001/XMLSchema" xmlns:xs="http://www.w3.org/2001/XMLSchema" xmlns:p="http://schemas.microsoft.com/office/2006/metadata/properties" xmlns:ns2="5a888943-97ca-4c93-b605-714bb5e9e285" xmlns:ns3="e32f50e1-6846-4d7d-ad60-ccd6877e6c5e" xmlns:ns4="http://schemas.microsoft.com/sharepoint/v4" targetNamespace="http://schemas.microsoft.com/office/2006/metadata/properties" ma:root="true" ma:fieldsID="8d383a2459015e6354274af988eab965" ns2:_="" ns3:_="" ns4:_="">
    <xsd:import namespace="5a888943-97ca-4c93-b605-714bb5e9e285"/>
    <xsd:import namespace="e32f50e1-6846-4d7d-ad60-ccd6877e6c5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88943-97ca-4c93-b605-714bb5e9e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f50e1-6846-4d7d-ad60-ccd6877e6c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0D7DC-F113-4490-B4D3-A90F23706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88943-97ca-4c93-b605-714bb5e9e285"/>
    <ds:schemaRef ds:uri="e32f50e1-6846-4d7d-ad60-ccd6877e6c5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D099C7-CF44-471D-B7DF-D246DF2BD03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32f50e1-6846-4d7d-ad60-ccd6877e6c5e"/>
    <ds:schemaRef ds:uri="5a888943-97ca-4c93-b605-714bb5e9e285"/>
    <ds:schemaRef ds:uri="http://schemas.microsoft.com/sharepoint/v4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244691-0162-45DC-8925-D69A4F52A0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LibreOffice/6.4.7.2$Linux_X86_64 LibreOffice_project/40$Build-2</Application>
  <Words>129</Words>
  <Paragraphs>44</Paragraphs>
  <Company>3GPP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2008-08-30T09:32:10Z</dcterms:created>
  <dc:creator>Scrase</dc:creator>
  <dc:description>© 2009  All rights reserved</dc:description>
  <cp:keywords>CTPClassification=CTP_NT</cp:keywords>
  <dc:language>de-DE</dc:language>
  <cp:lastModifiedBy/>
  <dcterms:modified xsi:type="dcterms:W3CDTF">2023-08-30T12:43:50Z</dcterms:modified>
  <cp:revision>1328</cp:revision>
  <dc:subject/>
  <dc:title>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TPClassification">
    <vt:lpwstr>CTP_NT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TimeStamp">
    <vt:lpwstr>2020-01-29 20:41:49Z</vt:lpwstr>
  </property>
  <property fmtid="{D5CDD505-2E9C-101B-9397-08002B2CF9AE}" pid="7" name="CTP_WWID">
    <vt:lpwstr>NA</vt:lpwstr>
  </property>
  <property fmtid="{D5CDD505-2E9C-101B-9397-08002B2CF9AE}" pid="8" name="Company">
    <vt:lpwstr>3GPP</vt:lpwstr>
  </property>
  <property fmtid="{D5CDD505-2E9C-101B-9397-08002B2CF9AE}" pid="9" name="ContentTypeId">
    <vt:lpwstr>0x0101006C8E648E97429F4A9C700CA2B719F885</vt:lpwstr>
  </property>
  <property fmtid="{D5CDD505-2E9C-101B-9397-08002B2CF9AE}" pid="10" name="HiddenSlides">
    <vt:i4>0</vt:i4>
  </property>
  <property fmtid="{D5CDD505-2E9C-101B-9397-08002B2CF9AE}" pid="11" name="HyperlinksChanged">
    <vt:bool>0</vt:bool>
  </property>
  <property fmtid="{D5CDD505-2E9C-101B-9397-08002B2CF9AE}" pid="12" name="LinksUpToDate">
    <vt:bool>0</vt:bool>
  </property>
  <property fmtid="{D5CDD505-2E9C-101B-9397-08002B2CF9AE}" pid="13" name="MMClips">
    <vt:i4>0</vt:i4>
  </property>
  <property fmtid="{D5CDD505-2E9C-101B-9397-08002B2CF9AE}" pid="14" name="Notes">
    <vt:i4>2</vt:i4>
  </property>
  <property fmtid="{D5CDD505-2E9C-101B-9397-08002B2CF9AE}" pid="15" name="PresentationFormat">
    <vt:lpwstr>Bildschirmpräsentation (4:3)</vt:lpwstr>
  </property>
  <property fmtid="{D5CDD505-2E9C-101B-9397-08002B2CF9AE}" pid="16" name="ScaleCrop">
    <vt:bool>0</vt:bool>
  </property>
  <property fmtid="{D5CDD505-2E9C-101B-9397-08002B2CF9AE}" pid="17" name="ShareDoc">
    <vt:bool>0</vt:bool>
  </property>
  <property fmtid="{D5CDD505-2E9C-101B-9397-08002B2CF9AE}" pid="18" name="Slides">
    <vt:i4>2</vt:i4>
  </property>
  <property fmtid="{D5CDD505-2E9C-101B-9397-08002B2CF9AE}" pid="19" name="TitusGUID">
    <vt:lpwstr>2c7635f8-94c0-4125-af53-3ffb066031e5</vt:lpwstr>
  </property>
  <property fmtid="{D5CDD505-2E9C-101B-9397-08002B2CF9AE}" pid="20" name="_change">
    <vt:lpwstr/>
  </property>
  <property fmtid="{D5CDD505-2E9C-101B-9397-08002B2CF9AE}" pid="21" name="_full-control">
    <vt:lpwstr/>
  </property>
  <property fmtid="{D5CDD505-2E9C-101B-9397-08002B2CF9AE}" pid="22" name="_readonly">
    <vt:lpwstr/>
  </property>
  <property fmtid="{D5CDD505-2E9C-101B-9397-08002B2CF9AE}" pid="23" name="sflag">
    <vt:lpwstr>1559122847</vt:lpwstr>
  </property>
</Properties>
</file>