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C88D0"/>
    <a:srgbClr val="2A6EA8"/>
    <a:srgbClr val="B1D254"/>
    <a:srgbClr val="62A14D"/>
    <a:srgbClr val="FF7C80"/>
    <a:srgbClr val="72AF2F"/>
    <a:srgbClr val="FF3300"/>
    <a:srgbClr val="000000"/>
    <a:srgbClr val="C6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89" autoAdjust="0"/>
    <p:restoredTop sz="94947" autoAdjust="0"/>
  </p:normalViewPr>
  <p:slideViewPr>
    <p:cSldViewPr snapToGrid="0">
      <p:cViewPr>
        <p:scale>
          <a:sx n="140" d="100"/>
          <a:sy n="140" d="100"/>
        </p:scale>
        <p:origin x="360" y="-10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8/28/2023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8/28/2023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618BDB-96C7-FA63-5E05-FD647FA550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SA3#112, Aug 14 – Aug 18, 2023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E87AD69-1FD1-1FDD-0220-6B91054FB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FS_ZTS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Sheeba Backia Mary B.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Lenovo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21693" y="250954"/>
            <a:ext cx="8554481" cy="6102137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05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meeting (SA3#108-e):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9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Agree on the main key issue(s) for the SID  </a:t>
            </a:r>
            <a:r>
              <a:rPr lang="en-CA" sz="900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(KIs </a:t>
            </a:r>
            <a:r>
              <a:rPr lang="en-CA" sz="900" i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were</a:t>
            </a:r>
            <a:r>
              <a:rPr lang="en-CA" sz="900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not agreed. But agreed a tenet evaluation template).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Main Key Issue includes: ‘Need for continuous trust evaluation’ and ‘Scenarios which can benefit from trust evaluation outcome’.</a:t>
            </a:r>
            <a:endParaRPr lang="en-US" sz="900" dirty="0">
              <a:solidFill>
                <a:schemeClr val="bg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05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October Meeting (SA3#108Adhoc-e):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9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Agree on the key issue(s) for the SID</a:t>
            </a:r>
            <a:r>
              <a:rPr lang="en-CA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en-CA" sz="900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(Agreed partial KI </a:t>
            </a:r>
            <a:r>
              <a:rPr lang="en-CA" sz="900" i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details. </a:t>
            </a:r>
            <a:r>
              <a:rPr lang="en-CA" sz="900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KIs threat and security requirement was not agreed. But agreed some tenet evaluation information (e.g., T1, T2, T3, T5, T6, T7)</a:t>
            </a:r>
            <a:endParaRPr lang="en-CA" sz="9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9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Discuss and agree on </a:t>
            </a:r>
            <a:r>
              <a:rPr lang="en-CA" sz="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evaluation information for the Tenets.</a:t>
            </a:r>
            <a:r>
              <a:rPr lang="en-CA" sz="9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05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November Meeting (SA3#109):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9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 Key Issue was agreed. </a:t>
            </a:r>
            <a:r>
              <a:rPr lang="en-CA" sz="900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(Agreed partial KI threat and security requirement was agreed. T7 evaluation was done)</a:t>
            </a:r>
            <a:r>
              <a:rPr lang="en-CA" sz="900" i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endParaRPr lang="en-CA" sz="9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9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 tenet evaluation was refined (e.g., T7).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05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January Meeting (SA3#109-bis):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900" strike="sngStrike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Discuss and agree on solutions for KI#1.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900" strike="sngStrike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Discuss and agree on additional KIs (if any).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900" strike="sngStrike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Resolve EN in Key Issue#1.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05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February Meeting (SA3#110):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9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 ENs in KI#1 Security Requirement was cleaned up.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9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Discussed solutions to KI#1, but there was no approval/consensus reached on the solutions.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050" dirty="0">
                <a:latin typeface="Calibri" panose="020F0502020204030204" pitchFamily="34" charset="0"/>
                <a:ea typeface="Times New Roman" panose="02020603050405020304" pitchFamily="18" charset="0"/>
              </a:rPr>
              <a:t>April Meeting (SA3#110-bis-e):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</a:rPr>
              <a:t>Discuss and agree on solutions for KI#1. </a:t>
            </a:r>
            <a:r>
              <a:rPr lang="en-US" sz="900" i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(Couldn’t make it - sustained objection from 2 companies, with no revision proposal received).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</a:rPr>
              <a:t>Discuss and agree on additional KIs (if any). </a:t>
            </a:r>
            <a:r>
              <a:rPr lang="en-US" sz="900" i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(No agreement - sustained objection from 2 companies).</a:t>
            </a:r>
            <a:endParaRPr lang="en-US" sz="900" i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</a:rPr>
              <a:t>Completion of Tenet 5 and 6 evaluations.</a:t>
            </a:r>
            <a:r>
              <a:rPr lang="en-US" sz="900" i="1" dirty="0"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sz="900" i="1" dirty="0">
                <a:solidFill>
                  <a:srgbClr val="5C88D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Completed Tenet 5 evaluation </a:t>
            </a:r>
            <a:r>
              <a:rPr lang="en-US" sz="900" i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but not Tenet 6</a:t>
            </a:r>
            <a:r>
              <a:rPr lang="en-US" sz="900" i="1" dirty="0"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900" dirty="0">
                <a:latin typeface="Calibri" panose="020F0502020204030204" pitchFamily="34" charset="0"/>
                <a:ea typeface="Times New Roman" panose="02020603050405020304" pitchFamily="18" charset="0"/>
              </a:rPr>
              <a:t>Draw initial conclusions for the Key Issue #1. </a:t>
            </a:r>
            <a:r>
              <a:rPr lang="en-US" sz="900" i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(Couldn’t make it - sustained objection from 2 companies).</a:t>
            </a:r>
            <a:endParaRPr lang="en-US" sz="900" i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050" dirty="0">
                <a:latin typeface="Calibri" panose="020F0502020204030204" pitchFamily="34" charset="0"/>
                <a:ea typeface="Times New Roman" panose="02020603050405020304" pitchFamily="18" charset="0"/>
              </a:rPr>
              <a:t>May Meeting (SA3#111):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900" dirty="0">
                <a:latin typeface="Calibri" panose="020F0502020204030204" pitchFamily="34" charset="0"/>
                <a:ea typeface="Times New Roman" panose="02020603050405020304" pitchFamily="18" charset="0"/>
              </a:rPr>
              <a:t>Complete the evaluations (if any left out) and complete the conclusions.</a:t>
            </a: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</a:rPr>
              <a:t>). </a:t>
            </a:r>
            <a:r>
              <a:rPr lang="en-US" sz="900" i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(No agreement on Solution and conclusion, </a:t>
            </a:r>
            <a:r>
              <a:rPr lang="en-US" sz="900" i="1" dirty="0">
                <a:solidFill>
                  <a:srgbClr val="2A6EA8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but some suggestions received from the objected company for the possible convergence in the next meeting (ref. SA3 thread). Apart from this, T6 evaluation </a:t>
            </a:r>
            <a:r>
              <a:rPr lang="en-US" sz="900" i="1" dirty="0" err="1">
                <a:solidFill>
                  <a:srgbClr val="2A6EA8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tdocs</a:t>
            </a:r>
            <a:r>
              <a:rPr lang="en-US" sz="900" i="1" dirty="0">
                <a:solidFill>
                  <a:srgbClr val="2A6EA8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were opened and agreed. Rest all </a:t>
            </a:r>
            <a:r>
              <a:rPr lang="en-US" sz="900" i="1" dirty="0" err="1">
                <a:solidFill>
                  <a:srgbClr val="2A6EA8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tdocs</a:t>
            </a:r>
            <a:r>
              <a:rPr lang="en-US" sz="900" i="1" dirty="0">
                <a:solidFill>
                  <a:srgbClr val="2A6EA8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(i.e., 7) couldn’t be treated due to time constraints)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9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WID proposal is planned to be submitted for discussion and approval. </a:t>
            </a:r>
            <a:r>
              <a:rPr lang="en-US" sz="900" i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(Not applicable – TR do not have any form of agreed solution)</a:t>
            </a:r>
            <a:endParaRPr lang="en-CA" sz="900" u="sng" dirty="0">
              <a:solidFill>
                <a:srgbClr val="C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</a:rPr>
              <a:t>Send the TR 33.894 for approval </a:t>
            </a:r>
            <a:endParaRPr lang="en-CA" sz="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CA" sz="800" dirty="0">
                <a:latin typeface="Calibri" panose="020F0502020204030204" pitchFamily="34" charset="0"/>
                <a:ea typeface="Times New Roman" panose="02020603050405020304" pitchFamily="18" charset="0"/>
              </a:rPr>
              <a:t>Initiate the Normative work. 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050" b="1" dirty="0">
                <a:highlight>
                  <a:srgbClr val="B1D254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Aug Meeting (SA3#112): </a:t>
            </a:r>
          </a:p>
          <a:p>
            <a:pPr marL="457200" lvl="1" indent="-171450"/>
            <a:r>
              <a:rPr lang="en-CA" sz="900" dirty="0">
                <a:latin typeface="Calibri" panose="020F0502020204030204" pitchFamily="34" charset="0"/>
                <a:ea typeface="Times New Roman" panose="02020603050405020304" pitchFamily="18" charset="0"/>
              </a:rPr>
              <a:t>All pending tenet evaluation was completed (especially tenets 4, 6,7). </a:t>
            </a:r>
          </a:p>
          <a:p>
            <a:pPr marL="457200" lvl="1" indent="-171450"/>
            <a:r>
              <a:rPr lang="en-CA" sz="900" dirty="0">
                <a:latin typeface="Calibri" panose="020F0502020204030204" pitchFamily="34" charset="0"/>
                <a:ea typeface="Times New Roman" panose="02020603050405020304" pitchFamily="18" charset="0"/>
              </a:rPr>
              <a:t>KI#1 Solution was discussed and agreed.</a:t>
            </a:r>
          </a:p>
          <a:p>
            <a:pPr marL="457200" lvl="1" indent="-171450"/>
            <a:r>
              <a:rPr lang="en-CA" sz="900" dirty="0">
                <a:latin typeface="Calibri" panose="020F0502020204030204" pitchFamily="34" charset="0"/>
                <a:ea typeface="Times New Roman" panose="02020603050405020304" pitchFamily="18" charset="0"/>
              </a:rPr>
              <a:t>KI#1 was concluded </a:t>
            </a:r>
          </a:p>
          <a:p>
            <a:pPr marL="857250" lvl="2" indent="-171450"/>
            <a:r>
              <a:rPr lang="en-US" sz="800" b="1" dirty="0">
                <a:latin typeface="Calibri" panose="020F0502020204030204" pitchFamily="34" charset="0"/>
                <a:ea typeface="Times New Roman" panose="02020603050405020304" pitchFamily="18" charset="0"/>
              </a:rPr>
              <a:t>Agreed Conclusion: </a:t>
            </a:r>
            <a:r>
              <a:rPr lang="en-US" sz="800" dirty="0">
                <a:solidFill>
                  <a:srgbClr val="5C88D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Solution#1 illustrates how existing services can be used to collect the necessary data listed in the solution for security monitoring purposes in line with the principles of zero trust (Tenet 5). </a:t>
            </a:r>
            <a:r>
              <a:rPr lang="en-US" sz="8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However, no consensus could be reached on the normative work.</a:t>
            </a:r>
            <a:endParaRPr lang="en-CA" sz="800" dirty="0">
              <a:solidFill>
                <a:srgbClr val="C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 lvl="1" indent="-171450"/>
            <a:r>
              <a:rPr lang="en-CA" sz="900" dirty="0">
                <a:latin typeface="Calibri" panose="020F0502020204030204" pitchFamily="34" charset="0"/>
                <a:ea typeface="Times New Roman" panose="02020603050405020304" pitchFamily="18" charset="0"/>
              </a:rPr>
              <a:t>WID proposal and CR was discussed for the normative work but no consensus reached.</a:t>
            </a:r>
          </a:p>
          <a:p>
            <a:pPr marL="857250" lvl="2" indent="-171450"/>
            <a:r>
              <a:rPr lang="en-CA" sz="8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Due to 1 / 2 companies objection. 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endParaRPr lang="en-CA" sz="1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3530379" y="72447"/>
            <a:ext cx="1613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2A6EA8"/>
                </a:solidFill>
              </a:rPr>
              <a:t>Over-all plan</a:t>
            </a:r>
            <a:endParaRPr lang="en-US" sz="1800" dirty="0">
              <a:solidFill>
                <a:srgbClr val="2A6EA8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67826" y="-39884"/>
            <a:ext cx="6217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FS_ZTS Status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83C4975-6E80-715E-8BF5-0500BFCA2EE8}"/>
              </a:ext>
            </a:extLst>
          </p:cNvPr>
          <p:cNvSpPr txBox="1"/>
          <p:nvPr/>
        </p:nvSpPr>
        <p:spPr>
          <a:xfrm>
            <a:off x="2634625" y="2239303"/>
            <a:ext cx="23781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highlight>
                  <a:srgbClr val="FFFF00"/>
                </a:highlight>
              </a:rPr>
              <a:t>The SID AI was not on agenda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42664742"/>
              </p:ext>
            </p:extLst>
          </p:nvPr>
        </p:nvGraphicFramePr>
        <p:xfrm>
          <a:off x="405790" y="1293558"/>
          <a:ext cx="7895370" cy="1226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179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63179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63179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sz="1600" dirty="0"/>
                        <a:t>KI#1 Agreed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/>
                        <a:t>(</a:t>
                      </a:r>
                      <a:r>
                        <a:rPr lang="en-GB" sz="105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 Issue #1: Need for continuous security monitoring</a:t>
                      </a:r>
                      <a:r>
                        <a:rPr lang="en-US" sz="1050" b="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Solution #1 Agreed for KI#1 </a:t>
                      </a:r>
                      <a:r>
                        <a:rPr lang="en-US" sz="1050" dirty="0"/>
                        <a:t>(Data Collection to enable security monitoring for the Core Network)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2060"/>
                          </a:solidFill>
                        </a:rPr>
                        <a:t>Solution was discussed and agreed.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33.894 </a:t>
            </a:r>
            <a:r>
              <a:rPr lang="fr-FR" sz="1800" dirty="0" err="1">
                <a:solidFill>
                  <a:srgbClr val="FF0000"/>
                </a:solidFill>
              </a:rPr>
              <a:t>Summary</a:t>
            </a:r>
            <a:endParaRPr lang="fr-FR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701853" y="243497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FS_ZTS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444652" y="3615128"/>
            <a:ext cx="1394460" cy="800219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Agreed Skeleton and Scope.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FF0000"/>
                </a:solidFill>
              </a:rPr>
              <a:t>KI not agreed.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2071917" y="3615128"/>
            <a:ext cx="1561430" cy="800219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SA3#108  </a:t>
            </a:r>
          </a:p>
          <a:p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Agreed Tenet evaluation template.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FF0000"/>
                </a:solidFill>
              </a:rPr>
              <a:t>KI not agreed.</a:t>
            </a:r>
            <a:endParaRPr lang="en-US" sz="9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3810813" y="3629304"/>
            <a:ext cx="1459947" cy="954107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SA3#108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Adhoc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FF0000"/>
                </a:solidFill>
              </a:rPr>
              <a:t>Partial Key Issue Agreed.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Tenet evaluations initiated.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5434419" y="3626758"/>
            <a:ext cx="1550805" cy="954107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</a:rPr>
              <a:t>SA3#109  </a:t>
            </a:r>
          </a:p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62A14D"/>
                </a:solidFill>
              </a:rPr>
              <a:t>Key Issue Security requirement agreed.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Tenet evaluations Continued.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FB12D4-A3F1-4F90-B2F4-92896D85EA50}"/>
              </a:ext>
            </a:extLst>
          </p:cNvPr>
          <p:cNvSpPr txBox="1"/>
          <p:nvPr/>
        </p:nvSpPr>
        <p:spPr>
          <a:xfrm>
            <a:off x="432407" y="4713167"/>
            <a:ext cx="1394461" cy="9541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SA3#110-e  </a:t>
            </a:r>
          </a:p>
          <a:p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April 17-21,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FF3300"/>
                </a:solidFill>
              </a:rPr>
              <a:t>Solution to KI#1 not agreed.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Tenet evaluations Continued.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1FA3E9-1BC5-575B-1F28-3CCCFA75C0C1}"/>
              </a:ext>
            </a:extLst>
          </p:cNvPr>
          <p:cNvSpPr txBox="1"/>
          <p:nvPr/>
        </p:nvSpPr>
        <p:spPr>
          <a:xfrm>
            <a:off x="7169950" y="3626758"/>
            <a:ext cx="1550804" cy="954107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</a:rPr>
              <a:t>SA also 3#110 </a:t>
            </a:r>
          </a:p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</a:rPr>
              <a:t>Feb 20-22,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5C88D0"/>
                </a:solidFill>
              </a:rPr>
              <a:t>Key Issue Sec. req. section cleaned-up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Tenet evaluations Continued.</a:t>
            </a:r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9B18F19E-C1E2-165B-DBAC-B0F2E81604D4}"/>
              </a:ext>
            </a:extLst>
          </p:cNvPr>
          <p:cNvSpPr/>
          <p:nvPr/>
        </p:nvSpPr>
        <p:spPr bwMode="auto">
          <a:xfrm>
            <a:off x="279782" y="3501325"/>
            <a:ext cx="246491" cy="250149"/>
          </a:xfrm>
          <a:prstGeom prst="flowChartConnector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1</a:t>
            </a:r>
            <a:endParaRPr kumimoji="0" lang="en-GB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AC01DC53-6207-8390-9B23-97A552E0A9DA}"/>
              </a:ext>
            </a:extLst>
          </p:cNvPr>
          <p:cNvSpPr/>
          <p:nvPr/>
        </p:nvSpPr>
        <p:spPr bwMode="auto">
          <a:xfrm>
            <a:off x="1870591" y="3523833"/>
            <a:ext cx="246491" cy="250149"/>
          </a:xfrm>
          <a:prstGeom prst="flowChartConnector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2</a:t>
            </a:r>
            <a:endParaRPr kumimoji="0" lang="en-GB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4" name="Flowchart: Connector 13">
            <a:extLst>
              <a:ext uri="{FF2B5EF4-FFF2-40B4-BE49-F238E27FC236}">
                <a16:creationId xmlns:a16="http://schemas.microsoft.com/office/drawing/2014/main" id="{80856323-0789-DF9C-4206-A036CAC188F8}"/>
              </a:ext>
            </a:extLst>
          </p:cNvPr>
          <p:cNvSpPr/>
          <p:nvPr/>
        </p:nvSpPr>
        <p:spPr bwMode="auto">
          <a:xfrm>
            <a:off x="3667034" y="3501325"/>
            <a:ext cx="246491" cy="250149"/>
          </a:xfrm>
          <a:prstGeom prst="flowChartConnector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>
                <a:solidFill>
                  <a:schemeClr val="bg1"/>
                </a:solidFill>
                <a:latin typeface="Arial" charset="0"/>
              </a:rPr>
              <a:t>3</a:t>
            </a:r>
            <a:endParaRPr kumimoji="0" lang="en-GB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0606A7F3-B8E9-0020-B839-57887FD93913}"/>
              </a:ext>
            </a:extLst>
          </p:cNvPr>
          <p:cNvSpPr/>
          <p:nvPr/>
        </p:nvSpPr>
        <p:spPr bwMode="auto">
          <a:xfrm>
            <a:off x="5291823" y="3488807"/>
            <a:ext cx="246491" cy="250149"/>
          </a:xfrm>
          <a:prstGeom prst="flowChartConnector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4</a:t>
            </a:r>
            <a:endParaRPr kumimoji="0" lang="en-GB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6" name="Flowchart: Connector 15">
            <a:extLst>
              <a:ext uri="{FF2B5EF4-FFF2-40B4-BE49-F238E27FC236}">
                <a16:creationId xmlns:a16="http://schemas.microsoft.com/office/drawing/2014/main" id="{C978438B-B74B-9E27-210B-EFBB6A9DCEBC}"/>
              </a:ext>
            </a:extLst>
          </p:cNvPr>
          <p:cNvSpPr/>
          <p:nvPr/>
        </p:nvSpPr>
        <p:spPr bwMode="auto">
          <a:xfrm>
            <a:off x="7021277" y="3501324"/>
            <a:ext cx="246491" cy="250149"/>
          </a:xfrm>
          <a:prstGeom prst="flowChartConnector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>
                <a:solidFill>
                  <a:schemeClr val="bg1"/>
                </a:solidFill>
                <a:latin typeface="Arial" charset="0"/>
              </a:rPr>
              <a:t>5</a:t>
            </a:r>
            <a:endParaRPr kumimoji="0" lang="en-GB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6FED45D-009A-DEB8-300A-F512509C3BF4}"/>
              </a:ext>
            </a:extLst>
          </p:cNvPr>
          <p:cNvSpPr txBox="1"/>
          <p:nvPr/>
        </p:nvSpPr>
        <p:spPr>
          <a:xfrm>
            <a:off x="2046398" y="4713167"/>
            <a:ext cx="1593773" cy="133882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SA3#111  </a:t>
            </a:r>
          </a:p>
          <a:p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May 22-26,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FF3300"/>
                </a:solidFill>
              </a:rPr>
              <a:t>Solution and Conclusion to KI#1 not agreed.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Tenet evaluations Continued. </a:t>
            </a:r>
            <a:r>
              <a:rPr lang="en-US" sz="900" b="1" dirty="0">
                <a:solidFill>
                  <a:srgbClr val="5C88D0"/>
                </a:solidFill>
              </a:rPr>
              <a:t>Status: </a:t>
            </a:r>
            <a:r>
              <a:rPr lang="en-US" sz="900" dirty="0">
                <a:solidFill>
                  <a:srgbClr val="00B050"/>
                </a:solidFill>
              </a:rPr>
              <a:t>T1, T2, T3, T5 completed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900" dirty="0">
                <a:solidFill>
                  <a:srgbClr val="FF7C80"/>
                </a:solidFill>
              </a:rPr>
              <a:t>T6, T7 have ENs </a:t>
            </a:r>
            <a:r>
              <a:rPr lang="en-US" sz="900" dirty="0">
                <a:solidFill>
                  <a:srgbClr val="C00000"/>
                </a:solidFill>
              </a:rPr>
              <a:t>and T4 not done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). </a:t>
            </a:r>
            <a:endParaRPr lang="en-US" sz="9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7F94EF0-5D44-8D01-75D8-DA697A911913}"/>
              </a:ext>
            </a:extLst>
          </p:cNvPr>
          <p:cNvSpPr txBox="1"/>
          <p:nvPr/>
        </p:nvSpPr>
        <p:spPr>
          <a:xfrm>
            <a:off x="3863629" y="4713167"/>
            <a:ext cx="2100443" cy="1200329"/>
          </a:xfrm>
          <a:prstGeom prst="rect">
            <a:avLst/>
          </a:prstGeom>
          <a:noFill/>
          <a:ln w="38100">
            <a:solidFill>
              <a:srgbClr val="62A14D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/>
              <a:t>SA3#112  </a:t>
            </a:r>
          </a:p>
          <a:p>
            <a:r>
              <a:rPr lang="en-US" sz="900" b="1" dirty="0"/>
              <a:t>Aug 14-18,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62A14D"/>
                </a:solidFill>
              </a:rPr>
              <a:t>Formulated agreeable solution text and concluded KI#1. </a:t>
            </a:r>
            <a:r>
              <a:rPr lang="en-US" sz="900" dirty="0">
                <a:solidFill>
                  <a:srgbClr val="62A14D"/>
                </a:solidFill>
                <a:highlight>
                  <a:srgbClr val="FFFF00"/>
                </a:highlight>
                <a:sym typeface="Wingdings" panose="05000000000000000000" pitchFamily="2" charset="2"/>
              </a:rPr>
              <a:t> Done </a:t>
            </a:r>
            <a:endParaRPr lang="en-US" sz="900" dirty="0">
              <a:solidFill>
                <a:srgbClr val="62A14D"/>
              </a:solidFill>
              <a:highlight>
                <a:srgbClr val="FFFF00"/>
              </a:highlight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62A14D"/>
                </a:solidFill>
              </a:rPr>
              <a:t>Completed and cleaned-up the Release18 ZTS SID.  </a:t>
            </a:r>
            <a:r>
              <a:rPr lang="en-US" sz="900" dirty="0">
                <a:solidFill>
                  <a:srgbClr val="62A14D"/>
                </a:solidFill>
                <a:highlight>
                  <a:srgbClr val="FFFF00"/>
                </a:highlight>
                <a:sym typeface="Wingdings" panose="05000000000000000000" pitchFamily="2" charset="2"/>
              </a:rPr>
              <a:t> Done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62A14D"/>
                </a:solidFill>
                <a:sym typeface="Wingdings" panose="05000000000000000000" pitchFamily="2" charset="2"/>
              </a:rPr>
              <a:t>Completed all Tenet evaluations </a:t>
            </a:r>
            <a:r>
              <a:rPr lang="en-US" sz="900" dirty="0">
                <a:solidFill>
                  <a:srgbClr val="62A14D"/>
                </a:solidFill>
                <a:highlight>
                  <a:srgbClr val="FFFF00"/>
                </a:highlight>
                <a:sym typeface="Wingdings" panose="05000000000000000000" pitchFamily="2" charset="2"/>
              </a:rPr>
              <a:t> Done</a:t>
            </a:r>
            <a:endParaRPr lang="en-US" sz="900" dirty="0">
              <a:solidFill>
                <a:srgbClr val="62A14D"/>
              </a:solidFill>
              <a:highlight>
                <a:srgbClr val="FFFF00"/>
              </a:highlight>
            </a:endParaRPr>
          </a:p>
        </p:txBody>
      </p:sp>
      <p:sp>
        <p:nvSpPr>
          <p:cNvPr id="19" name="Flowchart: Connector 18">
            <a:extLst>
              <a:ext uri="{FF2B5EF4-FFF2-40B4-BE49-F238E27FC236}">
                <a16:creationId xmlns:a16="http://schemas.microsoft.com/office/drawing/2014/main" id="{8660EE50-9BC5-FF40-C909-DFDD2B9039F1}"/>
              </a:ext>
            </a:extLst>
          </p:cNvPr>
          <p:cNvSpPr/>
          <p:nvPr/>
        </p:nvSpPr>
        <p:spPr bwMode="auto">
          <a:xfrm>
            <a:off x="286032" y="4593210"/>
            <a:ext cx="246491" cy="250149"/>
          </a:xfrm>
          <a:prstGeom prst="flowChartConnector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>
                <a:solidFill>
                  <a:schemeClr val="bg1"/>
                </a:solidFill>
                <a:latin typeface="Arial" charset="0"/>
              </a:rPr>
              <a:t>5</a:t>
            </a:r>
            <a:endParaRPr kumimoji="0" lang="en-GB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5316FAD6-50F8-B25F-B3D6-14011B0E5002}"/>
              </a:ext>
            </a:extLst>
          </p:cNvPr>
          <p:cNvSpPr/>
          <p:nvPr/>
        </p:nvSpPr>
        <p:spPr bwMode="auto">
          <a:xfrm>
            <a:off x="1898004" y="4593210"/>
            <a:ext cx="251597" cy="250149"/>
          </a:xfrm>
          <a:prstGeom prst="flowChartConnector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6</a:t>
            </a:r>
            <a:endParaRPr kumimoji="0" lang="en-GB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0" name="Flowchart: Connector 19">
            <a:extLst>
              <a:ext uri="{FF2B5EF4-FFF2-40B4-BE49-F238E27FC236}">
                <a16:creationId xmlns:a16="http://schemas.microsoft.com/office/drawing/2014/main" id="{0E6721DC-51EA-BE7C-617C-ECC69D31D273}"/>
              </a:ext>
            </a:extLst>
          </p:cNvPr>
          <p:cNvSpPr/>
          <p:nvPr/>
        </p:nvSpPr>
        <p:spPr bwMode="auto">
          <a:xfrm>
            <a:off x="3688015" y="4627399"/>
            <a:ext cx="251597" cy="250149"/>
          </a:xfrm>
          <a:prstGeom prst="flowChartConnector">
            <a:avLst/>
          </a:prstGeom>
          <a:solidFill>
            <a:srgbClr val="72AF2F"/>
          </a:solidFill>
          <a:ln>
            <a:solidFill>
              <a:srgbClr val="62A1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7</a:t>
            </a:r>
            <a:endParaRPr kumimoji="0" lang="en-GB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/>
              <a:t>TR 33.894 v0.7.0 contains scope, tenet evlauation details (completed for Tenet 1,2,3,4,5,6, and 7), 1 main key issue, solution to KI#1 and conclusion.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CA" sz="1200" dirty="0">
                <a:latin typeface="Calibri" panose="020F0502020204030204" pitchFamily="34" charset="0"/>
                <a:ea typeface="Calibri" panose="020F0502020204030204" pitchFamily="34" charset="0"/>
              </a:rPr>
              <a:t>Main Key Issue#1 includes: ‘</a:t>
            </a:r>
            <a:r>
              <a:rPr lang="en-GB" sz="1200" b="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Need for continuous security monitoring</a:t>
            </a:r>
            <a:r>
              <a:rPr lang="en-CA" sz="1200" dirty="0">
                <a:latin typeface="Calibri" panose="020F0502020204030204" pitchFamily="34" charset="0"/>
                <a:ea typeface="Calibri" panose="020F0502020204030204" pitchFamily="34" charset="0"/>
              </a:rPr>
              <a:t>’.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CA" altLang="de-DE" sz="1200" dirty="0">
                <a:latin typeface="Calibri" panose="020F0502020204030204" pitchFamily="34" charset="0"/>
              </a:rPr>
              <a:t>Solution to KI#1: </a:t>
            </a:r>
            <a:r>
              <a:rPr lang="en-US" sz="1200" dirty="0"/>
              <a:t>Data Collection to enable security monitoring for the Core Network</a:t>
            </a:r>
            <a:endParaRPr lang="de-DE" altLang="de-DE" sz="12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fr-FR" sz="1600" dirty="0"/>
              <a:t>None (this SID has no RAN impacts)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fr-FR" altLang="zh-CN" sz="1600" dirty="0"/>
              <a:t>If </a:t>
            </a:r>
            <a:r>
              <a:rPr lang="fr-FR" altLang="zh-CN" sz="1600" dirty="0" err="1"/>
              <a:t>any</a:t>
            </a:r>
            <a:r>
              <a:rPr lang="fr-FR" altLang="zh-CN" sz="1600" dirty="0"/>
              <a:t> </a:t>
            </a:r>
            <a:r>
              <a:rPr lang="fr-FR" altLang="zh-CN" sz="1600" dirty="0" err="1"/>
              <a:t>other</a:t>
            </a:r>
            <a:r>
              <a:rPr lang="fr-FR" altLang="zh-CN" sz="1600" dirty="0"/>
              <a:t> work group impact </a:t>
            </a:r>
            <a:r>
              <a:rPr lang="fr-FR" altLang="zh-CN" sz="1600" dirty="0" err="1"/>
              <a:t>identified</a:t>
            </a:r>
            <a:r>
              <a:rPr lang="fr-FR" altLang="zh-CN" sz="1600" dirty="0"/>
              <a:t>, </a:t>
            </a:r>
            <a:r>
              <a:rPr lang="fr-FR" altLang="zh-CN" sz="1600" dirty="0" err="1"/>
              <a:t>it</a:t>
            </a:r>
            <a:r>
              <a:rPr lang="fr-FR" altLang="zh-CN" sz="1600" dirty="0"/>
              <a:t> was </a:t>
            </a:r>
            <a:r>
              <a:rPr lang="fr-FR" altLang="zh-CN" sz="1600" dirty="0" err="1"/>
              <a:t>planned</a:t>
            </a:r>
            <a:r>
              <a:rPr lang="fr-FR" altLang="zh-CN" sz="1600" dirty="0"/>
              <a:t> to </a:t>
            </a:r>
            <a:r>
              <a:rPr lang="fr-FR" altLang="zh-CN" sz="1600" dirty="0" err="1"/>
              <a:t>be</a:t>
            </a:r>
            <a:r>
              <a:rPr lang="fr-FR" altLang="zh-CN" sz="1600" dirty="0"/>
              <a:t> </a:t>
            </a:r>
            <a:r>
              <a:rPr lang="fr-FR" altLang="zh-CN" sz="1600" dirty="0" err="1"/>
              <a:t>recorded</a:t>
            </a:r>
            <a:r>
              <a:rPr lang="fr-FR" altLang="zh-CN" sz="1600" dirty="0"/>
              <a:t> in the conclusion. So far none </a:t>
            </a:r>
            <a:r>
              <a:rPr lang="fr-FR" altLang="zh-CN" sz="1600" dirty="0" err="1"/>
              <a:t>captured</a:t>
            </a:r>
            <a:r>
              <a:rPr lang="fr-FR" altLang="zh-CN" sz="1600" dirty="0"/>
              <a:t> in conclusion.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FS_ZTS status after SA3#112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585190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latinLnBrk="1"/>
                      <a:r>
                        <a:rPr lang="de-DE" sz="1200" dirty="0">
                          <a:solidFill>
                            <a:schemeClr val="tx1"/>
                          </a:solidFill>
                        </a:rPr>
                        <a:t>960038</a:t>
                      </a:r>
                    </a:p>
                  </a:txBody>
                  <a:tcPr marL="44450" marR="44450" marT="25400" marB="1905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Zero Trust Security principles in mobile networks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FS_ZTS</a:t>
                      </a: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Sept-2023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</a:rPr>
                        <a:t>100%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</a:rPr>
                        <a:t>TR 33.894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/>
              <a:t>None for RAN and SA2 or other SA groups as per the conclusion.</a:t>
            </a:r>
          </a:p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Consensus could not be reached on the normative work for KI#1 and so the progress of the WID/CR related to KI#1 conclusion was impacted.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marL="717550" lvl="1" indent="-266700"/>
            <a:r>
              <a:rPr lang="en-US" sz="1200" dirty="0"/>
              <a:t>Reach Consensus on open aspects of the agreed KI#1 conclusion. 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 (No. 2).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fr-FR" sz="1200" dirty="0"/>
              <a:t>Already solution discussion phase got delayed due to late alignment on KI#1. Similar traces were observed in the solution  and KI#1 conclusion discussions and agreement. </a:t>
            </a:r>
            <a:r>
              <a:rPr lang="fr-FR" sz="1200" dirty="0">
                <a:highlight>
                  <a:srgbClr val="FFFF00"/>
                </a:highlight>
              </a:rPr>
              <a:t>Agreed </a:t>
            </a:r>
            <a:r>
              <a:rPr lang="fr-FR" altLang="zh-CN" sz="1200" dirty="0">
                <a:highlight>
                  <a:srgbClr val="FFFF00"/>
                </a:highlight>
              </a:rPr>
              <a:t>KI#1 conclusion </a:t>
            </a:r>
            <a:r>
              <a:rPr lang="fr-FR" altLang="zh-CN" sz="1200" dirty="0" err="1">
                <a:highlight>
                  <a:srgbClr val="FFFF00"/>
                </a:highlight>
              </a:rPr>
              <a:t>copied</a:t>
            </a:r>
            <a:r>
              <a:rPr lang="fr-FR" altLang="zh-CN" sz="1200" dirty="0">
                <a:highlight>
                  <a:srgbClr val="FFFF00"/>
                </a:highlight>
              </a:rPr>
              <a:t> </a:t>
            </a:r>
            <a:r>
              <a:rPr lang="fr-FR" altLang="zh-CN" sz="1200" dirty="0" err="1">
                <a:highlight>
                  <a:srgbClr val="FFFF00"/>
                </a:highlight>
              </a:rPr>
              <a:t>below</a:t>
            </a:r>
            <a:r>
              <a:rPr lang="fr-FR" altLang="zh-CN" sz="1200" dirty="0">
                <a:highlight>
                  <a:srgbClr val="FFFF00"/>
                </a:highlight>
              </a:rPr>
              <a:t> </a:t>
            </a:r>
            <a:r>
              <a:rPr lang="fr-FR" altLang="zh-CN" sz="1200" dirty="0"/>
              <a:t>- </a:t>
            </a:r>
            <a:r>
              <a:rPr lang="fr-FR" altLang="zh-CN" sz="1200" dirty="0" err="1">
                <a:solidFill>
                  <a:srgbClr val="FF0000"/>
                </a:solidFill>
              </a:rPr>
              <a:t>Lack</a:t>
            </a:r>
            <a:r>
              <a:rPr lang="fr-FR" altLang="zh-CN" sz="1200" dirty="0">
                <a:solidFill>
                  <a:srgbClr val="FF0000"/>
                </a:solidFill>
              </a:rPr>
              <a:t> of consensus over</a:t>
            </a:r>
            <a:r>
              <a:rPr lang="fr-FR" altLang="zh-CN" sz="1200" dirty="0"/>
              <a:t> normative work impacts the Rel.18 normative progress and completion. </a:t>
            </a:r>
          </a:p>
          <a:p>
            <a:pPr lvl="2">
              <a:spcBef>
                <a:spcPts val="0"/>
              </a:spcBef>
              <a:spcAft>
                <a:spcPts val="300"/>
              </a:spcAft>
            </a:pPr>
            <a:r>
              <a:rPr lang="en-US" sz="800" dirty="0">
                <a:solidFill>
                  <a:srgbClr val="5C88D0"/>
                </a:solidFill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Solution#1 illustrates how existing services can be used to collect the necessary data listed in the solution for security monitoring purposes in line with the principles of zero trust (Tenet 5). </a:t>
            </a:r>
            <a:r>
              <a:rPr lang="en-US" sz="800" dirty="0">
                <a:solidFill>
                  <a:srgbClr val="C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However, no consensus could be reached on the normative work.</a:t>
            </a:r>
            <a:endParaRPr lang="en-CA" sz="800" dirty="0">
              <a:solidFill>
                <a:srgbClr val="C00000"/>
              </a:solidFill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FS_ZTS status after SA3#112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2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1136</Words>
  <Application>Microsoft Office PowerPoint</Application>
  <PresentationFormat>On-screen Show (4:3)</PresentationFormat>
  <Paragraphs>135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FS_ZTS</vt:lpstr>
      <vt:lpstr>PowerPoint Presentation</vt:lpstr>
      <vt:lpstr>PowerPoint Presentation</vt:lpstr>
      <vt:lpstr>PowerPoint Presentation</vt:lpstr>
      <vt:lpstr>FS_ZTS status after SA3#112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Sheeba</cp:lastModifiedBy>
  <cp:revision>1350</cp:revision>
  <dcterms:created xsi:type="dcterms:W3CDTF">2008-08-30T09:32:10Z</dcterms:created>
  <dcterms:modified xsi:type="dcterms:W3CDTF">2023-08-28T10:48:29Z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