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84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4" r:id="rId4"/>
    <p:sldId id="267" r:id="rId5"/>
    <p:sldId id="265" r:id="rId6"/>
    <p:sldId id="266" r:id="rId7"/>
    <p:sldId id="269" r:id="rId8"/>
  </p:sldIdLst>
  <p:sldSz cx="12192000" cy="6858000"/>
  <p:notesSz cx="6921500" cy="10083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B1D254"/>
    <a:srgbClr val="0066FF"/>
    <a:srgbClr val="3399FF"/>
    <a:srgbClr val="EAEFF7"/>
    <a:srgbClr val="FF6600"/>
    <a:srgbClr val="1A4669"/>
    <a:srgbClr val="C6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3" autoAdjust="0"/>
    <p:restoredTop sz="86483" autoAdjust="0"/>
  </p:normalViewPr>
  <p:slideViewPr>
    <p:cSldViewPr snapToGrid="0">
      <p:cViewPr varScale="1">
        <p:scale>
          <a:sx n="113" d="100"/>
          <a:sy n="113" d="100"/>
        </p:scale>
        <p:origin x="1400" y="184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4497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61707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967345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562" y="476836"/>
            <a:ext cx="10970813" cy="73693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de-DE" sz="5321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09562" y="3324382"/>
            <a:ext cx="10970813" cy="5359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de-DE" sz="38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lang="de-AT" dirty="0"/>
              <a:t>S3-251796</a:t>
            </a:r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5CB0EF6-8448-48AF-9941-C6681DB6FFD1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115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140A9B-12CF-08C6-4885-BED05EA3F9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051482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1913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76289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0840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74579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60752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9630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357425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7054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Snip Single Corner Rectangle 11">
            <a:extLst>
              <a:ext uri="{FF2B5EF4-FFF2-40B4-BE49-F238E27FC236}">
                <a16:creationId xmlns:a16="http://schemas.microsoft.com/office/drawing/2014/main" id="{09E38E8C-7C44-F0AD-9589-2DF5BA773FF8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8" name="Snip Single Corner Rectangle 6">
            <a:extLst>
              <a:ext uri="{FF2B5EF4-FFF2-40B4-BE49-F238E27FC236}">
                <a16:creationId xmlns:a16="http://schemas.microsoft.com/office/drawing/2014/main" id="{1A89075E-26E0-264E-8145-B7547498E2C5}"/>
              </a:ext>
            </a:extLst>
          </p:cNvPr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D40F8E2-AA6C-6FE4-9F62-865074439B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2024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2D37B4-E229-DEA0-7EB8-BF57210EED8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>
            <a:extLst>
              <a:ext uri="{FF2B5EF4-FFF2-40B4-BE49-F238E27FC236}">
                <a16:creationId xmlns:a16="http://schemas.microsoft.com/office/drawing/2014/main" id="{A4C090CD-CF5A-3A09-4B79-C538E6F9DF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‹N°›</a:t>
            </a:fld>
            <a:endParaRPr lang="en-GB" altLang="en-US" sz="14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54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85" r:id="rId1"/>
    <p:sldLayoutId id="2147485186" r:id="rId2"/>
    <p:sldLayoutId id="2147485187" r:id="rId3"/>
    <p:sldLayoutId id="2147485188" r:id="rId4"/>
    <p:sldLayoutId id="2147485189" r:id="rId5"/>
    <p:sldLayoutId id="2147485190" r:id="rId6"/>
    <p:sldLayoutId id="2147485191" r:id="rId7"/>
    <p:sldLayoutId id="2147485192" r:id="rId8"/>
    <p:sldLayoutId id="2147485193" r:id="rId9"/>
    <p:sldLayoutId id="2147485194" r:id="rId10"/>
    <p:sldLayoutId id="2147485195" r:id="rId11"/>
    <p:sldLayoutId id="2147485196" r:id="rId12"/>
    <p:sldLayoutId id="2147485197" r:id="rId13"/>
    <p:sldLayoutId id="2147485166" r:id="rId14"/>
  </p:sldLayoutIdLst>
  <p:transition>
    <p:wipe dir="r"/>
  </p:transition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755" y="1604399"/>
            <a:ext cx="10970430" cy="3975948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2540" dirty="0">
                <a:solidFill>
                  <a:srgbClr val="000000"/>
                </a:solidFill>
                <a:latin typeface="Arial"/>
              </a:rPr>
              <a:t>Todor </a:t>
            </a:r>
            <a:r>
              <a:rPr lang="en-US" sz="2540" dirty="0" err="1">
                <a:solidFill>
                  <a:srgbClr val="000000"/>
                </a:solidFill>
                <a:latin typeface="Arial"/>
              </a:rPr>
              <a:t>Gamishev</a:t>
            </a:r>
            <a:endParaRPr lang="en-US" sz="2540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254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755" y="273423"/>
            <a:ext cx="10970430" cy="1143760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4000" dirty="0">
                <a:solidFill>
                  <a:srgbClr val="000000"/>
                </a:solidFill>
                <a:latin typeface="Arial"/>
              </a:rPr>
              <a:t>6G Security Study Preparation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5071B-DD9E-011B-0DDF-7EF48AC74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959FD-6E06-97B2-AFE0-8F92C2F76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FE29E9-4CEA-69FC-3054-7C5646E4C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endParaRPr lang="fr-FR" dirty="0"/>
          </a:p>
          <a:p>
            <a:r>
              <a:rPr lang="fr-FR" dirty="0"/>
              <a:t>Draft Agenda 6G Security for SA3#124</a:t>
            </a:r>
          </a:p>
          <a:p>
            <a:r>
              <a:rPr lang="fr-FR" dirty="0"/>
              <a:t>TR skeleton</a:t>
            </a:r>
          </a:p>
          <a:p>
            <a:r>
              <a:rPr lang="fr-FR" dirty="0"/>
              <a:t>Security Areas: process </a:t>
            </a:r>
            <a:r>
              <a:rPr lang="fr-FR" dirty="0" err="1"/>
              <a:t>proposal</a:t>
            </a:r>
            <a:r>
              <a:rPr lang="fr-FR" dirty="0"/>
              <a:t> and initial input for discussion</a:t>
            </a:r>
          </a:p>
          <a:p>
            <a:r>
              <a:rPr lang="en-GB" sz="2800" dirty="0"/>
              <a:t>TR Scope</a:t>
            </a:r>
          </a:p>
          <a:p>
            <a:r>
              <a:rPr lang="en-GB" dirty="0" err="1"/>
              <a:t>AoB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8900160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DC710-AC25-ED9F-11A4-CD65A99E5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C4A74-18A5-2A53-DBF2-767CEAA07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 for FS_6G_SEC SA3#124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4E3C00-7621-EB45-46BA-71436CD97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fr-FR" b="1" dirty="0" err="1"/>
              <a:t>TUs</a:t>
            </a:r>
            <a:r>
              <a:rPr lang="fr-FR" b="1" dirty="0"/>
              <a:t> for FS_6G_SEC at SA3#124 : 2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sz="2400" dirty="0" err="1"/>
              <a:t>Workplan</a:t>
            </a:r>
            <a:r>
              <a:rPr lang="fr-FR" sz="2400" dirty="0"/>
              <a:t>, </a:t>
            </a:r>
            <a:r>
              <a:rPr lang="fr-FR" sz="2400" dirty="0" err="1"/>
              <a:t>milestones</a:t>
            </a:r>
            <a:r>
              <a:rPr lang="fr-FR" sz="2400" dirty="0"/>
              <a:t>, </a:t>
            </a:r>
            <a:r>
              <a:rPr lang="fr-FR" sz="2400" dirty="0" err="1"/>
              <a:t>work</a:t>
            </a:r>
            <a:r>
              <a:rPr lang="fr-FR" sz="2400" dirty="0"/>
              <a:t> organisation/priorisation</a:t>
            </a:r>
          </a:p>
          <a:p>
            <a:pPr lvl="1"/>
            <a:r>
              <a:rPr lang="fr-FR" sz="2000" dirty="0"/>
              <a:t>11 meetings (SA3#124-SA3#134), total of 50 </a:t>
            </a:r>
            <a:r>
              <a:rPr lang="fr-FR" sz="2000" dirty="0" err="1"/>
              <a:t>TUs</a:t>
            </a:r>
            <a:endParaRPr lang="fr-FR" sz="2000" dirty="0"/>
          </a:p>
          <a:p>
            <a:pPr lvl="1"/>
            <a:r>
              <a:rPr lang="fr-FR" sz="2000" dirty="0"/>
              <a:t>Checkpoint </a:t>
            </a:r>
            <a:r>
              <a:rPr lang="fr-FR" sz="2000" dirty="0" err="1"/>
              <a:t>with</a:t>
            </a:r>
            <a:r>
              <a:rPr lang="fr-FR" sz="2000" dirty="0"/>
              <a:t> RAN on AS </a:t>
            </a:r>
            <a:r>
              <a:rPr lang="fr-FR" sz="2000" dirty="0" err="1"/>
              <a:t>security</a:t>
            </a:r>
            <a:r>
              <a:rPr lang="fr-FR" sz="2000" dirty="0"/>
              <a:t> at SA in June 2026 </a:t>
            </a:r>
          </a:p>
          <a:p>
            <a:pPr lvl="1"/>
            <a:r>
              <a:rPr lang="fr-FR" sz="2000" dirty="0" err="1"/>
              <a:t>Presentation</a:t>
            </a:r>
            <a:r>
              <a:rPr lang="fr-FR" sz="2000" dirty="0"/>
              <a:t> for </a:t>
            </a:r>
            <a:r>
              <a:rPr lang="fr-FR" sz="2000" dirty="0" err="1"/>
              <a:t>approval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expected</a:t>
            </a:r>
            <a:r>
              <a:rPr lang="fr-FR" sz="2000" dirty="0"/>
              <a:t> at SA#116 in June 2027</a:t>
            </a:r>
          </a:p>
          <a:p>
            <a:r>
              <a:rPr lang="fr-FR" sz="2400" dirty="0"/>
              <a:t>TR skeleton </a:t>
            </a:r>
          </a:p>
          <a:p>
            <a:r>
              <a:rPr lang="en-GB" sz="2400" dirty="0"/>
              <a:t>TR Scope</a:t>
            </a:r>
            <a:endParaRPr lang="fr-FR" sz="2400" dirty="0"/>
          </a:p>
          <a:p>
            <a:r>
              <a:rPr lang="fr-FR" sz="2400" dirty="0"/>
              <a:t>Security Areas</a:t>
            </a:r>
          </a:p>
          <a:p>
            <a:r>
              <a:rPr lang="en-GB" sz="2400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5967680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84F46-50E7-B695-F866-0E429A97C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4FCEA-298F-3C56-509C-BE13AF3E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 Skeleton</a:t>
            </a:r>
          </a:p>
        </p:txBody>
      </p:sp>
    </p:spTree>
    <p:extLst>
      <p:ext uri="{BB962C8B-B14F-4D97-AF65-F5344CB8AC3E}">
        <p14:creationId xmlns:p14="http://schemas.microsoft.com/office/powerpoint/2010/main" val="71138534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41BD4-8368-1E7A-D3AA-AA5E3A5C3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4E2F9-5E64-F9D6-FE7E-00C9E08A3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Areas 1/2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0AB39-747F-CCEB-E658-A6E4B83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130615" indent="0">
              <a:buNone/>
            </a:pPr>
            <a:r>
              <a:rPr lang="en-US" dirty="0"/>
              <a:t>Companies to propose security areas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Need to fall under the scope of FS_6G_SEC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Shoul</a:t>
            </a:r>
            <a:r>
              <a:rPr lang="en-US" dirty="0"/>
              <a:t>d be clearly described (clause 4 and clause 5)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Proposed template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7606628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078E8-83F5-0A4A-DCBA-C267DE642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081A7-C79C-DEF5-BDB2-4C37C0C8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Areas 2/2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5727FA-5A4F-133F-31DE-9AD3DA8B9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pPr marL="130615" indent="0">
              <a:buNone/>
            </a:pPr>
            <a:r>
              <a:rPr lang="en-US" dirty="0"/>
              <a:t>A list of security areas that could be considered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Security architecture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Authentication, Key Agreement and authorization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Security context and key management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RAN Security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Subscription privacy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Core network security and roaming security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dirty="0"/>
              <a:t>Cryptographic algorithms</a:t>
            </a:r>
          </a:p>
          <a:p>
            <a:pPr marL="587815" indent="-457200">
              <a:buFont typeface="Arial" panose="020B0604020202020204" pitchFamily="34" charset="0"/>
              <a:buChar char="•"/>
            </a:pPr>
            <a:r>
              <a:rPr lang="en-US" sz="2800" dirty="0"/>
              <a:t>Interworking and migration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3431891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729FC-588A-9411-E4FD-F716A67CB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AD53D-FDAE-1637-FF97-EC33C98F7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 Scope</a:t>
            </a:r>
          </a:p>
        </p:txBody>
      </p:sp>
    </p:spTree>
    <p:extLst>
      <p:ext uri="{BB962C8B-B14F-4D97-AF65-F5344CB8AC3E}">
        <p14:creationId xmlns:p14="http://schemas.microsoft.com/office/powerpoint/2010/main" val="375086829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7222825-62ea-40f3-96b5-5375c07996e2}" enabled="1" method="Privileged" siteId="{90c7a20a-f34b-40bf-bc48-b9253b6f5d20}" contentBits="0" removed="0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</TotalTime>
  <Words>172</Words>
  <Application>Microsoft Macintosh PowerPoint</Application>
  <PresentationFormat>Grand écran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Thème Office 2013 – 2022</vt:lpstr>
      <vt:lpstr>6G Security Study Preparation </vt:lpstr>
      <vt:lpstr>Agenda</vt:lpstr>
      <vt:lpstr>Draft agenda for FS_6G_SEC SA3#124</vt:lpstr>
      <vt:lpstr>TR Skeleton</vt:lpstr>
      <vt:lpstr>Security Areas 1/2</vt:lpstr>
      <vt:lpstr>Security Areas 2/2</vt:lpstr>
      <vt:lpstr>TR Scope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GAMISHEV Todor INNOV/NET</cp:lastModifiedBy>
  <cp:revision>2349</cp:revision>
  <dcterms:created xsi:type="dcterms:W3CDTF">2010-02-05T13:52:04Z</dcterms:created>
  <dcterms:modified xsi:type="dcterms:W3CDTF">2025-09-28T21:18:18Z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  <property fmtid="{D5CDD505-2E9C-101B-9397-08002B2CF9AE}" pid="4" name="MSIP_Label_4d2f777e-4347-4fc6-823a-b44ab313546a_Enabled">
    <vt:lpwstr>true</vt:lpwstr>
  </property>
  <property fmtid="{D5CDD505-2E9C-101B-9397-08002B2CF9AE}" pid="5" name="MSIP_Label_4d2f777e-4347-4fc6-823a-b44ab313546a_SetDate">
    <vt:lpwstr>2024-07-16T16:46:29Z</vt:lpwstr>
  </property>
  <property fmtid="{D5CDD505-2E9C-101B-9397-08002B2CF9AE}" pid="6" name="MSIP_Label_4d2f777e-4347-4fc6-823a-b44ab313546a_Method">
    <vt:lpwstr>Standard</vt:lpwstr>
  </property>
  <property fmtid="{D5CDD505-2E9C-101B-9397-08002B2CF9AE}" pid="7" name="MSIP_Label_4d2f777e-4347-4fc6-823a-b44ab313546a_Name">
    <vt:lpwstr>Non-Public</vt:lpwstr>
  </property>
  <property fmtid="{D5CDD505-2E9C-101B-9397-08002B2CF9AE}" pid="8" name="MSIP_Label_4d2f777e-4347-4fc6-823a-b44ab313546a_SiteId">
    <vt:lpwstr>e351b779-f6d5-4e50-8568-80e922d180ae</vt:lpwstr>
  </property>
  <property fmtid="{D5CDD505-2E9C-101B-9397-08002B2CF9AE}" pid="9" name="MSIP_Label_4d2f777e-4347-4fc6-823a-b44ab313546a_ActionId">
    <vt:lpwstr>7180139b-377d-4d1a-aefb-0e6ae8e40984</vt:lpwstr>
  </property>
  <property fmtid="{D5CDD505-2E9C-101B-9397-08002B2CF9AE}" pid="10" name="MSIP_Label_4d2f777e-4347-4fc6-823a-b44ab313546a_ContentBits">
    <vt:lpwstr>0</vt:lpwstr>
  </property>
  <property fmtid="{D5CDD505-2E9C-101B-9397-08002B2CF9AE}" pid="11" name="MSIP_Label_55339bf0-f345-473a-9ec8-6ca7c8197055_Enabled">
    <vt:lpwstr>true</vt:lpwstr>
  </property>
  <property fmtid="{D5CDD505-2E9C-101B-9397-08002B2CF9AE}" pid="12" name="MSIP_Label_55339bf0-f345-473a-9ec8-6ca7c8197055_SetDate">
    <vt:lpwstr>2025-04-10T09:49:55Z</vt:lpwstr>
  </property>
  <property fmtid="{D5CDD505-2E9C-101B-9397-08002B2CF9AE}" pid="13" name="MSIP_Label_55339bf0-f345-473a-9ec8-6ca7c8197055_Method">
    <vt:lpwstr>Privileged</vt:lpwstr>
  </property>
  <property fmtid="{D5CDD505-2E9C-101B-9397-08002B2CF9AE}" pid="14" name="MSIP_Label_55339bf0-f345-473a-9ec8-6ca7c8197055_Name">
    <vt:lpwstr>OFFEN</vt:lpwstr>
  </property>
  <property fmtid="{D5CDD505-2E9C-101B-9397-08002B2CF9AE}" pid="15" name="MSIP_Label_55339bf0-f345-473a-9ec8-6ca7c8197055_SiteId">
    <vt:lpwstr>d313b56f-f400-44d3-8403-4b468b3d8ded</vt:lpwstr>
  </property>
  <property fmtid="{D5CDD505-2E9C-101B-9397-08002B2CF9AE}" pid="16" name="MSIP_Label_55339bf0-f345-473a-9ec8-6ca7c8197055_ActionId">
    <vt:lpwstr>a9803674-19d7-46ca-909e-4db96136dd2c</vt:lpwstr>
  </property>
  <property fmtid="{D5CDD505-2E9C-101B-9397-08002B2CF9AE}" pid="17" name="MSIP_Label_55339bf0-f345-473a-9ec8-6ca7c8197055_ContentBits">
    <vt:lpwstr>0</vt:lpwstr>
  </property>
  <property fmtid="{D5CDD505-2E9C-101B-9397-08002B2CF9AE}" pid="18" name="MSIP_Label_55339bf0-f345-473a-9ec8-6ca7c8197055_Tag">
    <vt:lpwstr>10, 0, 1, 1</vt:lpwstr>
  </property>
</Properties>
</file>