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5">
  <p:sldMasterIdLst>
    <p:sldMasterId id="2147483648" r:id="rId1"/>
  </p:sldMasterIdLst>
  <p:notesMasterIdLst>
    <p:notesMasterId r:id="rId21"/>
  </p:notesMasterIdLst>
  <p:sldIdLst>
    <p:sldId id="310" r:id="rId2"/>
    <p:sldId id="2147375526" r:id="rId3"/>
    <p:sldId id="2147375550" r:id="rId4"/>
    <p:sldId id="2147375534" r:id="rId5"/>
    <p:sldId id="2147375535" r:id="rId6"/>
    <p:sldId id="2147375538" r:id="rId7"/>
    <p:sldId id="2147375537" r:id="rId8"/>
    <p:sldId id="2147375539" r:id="rId9"/>
    <p:sldId id="2147375540" r:id="rId10"/>
    <p:sldId id="2147375541" r:id="rId11"/>
    <p:sldId id="2147375536" r:id="rId12"/>
    <p:sldId id="2147375552" r:id="rId13"/>
    <p:sldId id="2147375545" r:id="rId14"/>
    <p:sldId id="2147375546" r:id="rId15"/>
    <p:sldId id="2147375547" r:id="rId16"/>
    <p:sldId id="2147375548" r:id="rId17"/>
    <p:sldId id="2147375549" r:id="rId18"/>
    <p:sldId id="270" r:id="rId19"/>
    <p:sldId id="2147375551"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nan Yuan" initials="YY" lastIdx="1" clrIdx="0"/>
  <p:cmAuthor id="2" name="Li Hu" initials="LH" lastIdx="2" clrIdx="1"/>
  <p:cmAuthor id="3" name="vivo-HL" initials="HL" lastIdx="1" clrIdx="2"/>
  <p:cmAuthor id="4" name="王铭毅" initials="王铭毅" lastIdx="15" clrIdx="3">
    <p:extLst>
      <p:ext uri="{19B8F6BF-5375-455C-9EA6-DF929625EA0E}">
        <p15:presenceInfo xmlns:p15="http://schemas.microsoft.com/office/powerpoint/2012/main" userId="S::11185590@vivo.com::e28db0c2-51fd-41aa-a2f0-be0742201b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5FFF"/>
    <a:srgbClr val="5B9BD5"/>
    <a:srgbClr val="FF0000"/>
    <a:srgbClr val="9CC3E6"/>
    <a:srgbClr val="99C1E5"/>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91" autoAdjust="0"/>
    <p:restoredTop sz="93015" autoAdjust="0"/>
  </p:normalViewPr>
  <p:slideViewPr>
    <p:cSldViewPr snapToGrid="0">
      <p:cViewPr varScale="1">
        <p:scale>
          <a:sx n="66" d="100"/>
          <a:sy n="66" d="100"/>
        </p:scale>
        <p:origin x="47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05491E-9763-4BC5-B94A-9EF33CFF25C0}" type="datetimeFigureOut">
              <a:rPr lang="zh-CN" altLang="en-US" smtClean="0"/>
              <a:t>2025/8/1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63065E-ED3E-403E-AF32-F8855C72DAF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4E26-13A9-42BA-8E34-B4772FC58ED5}" type="slidenum">
              <a:rPr kumimoji="0" lang="zh-CN" altLang="en-US" sz="1200" b="0" i="0" u="none" strike="noStrike" kern="1200" cap="none" spc="0" normalizeH="0" baseline="0" noProof="0" smtClean="0">
                <a:ln>
                  <a:noFill/>
                </a:ln>
                <a:solidFill>
                  <a:prstClr val="black"/>
                </a:solidFill>
                <a:effectLst/>
                <a:uLnTx/>
                <a:uFillTx/>
                <a:latin typeface="vivo type 简 Regular" panose="02000500000000000000" pitchFamily="2" charset="-122"/>
                <a:ea typeface="vivo type 简 Regular" panose="02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vivo type 简 Regular" panose="02000500000000000000" pitchFamily="2" charset="-122"/>
              <a:ea typeface="vivo type 简 Regular" panose="02000500000000000000" pitchFamily="2" charset="-122"/>
              <a:cs typeface="+mn-cs"/>
            </a:endParaRPr>
          </a:p>
        </p:txBody>
      </p:sp>
    </p:spTree>
    <p:extLst>
      <p:ext uri="{BB962C8B-B14F-4D97-AF65-F5344CB8AC3E}">
        <p14:creationId xmlns:p14="http://schemas.microsoft.com/office/powerpoint/2010/main" val="1317036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4E26-13A9-42BA-8E34-B4772FC58ED5}" type="slidenum">
              <a:rPr kumimoji="0" lang="zh-CN" altLang="en-US" sz="1200" b="0" i="0" u="none" strike="noStrike" kern="1200" cap="none" spc="0" normalizeH="0" baseline="0" noProof="0" smtClean="0">
                <a:ln>
                  <a:noFill/>
                </a:ln>
                <a:solidFill>
                  <a:prstClr val="black"/>
                </a:solidFill>
                <a:effectLst/>
                <a:uLnTx/>
                <a:uFillTx/>
                <a:latin typeface="vivo type 简 Regular" panose="02000500000000000000" pitchFamily="2" charset="-122"/>
                <a:ea typeface="vivo type 简 Regular" panose="02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vivo type 简 Regular" panose="02000500000000000000" pitchFamily="2" charset="-122"/>
              <a:ea typeface="vivo type 简 Regular" panose="02000500000000000000" pitchFamily="2" charset="-122"/>
              <a:cs typeface="+mn-cs"/>
            </a:endParaRPr>
          </a:p>
        </p:txBody>
      </p:sp>
    </p:spTree>
    <p:extLst>
      <p:ext uri="{BB962C8B-B14F-4D97-AF65-F5344CB8AC3E}">
        <p14:creationId xmlns:p14="http://schemas.microsoft.com/office/powerpoint/2010/main" val="3373427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4E26-13A9-42BA-8E34-B4772FC58ED5}" type="slidenum">
              <a:rPr kumimoji="0" lang="zh-CN" altLang="en-US" sz="1200" b="0" i="0" u="none" strike="noStrike" kern="1200" cap="none" spc="0" normalizeH="0" baseline="0" noProof="0" smtClean="0">
                <a:ln>
                  <a:noFill/>
                </a:ln>
                <a:solidFill>
                  <a:prstClr val="black"/>
                </a:solidFill>
                <a:effectLst/>
                <a:uLnTx/>
                <a:uFillTx/>
                <a:latin typeface="vivo type 简 Regular" panose="02000500000000000000" pitchFamily="2" charset="-122"/>
                <a:ea typeface="vivo type 简 Regular" panose="02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vivo type 简 Regular" panose="02000500000000000000" pitchFamily="2" charset="-122"/>
              <a:ea typeface="vivo type 简 Regular" panose="02000500000000000000" pitchFamily="2" charset="-122"/>
              <a:cs typeface="+mn-cs"/>
            </a:endParaRPr>
          </a:p>
        </p:txBody>
      </p:sp>
    </p:spTree>
    <p:extLst>
      <p:ext uri="{BB962C8B-B14F-4D97-AF65-F5344CB8AC3E}">
        <p14:creationId xmlns:p14="http://schemas.microsoft.com/office/powerpoint/2010/main" val="2513778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4E26-13A9-42BA-8E34-B4772FC58ED5}" type="slidenum">
              <a:rPr kumimoji="0" lang="zh-CN" altLang="en-US" sz="1200" b="0" i="0" u="none" strike="noStrike" kern="1200" cap="none" spc="0" normalizeH="0" baseline="0" noProof="0" smtClean="0">
                <a:ln>
                  <a:noFill/>
                </a:ln>
                <a:solidFill>
                  <a:prstClr val="black"/>
                </a:solidFill>
                <a:effectLst/>
                <a:uLnTx/>
                <a:uFillTx/>
                <a:latin typeface="vivo type 简 Regular" panose="02000500000000000000" pitchFamily="2" charset="-122"/>
                <a:ea typeface="vivo type 简 Regular" panose="02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vivo type 简 Regular" panose="02000500000000000000" pitchFamily="2" charset="-122"/>
              <a:ea typeface="vivo type 简 Regular" panose="02000500000000000000" pitchFamily="2" charset="-122"/>
              <a:cs typeface="+mn-cs"/>
            </a:endParaRPr>
          </a:p>
        </p:txBody>
      </p:sp>
    </p:spTree>
    <p:extLst>
      <p:ext uri="{BB962C8B-B14F-4D97-AF65-F5344CB8AC3E}">
        <p14:creationId xmlns:p14="http://schemas.microsoft.com/office/powerpoint/2010/main" val="1549104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4E26-13A9-42BA-8E34-B4772FC58ED5}" type="slidenum">
              <a:rPr kumimoji="0" lang="zh-CN" altLang="en-US" sz="1200" b="0" i="0" u="none" strike="noStrike" kern="1200" cap="none" spc="0" normalizeH="0" baseline="0" noProof="0" smtClean="0">
                <a:ln>
                  <a:noFill/>
                </a:ln>
                <a:solidFill>
                  <a:prstClr val="black"/>
                </a:solidFill>
                <a:effectLst/>
                <a:uLnTx/>
                <a:uFillTx/>
                <a:latin typeface="vivo type 简 Regular" panose="02000500000000000000" pitchFamily="2" charset="-122"/>
                <a:ea typeface="vivo type 简 Regular" panose="02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vivo type 简 Regular" panose="02000500000000000000" pitchFamily="2" charset="-122"/>
              <a:ea typeface="vivo type 简 Regular" panose="02000500000000000000" pitchFamily="2" charset="-122"/>
              <a:cs typeface="+mn-cs"/>
            </a:endParaRPr>
          </a:p>
        </p:txBody>
      </p:sp>
    </p:spTree>
    <p:extLst>
      <p:ext uri="{BB962C8B-B14F-4D97-AF65-F5344CB8AC3E}">
        <p14:creationId xmlns:p14="http://schemas.microsoft.com/office/powerpoint/2010/main" val="4283300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4E26-13A9-42BA-8E34-B4772FC58ED5}" type="slidenum">
              <a:rPr kumimoji="0" lang="zh-CN" altLang="en-US" sz="1200" b="0" i="0" u="none" strike="noStrike" kern="1200" cap="none" spc="0" normalizeH="0" baseline="0" noProof="0" smtClean="0">
                <a:ln>
                  <a:noFill/>
                </a:ln>
                <a:solidFill>
                  <a:prstClr val="black"/>
                </a:solidFill>
                <a:effectLst/>
                <a:uLnTx/>
                <a:uFillTx/>
                <a:latin typeface="vivo type 简 Regular" panose="02000500000000000000" pitchFamily="2" charset="-122"/>
                <a:ea typeface="vivo type 简 Regular" panose="02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vivo type 简 Regular" panose="02000500000000000000" pitchFamily="2" charset="-122"/>
              <a:ea typeface="vivo type 简 Regular" panose="02000500000000000000" pitchFamily="2" charset="-122"/>
              <a:cs typeface="+mn-cs"/>
            </a:endParaRPr>
          </a:p>
        </p:txBody>
      </p:sp>
    </p:spTree>
    <p:extLst>
      <p:ext uri="{BB962C8B-B14F-4D97-AF65-F5344CB8AC3E}">
        <p14:creationId xmlns:p14="http://schemas.microsoft.com/office/powerpoint/2010/main" val="1599246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4E26-13A9-42BA-8E34-B4772FC58ED5}" type="slidenum">
              <a:rPr kumimoji="0" lang="zh-CN" altLang="en-US" sz="1200" b="0" i="0" u="none" strike="noStrike" kern="1200" cap="none" spc="0" normalizeH="0" baseline="0" noProof="0" smtClean="0">
                <a:ln>
                  <a:noFill/>
                </a:ln>
                <a:solidFill>
                  <a:prstClr val="black"/>
                </a:solidFill>
                <a:effectLst/>
                <a:uLnTx/>
                <a:uFillTx/>
                <a:latin typeface="vivo type 简 Regular" panose="02000500000000000000" pitchFamily="2" charset="-122"/>
                <a:ea typeface="vivo type 简 Regular" panose="02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vivo type 简 Regular" panose="02000500000000000000" pitchFamily="2" charset="-122"/>
              <a:ea typeface="vivo type 简 Regular" panose="02000500000000000000" pitchFamily="2" charset="-122"/>
              <a:cs typeface="+mn-cs"/>
            </a:endParaRPr>
          </a:p>
        </p:txBody>
      </p:sp>
    </p:spTree>
    <p:extLst>
      <p:ext uri="{BB962C8B-B14F-4D97-AF65-F5344CB8AC3E}">
        <p14:creationId xmlns:p14="http://schemas.microsoft.com/office/powerpoint/2010/main" val="3928299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4E26-13A9-42BA-8E34-B4772FC58ED5}" type="slidenum">
              <a:rPr kumimoji="0" lang="zh-CN" altLang="en-US" sz="1200" b="0" i="0" u="none" strike="noStrike" kern="1200" cap="none" spc="0" normalizeH="0" baseline="0" noProof="0" smtClean="0">
                <a:ln>
                  <a:noFill/>
                </a:ln>
                <a:solidFill>
                  <a:prstClr val="black"/>
                </a:solidFill>
                <a:effectLst/>
                <a:uLnTx/>
                <a:uFillTx/>
                <a:latin typeface="vivo type 简 Regular" panose="02000500000000000000" pitchFamily="2" charset="-122"/>
                <a:ea typeface="vivo type 简 Regular" panose="02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vivo type 简 Regular" panose="02000500000000000000" pitchFamily="2" charset="-122"/>
              <a:ea typeface="vivo type 简 Regular" panose="02000500000000000000" pitchFamily="2" charset="-122"/>
              <a:cs typeface="+mn-cs"/>
            </a:endParaRPr>
          </a:p>
        </p:txBody>
      </p:sp>
    </p:spTree>
    <p:extLst>
      <p:ext uri="{BB962C8B-B14F-4D97-AF65-F5344CB8AC3E}">
        <p14:creationId xmlns:p14="http://schemas.microsoft.com/office/powerpoint/2010/main" val="1311327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4E26-13A9-42BA-8E34-B4772FC58ED5}" type="slidenum">
              <a:rPr kumimoji="0" lang="zh-CN" altLang="en-US" sz="1200" b="0" i="0" u="none" strike="noStrike" kern="1200" cap="none" spc="0" normalizeH="0" baseline="0" noProof="0" smtClean="0">
                <a:ln>
                  <a:noFill/>
                </a:ln>
                <a:solidFill>
                  <a:prstClr val="black"/>
                </a:solidFill>
                <a:effectLst/>
                <a:uLnTx/>
                <a:uFillTx/>
                <a:latin typeface="vivo type 简 Regular" panose="02000500000000000000" pitchFamily="2" charset="-122"/>
                <a:ea typeface="vivo type 简 Regular" panose="02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vivo type 简 Regular" panose="02000500000000000000" pitchFamily="2" charset="-122"/>
              <a:ea typeface="vivo type 简 Regular" panose="02000500000000000000" pitchFamily="2" charset="-122"/>
              <a:cs typeface="+mn-cs"/>
            </a:endParaRPr>
          </a:p>
        </p:txBody>
      </p:sp>
    </p:spTree>
    <p:extLst>
      <p:ext uri="{BB962C8B-B14F-4D97-AF65-F5344CB8AC3E}">
        <p14:creationId xmlns:p14="http://schemas.microsoft.com/office/powerpoint/2010/main" val="3077318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4E26-13A9-42BA-8E34-B4772FC58ED5}" type="slidenum">
              <a:rPr kumimoji="0" lang="zh-CN" altLang="en-US" sz="1200" b="0" i="0" u="none" strike="noStrike" kern="1200" cap="none" spc="0" normalizeH="0" baseline="0" noProof="0" smtClean="0">
                <a:ln>
                  <a:noFill/>
                </a:ln>
                <a:solidFill>
                  <a:prstClr val="black"/>
                </a:solidFill>
                <a:effectLst/>
                <a:uLnTx/>
                <a:uFillTx/>
                <a:latin typeface="vivo type 简 Regular" panose="02000500000000000000" pitchFamily="2" charset="-122"/>
                <a:ea typeface="vivo type 简 Regular" panose="02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vivo type 简 Regular" panose="02000500000000000000" pitchFamily="2" charset="-122"/>
              <a:ea typeface="vivo type 简 Regular" panose="02000500000000000000" pitchFamily="2" charset="-122"/>
              <a:cs typeface="+mn-cs"/>
            </a:endParaRPr>
          </a:p>
        </p:txBody>
      </p:sp>
    </p:spTree>
    <p:extLst>
      <p:ext uri="{BB962C8B-B14F-4D97-AF65-F5344CB8AC3E}">
        <p14:creationId xmlns:p14="http://schemas.microsoft.com/office/powerpoint/2010/main" val="2901294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4E26-13A9-42BA-8E34-B4772FC58ED5}" type="slidenum">
              <a:rPr kumimoji="0" lang="zh-CN" altLang="en-US" sz="1200" b="0" i="0" u="none" strike="noStrike" kern="1200" cap="none" spc="0" normalizeH="0" baseline="0" noProof="0" smtClean="0">
                <a:ln>
                  <a:noFill/>
                </a:ln>
                <a:solidFill>
                  <a:prstClr val="black"/>
                </a:solidFill>
                <a:effectLst/>
                <a:uLnTx/>
                <a:uFillTx/>
                <a:latin typeface="vivo type 简 Regular" panose="02000500000000000000" pitchFamily="2" charset="-122"/>
                <a:ea typeface="vivo type 简 Regular" panose="02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vivo type 简 Regular" panose="02000500000000000000" pitchFamily="2" charset="-122"/>
              <a:ea typeface="vivo type 简 Regular" panose="02000500000000000000" pitchFamily="2" charset="-122"/>
              <a:cs typeface="+mn-cs"/>
            </a:endParaRPr>
          </a:p>
        </p:txBody>
      </p:sp>
    </p:spTree>
    <p:extLst>
      <p:ext uri="{BB962C8B-B14F-4D97-AF65-F5344CB8AC3E}">
        <p14:creationId xmlns:p14="http://schemas.microsoft.com/office/powerpoint/2010/main" val="3401794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4E26-13A9-42BA-8E34-B4772FC58ED5}" type="slidenum">
              <a:rPr kumimoji="0" lang="zh-CN" altLang="en-US" sz="1200" b="0" i="0" u="none" strike="noStrike" kern="1200" cap="none" spc="0" normalizeH="0" baseline="0" noProof="0" smtClean="0">
                <a:ln>
                  <a:noFill/>
                </a:ln>
                <a:solidFill>
                  <a:prstClr val="black"/>
                </a:solidFill>
                <a:effectLst/>
                <a:uLnTx/>
                <a:uFillTx/>
                <a:latin typeface="vivo type 简 Regular" panose="02000500000000000000" pitchFamily="2" charset="-122"/>
                <a:ea typeface="vivo type 简 Regular" panose="02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vivo type 简 Regular" panose="02000500000000000000" pitchFamily="2" charset="-122"/>
              <a:ea typeface="vivo type 简 Regular" panose="02000500000000000000" pitchFamily="2" charset="-122"/>
              <a:cs typeface="+mn-cs"/>
            </a:endParaRPr>
          </a:p>
        </p:txBody>
      </p:sp>
    </p:spTree>
    <p:extLst>
      <p:ext uri="{BB962C8B-B14F-4D97-AF65-F5344CB8AC3E}">
        <p14:creationId xmlns:p14="http://schemas.microsoft.com/office/powerpoint/2010/main" val="1725435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4E26-13A9-42BA-8E34-B4772FC58ED5}" type="slidenum">
              <a:rPr kumimoji="0" lang="zh-CN" altLang="en-US" sz="1200" b="0" i="0" u="none" strike="noStrike" kern="1200" cap="none" spc="0" normalizeH="0" baseline="0" noProof="0" smtClean="0">
                <a:ln>
                  <a:noFill/>
                </a:ln>
                <a:solidFill>
                  <a:prstClr val="black"/>
                </a:solidFill>
                <a:effectLst/>
                <a:uLnTx/>
                <a:uFillTx/>
                <a:latin typeface="vivo type 简 Regular" panose="02000500000000000000" pitchFamily="2" charset="-122"/>
                <a:ea typeface="vivo type 简 Regular" panose="02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vivo type 简 Regular" panose="02000500000000000000" pitchFamily="2" charset="-122"/>
              <a:ea typeface="vivo type 简 Regular" panose="02000500000000000000" pitchFamily="2" charset="-122"/>
              <a:cs typeface="+mn-cs"/>
            </a:endParaRPr>
          </a:p>
        </p:txBody>
      </p:sp>
    </p:spTree>
    <p:extLst>
      <p:ext uri="{BB962C8B-B14F-4D97-AF65-F5344CB8AC3E}">
        <p14:creationId xmlns:p14="http://schemas.microsoft.com/office/powerpoint/2010/main" val="4284879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4E26-13A9-42BA-8E34-B4772FC58ED5}" type="slidenum">
              <a:rPr kumimoji="0" lang="zh-CN" altLang="en-US" sz="1200" b="0" i="0" u="none" strike="noStrike" kern="1200" cap="none" spc="0" normalizeH="0" baseline="0" noProof="0" smtClean="0">
                <a:ln>
                  <a:noFill/>
                </a:ln>
                <a:solidFill>
                  <a:prstClr val="black"/>
                </a:solidFill>
                <a:effectLst/>
                <a:uLnTx/>
                <a:uFillTx/>
                <a:latin typeface="vivo type 简 Regular" panose="02000500000000000000" pitchFamily="2" charset="-122"/>
                <a:ea typeface="vivo type 简 Regular" panose="02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vivo type 简 Regular" panose="02000500000000000000" pitchFamily="2" charset="-122"/>
              <a:ea typeface="vivo type 简 Regular" panose="02000500000000000000" pitchFamily="2" charset="-122"/>
              <a:cs typeface="+mn-cs"/>
            </a:endParaRPr>
          </a:p>
        </p:txBody>
      </p:sp>
    </p:spTree>
    <p:extLst>
      <p:ext uri="{BB962C8B-B14F-4D97-AF65-F5344CB8AC3E}">
        <p14:creationId xmlns:p14="http://schemas.microsoft.com/office/powerpoint/2010/main" val="2602286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4E26-13A9-42BA-8E34-B4772FC58ED5}" type="slidenum">
              <a:rPr kumimoji="0" lang="zh-CN" altLang="en-US" sz="1200" b="0" i="0" u="none" strike="noStrike" kern="1200" cap="none" spc="0" normalizeH="0" baseline="0" noProof="0" smtClean="0">
                <a:ln>
                  <a:noFill/>
                </a:ln>
                <a:solidFill>
                  <a:prstClr val="black"/>
                </a:solidFill>
                <a:effectLst/>
                <a:uLnTx/>
                <a:uFillTx/>
                <a:latin typeface="vivo type 简 Regular" panose="02000500000000000000" pitchFamily="2" charset="-122"/>
                <a:ea typeface="vivo type 简 Regular" panose="02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vivo type 简 Regular" panose="02000500000000000000" pitchFamily="2" charset="-122"/>
              <a:ea typeface="vivo type 简 Regular" panose="02000500000000000000" pitchFamily="2" charset="-122"/>
              <a:cs typeface="+mn-cs"/>
            </a:endParaRPr>
          </a:p>
        </p:txBody>
      </p:sp>
    </p:spTree>
    <p:extLst>
      <p:ext uri="{BB962C8B-B14F-4D97-AF65-F5344CB8AC3E}">
        <p14:creationId xmlns:p14="http://schemas.microsoft.com/office/powerpoint/2010/main" val="4179703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4E26-13A9-42BA-8E34-B4772FC58ED5}" type="slidenum">
              <a:rPr kumimoji="0" lang="zh-CN" altLang="en-US" sz="1200" b="0" i="0" u="none" strike="noStrike" kern="1200" cap="none" spc="0" normalizeH="0" baseline="0" noProof="0" smtClean="0">
                <a:ln>
                  <a:noFill/>
                </a:ln>
                <a:solidFill>
                  <a:prstClr val="black"/>
                </a:solidFill>
                <a:effectLst/>
                <a:uLnTx/>
                <a:uFillTx/>
                <a:latin typeface="vivo type 简 Regular" panose="02000500000000000000" pitchFamily="2" charset="-122"/>
                <a:ea typeface="vivo type 简 Regular" panose="02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vivo type 简 Regular" panose="02000500000000000000" pitchFamily="2" charset="-122"/>
              <a:ea typeface="vivo type 简 Regular" panose="02000500000000000000" pitchFamily="2" charset="-122"/>
              <a:cs typeface="+mn-cs"/>
            </a:endParaRPr>
          </a:p>
        </p:txBody>
      </p:sp>
    </p:spTree>
    <p:extLst>
      <p:ext uri="{BB962C8B-B14F-4D97-AF65-F5344CB8AC3E}">
        <p14:creationId xmlns:p14="http://schemas.microsoft.com/office/powerpoint/2010/main" val="1462064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4E26-13A9-42BA-8E34-B4772FC58ED5}" type="slidenum">
              <a:rPr kumimoji="0" lang="zh-CN" altLang="en-US" sz="1200" b="0" i="0" u="none" strike="noStrike" kern="1200" cap="none" spc="0" normalizeH="0" baseline="0" noProof="0" smtClean="0">
                <a:ln>
                  <a:noFill/>
                </a:ln>
                <a:solidFill>
                  <a:prstClr val="black"/>
                </a:solidFill>
                <a:effectLst/>
                <a:uLnTx/>
                <a:uFillTx/>
                <a:latin typeface="vivo type 简 Regular" panose="02000500000000000000" pitchFamily="2" charset="-122"/>
                <a:ea typeface="vivo type 简 Regular" panose="02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vivo type 简 Regular" panose="02000500000000000000" pitchFamily="2" charset="-122"/>
              <a:ea typeface="vivo type 简 Regular" panose="02000500000000000000" pitchFamily="2" charset="-122"/>
              <a:cs typeface="+mn-cs"/>
            </a:endParaRPr>
          </a:p>
        </p:txBody>
      </p:sp>
    </p:spTree>
    <p:extLst>
      <p:ext uri="{BB962C8B-B14F-4D97-AF65-F5344CB8AC3E}">
        <p14:creationId xmlns:p14="http://schemas.microsoft.com/office/powerpoint/2010/main" val="3894041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235DC95-CA93-4412-83B5-44E84C2AB4A2}" type="datetimeFigureOut">
              <a:rPr lang="zh-CN" altLang="en-US" smtClean="0"/>
              <a:t>2025/8/1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663981-0834-4737-95F4-37FF14E266D2}"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235DC95-CA93-4412-83B5-44E84C2AB4A2}" type="datetimeFigureOut">
              <a:rPr lang="zh-CN" altLang="en-US" smtClean="0"/>
              <a:t>2025/8/1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663981-0834-4737-95F4-37FF14E266D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235DC95-CA93-4412-83B5-44E84C2AB4A2}" type="datetimeFigureOut">
              <a:rPr lang="zh-CN" altLang="en-US" smtClean="0"/>
              <a:t>2025/8/1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663981-0834-4737-95F4-37FF14E266D2}"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6F33567-9C8F-FC85-85DB-341067A463B1}"/>
              </a:ext>
            </a:extLst>
          </p:cNvPr>
          <p:cNvPicPr>
            <a:picLocks noChangeAspect="1"/>
          </p:cNvPicPr>
          <p:nvPr userDrawn="1"/>
        </p:nvPicPr>
        <p:blipFill>
          <a:blip r:embed="rId2">
            <a:alphaModFix amt="5000"/>
          </a:blip>
          <a:stretch>
            <a:fillRect/>
          </a:stretch>
        </p:blipFill>
        <p:spPr>
          <a:xfrm>
            <a:off x="0" y="0"/>
            <a:ext cx="12192000" cy="6857999"/>
          </a:xfrm>
          <a:prstGeom prst="rect">
            <a:avLst/>
          </a:prstGeom>
        </p:spPr>
      </p:pic>
      <p:sp>
        <p:nvSpPr>
          <p:cNvPr id="8" name="椭圆 7">
            <a:extLst>
              <a:ext uri="{FF2B5EF4-FFF2-40B4-BE49-F238E27FC236}">
                <a16:creationId xmlns:a16="http://schemas.microsoft.com/office/drawing/2014/main" id="{E3F02B21-C225-D6A7-BE13-A3747714776B}"/>
              </a:ext>
            </a:extLst>
          </p:cNvPr>
          <p:cNvSpPr/>
          <p:nvPr userDrawn="1"/>
        </p:nvSpPr>
        <p:spPr>
          <a:xfrm>
            <a:off x="243174" y="202829"/>
            <a:ext cx="653629" cy="653629"/>
          </a:xfrm>
          <a:prstGeom prst="ellipse">
            <a:avLst/>
          </a:prstGeom>
          <a:gradFill flip="none" rotWithShape="1">
            <a:gsLst>
              <a:gs pos="79000">
                <a:schemeClr val="accent1">
                  <a:alpha val="0"/>
                </a:schemeClr>
              </a:gs>
              <a:gs pos="0">
                <a:srgbClr val="415FFF"/>
              </a:gs>
            </a:gsLst>
            <a:lin ang="2700000" scaled="0"/>
            <a:tileRect/>
          </a:gradFill>
          <a:ln>
            <a:no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vivo type 简 Regular" panose="02000500000000000000" pitchFamily="2" charset="-122"/>
              <a:cs typeface="+mn-cs"/>
            </a:endParaRPr>
          </a:p>
        </p:txBody>
      </p:sp>
      <p:pic>
        <p:nvPicPr>
          <p:cNvPr id="6" name="图形 5">
            <a:extLst>
              <a:ext uri="{FF2B5EF4-FFF2-40B4-BE49-F238E27FC236}">
                <a16:creationId xmlns:a16="http://schemas.microsoft.com/office/drawing/2014/main" id="{1F0EA148-FC7A-BD34-0F2E-A3D360209785}"/>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34040" y="407214"/>
            <a:ext cx="903949" cy="232444"/>
          </a:xfrm>
          <a:prstGeom prst="rect">
            <a:avLst/>
          </a:prstGeom>
        </p:spPr>
      </p:pic>
    </p:spTree>
    <p:extLst>
      <p:ext uri="{BB962C8B-B14F-4D97-AF65-F5344CB8AC3E}">
        <p14:creationId xmlns:p14="http://schemas.microsoft.com/office/powerpoint/2010/main" val="1031108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235DC95-CA93-4412-83B5-44E84C2AB4A2}" type="datetimeFigureOut">
              <a:rPr lang="zh-CN" altLang="en-US" smtClean="0"/>
              <a:t>2025/8/1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663981-0834-4737-95F4-37FF14E266D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235DC95-CA93-4412-83B5-44E84C2AB4A2}" type="datetimeFigureOut">
              <a:rPr lang="zh-CN" altLang="en-US" smtClean="0"/>
              <a:t>2025/8/1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663981-0834-4737-95F4-37FF14E266D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235DC95-CA93-4412-83B5-44E84C2AB4A2}" type="datetimeFigureOut">
              <a:rPr lang="zh-CN" altLang="en-US" smtClean="0"/>
              <a:t>2025/8/1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663981-0834-4737-95F4-37FF14E266D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235DC95-CA93-4412-83B5-44E84C2AB4A2}" type="datetimeFigureOut">
              <a:rPr lang="zh-CN" altLang="en-US" smtClean="0"/>
              <a:t>2025/8/1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1663981-0834-4737-95F4-37FF14E266D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235DC95-CA93-4412-83B5-44E84C2AB4A2}" type="datetimeFigureOut">
              <a:rPr lang="zh-CN" altLang="en-US" smtClean="0"/>
              <a:t>2025/8/1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1663981-0834-4737-95F4-37FF14E266D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235DC95-CA93-4412-83B5-44E84C2AB4A2}" type="datetimeFigureOut">
              <a:rPr lang="zh-CN" altLang="en-US" smtClean="0"/>
              <a:t>2025/8/1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1663981-0834-4737-95F4-37FF14E266D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235DC95-CA93-4412-83B5-44E84C2AB4A2}" type="datetimeFigureOut">
              <a:rPr lang="zh-CN" altLang="en-US" smtClean="0"/>
              <a:t>2025/8/1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663981-0834-4737-95F4-37FF14E266D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235DC95-CA93-4412-83B5-44E84C2AB4A2}" type="datetimeFigureOut">
              <a:rPr lang="zh-CN" altLang="en-US" smtClean="0"/>
              <a:t>2025/8/1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663981-0834-4737-95F4-37FF14E266D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35DC95-CA93-4412-83B5-44E84C2AB4A2}" type="datetimeFigureOut">
              <a:rPr lang="zh-CN" altLang="en-US" smtClean="0"/>
              <a:t>2025/8/1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63981-0834-4737-95F4-37FF14E266D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dirty="0">
              <a:latin typeface="+mn-lt"/>
              <a:ea typeface="+mn-ea"/>
              <a:cs typeface="+mn-ea"/>
              <a:sym typeface="+mn-lt"/>
            </a:endParaRPr>
          </a:p>
        </p:txBody>
      </p:sp>
      <p:pic>
        <p:nvPicPr>
          <p:cNvPr id="4" name="图片占位符 2"/>
          <p:cNvPicPr>
            <a:picLocks noChangeAspect="1"/>
          </p:cNvPicPr>
          <p:nvPr/>
        </p:nvPicPr>
        <p:blipFill rotWithShape="1">
          <a:blip r:embed="rId2" cstate="email"/>
          <a:srcRect/>
          <a:stretch>
            <a:fillRect/>
          </a:stretch>
        </p:blipFill>
        <p:spPr>
          <a:xfrm>
            <a:off x="0" y="-10054"/>
            <a:ext cx="12192000" cy="3672115"/>
          </a:xfrm>
          <a:prstGeom prst="rect">
            <a:avLst/>
          </a:prstGeom>
        </p:spPr>
      </p:pic>
      <p:pic>
        <p:nvPicPr>
          <p:cNvPr id="5" name="图片 4"/>
          <p:cNvPicPr>
            <a:picLocks noChangeAspect="1"/>
          </p:cNvPicPr>
          <p:nvPr/>
        </p:nvPicPr>
        <p:blipFill>
          <a:blip r:embed="rId3" cstate="email"/>
          <a:stretch>
            <a:fillRect/>
          </a:stretch>
        </p:blipFill>
        <p:spPr>
          <a:xfrm>
            <a:off x="0" y="3693852"/>
            <a:ext cx="12192000" cy="3185887"/>
          </a:xfrm>
          <a:prstGeom prst="rect">
            <a:avLst/>
          </a:prstGeom>
        </p:spPr>
      </p:pic>
      <p:sp>
        <p:nvSpPr>
          <p:cNvPr id="7" name="文本占位符 17"/>
          <p:cNvSpPr txBox="1"/>
          <p:nvPr/>
        </p:nvSpPr>
        <p:spPr>
          <a:xfrm>
            <a:off x="696384" y="4046124"/>
            <a:ext cx="10799232" cy="7302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kumimoji="1" lang="en-US" altLang="zh-CN" sz="4000" dirty="0">
                <a:solidFill>
                  <a:schemeClr val="bg1"/>
                </a:solidFill>
                <a:cs typeface="+mn-ea"/>
                <a:sym typeface="+mn-lt"/>
              </a:rPr>
              <a:t>Discussion Paper on Security Areas for 6G security</a:t>
            </a:r>
          </a:p>
        </p:txBody>
      </p:sp>
      <p:sp>
        <p:nvSpPr>
          <p:cNvPr id="8" name="文本占位符 18"/>
          <p:cNvSpPr txBox="1"/>
          <p:nvPr/>
        </p:nvSpPr>
        <p:spPr>
          <a:xfrm>
            <a:off x="816076" y="4808196"/>
            <a:ext cx="10799233" cy="14188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1" lang="en-US" altLang="zh-CN" sz="2000" dirty="0">
                <a:solidFill>
                  <a:schemeClr val="bg1"/>
                </a:solidFill>
                <a:cs typeface="+mn-ea"/>
                <a:sym typeface="+mn-lt"/>
              </a:rPr>
              <a:t> </a:t>
            </a:r>
          </a:p>
          <a:p>
            <a:pPr marL="0" indent="0">
              <a:buNone/>
            </a:pPr>
            <a:r>
              <a:rPr kumimoji="1" lang="zh-CN" altLang="en-US" sz="2000" dirty="0">
                <a:solidFill>
                  <a:schemeClr val="bg1"/>
                </a:solidFill>
                <a:cs typeface="+mn-ea"/>
                <a:sym typeface="+mn-lt"/>
              </a:rPr>
              <a:t> </a:t>
            </a:r>
          </a:p>
        </p:txBody>
      </p:sp>
      <p:pic>
        <p:nvPicPr>
          <p:cNvPr id="12" name="图片 11"/>
          <p:cNvPicPr>
            <a:picLocks noChangeAspect="1"/>
          </p:cNvPicPr>
          <p:nvPr/>
        </p:nvPicPr>
        <p:blipFill>
          <a:blip r:embed="rId4" cstate="email"/>
          <a:stretch>
            <a:fillRect/>
          </a:stretch>
        </p:blipFill>
        <p:spPr>
          <a:xfrm>
            <a:off x="10235498" y="300148"/>
            <a:ext cx="1415848" cy="373378"/>
          </a:xfrm>
          <a:prstGeom prst="rect">
            <a:avLst/>
          </a:prstGeom>
        </p:spPr>
      </p:pic>
      <p:sp>
        <p:nvSpPr>
          <p:cNvPr id="3" name="矩形 2"/>
          <p:cNvSpPr/>
          <p:nvPr/>
        </p:nvSpPr>
        <p:spPr>
          <a:xfrm>
            <a:off x="3863752" y="5615470"/>
            <a:ext cx="4464496" cy="461665"/>
          </a:xfrm>
          <a:prstGeom prst="rect">
            <a:avLst/>
          </a:prstGeom>
        </p:spPr>
        <p:txBody>
          <a:bodyPr wrap="square">
            <a:spAutoFit/>
          </a:bodyPr>
          <a:lstStyle/>
          <a:p>
            <a:pPr algn="ctr"/>
            <a:r>
              <a:rPr kumimoji="1" lang="en-US" altLang="zh-CN" sz="2400" dirty="0">
                <a:solidFill>
                  <a:schemeClr val="bg1"/>
                </a:solidFill>
                <a:cs typeface="+mn-ea"/>
                <a:sym typeface="+mn-lt"/>
              </a:rPr>
              <a:t>vivo (Li Hu) - 2025.8</a:t>
            </a:r>
            <a:endParaRPr kumimoji="1" lang="zh-CN" altLang="en-US" sz="2400" dirty="0">
              <a:solidFill>
                <a:schemeClr val="bg1"/>
              </a:solidFill>
              <a:cs typeface="+mn-ea"/>
              <a:sym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组合 116">
            <a:extLst>
              <a:ext uri="{FF2B5EF4-FFF2-40B4-BE49-F238E27FC236}">
                <a16:creationId xmlns:a16="http://schemas.microsoft.com/office/drawing/2014/main" id="{CE71C546-FA6C-4C27-AA89-AD18031D9787}"/>
              </a:ext>
            </a:extLst>
          </p:cNvPr>
          <p:cNvGrpSpPr/>
          <p:nvPr/>
        </p:nvGrpSpPr>
        <p:grpSpPr>
          <a:xfrm>
            <a:off x="5130800" y="3598911"/>
            <a:ext cx="6713290" cy="2636083"/>
            <a:chOff x="816076" y="2698814"/>
            <a:chExt cx="3054588" cy="1490126"/>
          </a:xfrm>
        </p:grpSpPr>
        <p:sp>
          <p:nvSpPr>
            <p:cNvPr id="118" name="矩形 117">
              <a:extLst>
                <a:ext uri="{FF2B5EF4-FFF2-40B4-BE49-F238E27FC236}">
                  <a16:creationId xmlns:a16="http://schemas.microsoft.com/office/drawing/2014/main" id="{6E3F1268-AACD-4783-9DAA-27B6D025F06C}"/>
                </a:ext>
              </a:extLst>
            </p:cNvPr>
            <p:cNvSpPr/>
            <p:nvPr/>
          </p:nvSpPr>
          <p:spPr>
            <a:xfrm>
              <a:off x="816885" y="2698814"/>
              <a:ext cx="3053777" cy="281313"/>
            </a:xfrm>
            <a:prstGeom prst="rect">
              <a:avLst/>
            </a:prstGeom>
            <a:solidFill>
              <a:srgbClr val="415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rPr>
                <a:t>Remark</a:t>
              </a:r>
              <a:endParaRPr kumimoji="0" lang="zh-CN" altLang="en-US"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endParaRPr>
            </a:p>
          </p:txBody>
        </p:sp>
        <p:sp>
          <p:nvSpPr>
            <p:cNvPr id="119" name="矩形 118">
              <a:extLst>
                <a:ext uri="{FF2B5EF4-FFF2-40B4-BE49-F238E27FC236}">
                  <a16:creationId xmlns:a16="http://schemas.microsoft.com/office/drawing/2014/main" id="{F7D72358-C32E-4A3D-8334-433D5AE04A5F}"/>
                </a:ext>
              </a:extLst>
            </p:cNvPr>
            <p:cNvSpPr/>
            <p:nvPr/>
          </p:nvSpPr>
          <p:spPr>
            <a:xfrm>
              <a:off x="816076" y="2980125"/>
              <a:ext cx="3054588" cy="1208815"/>
            </a:xfrm>
            <a:prstGeom prst="rect">
              <a:avLst/>
            </a:prstGeom>
            <a:noFill/>
            <a:ln>
              <a:solidFill>
                <a:srgbClr val="415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微软雅黑"/>
                <a:cs typeface="+mn-ea"/>
                <a:sym typeface="+mn-lt"/>
              </a:endParaRPr>
            </a:p>
          </p:txBody>
        </p:sp>
      </p:grpSp>
      <p:sp>
        <p:nvSpPr>
          <p:cNvPr id="6" name="文本框 5">
            <a:extLst>
              <a:ext uri="{FF2B5EF4-FFF2-40B4-BE49-F238E27FC236}">
                <a16:creationId xmlns:a16="http://schemas.microsoft.com/office/drawing/2014/main" id="{6F188EA6-0638-4403-CD0D-8E6F882CCDCB}"/>
              </a:ext>
            </a:extLst>
          </p:cNvPr>
          <p:cNvSpPr txBox="1">
            <a:spLocks/>
          </p:cNvSpPr>
          <p:nvPr/>
        </p:nvSpPr>
        <p:spPr>
          <a:xfrm>
            <a:off x="462987" y="308588"/>
            <a:ext cx="9885368" cy="369332"/>
          </a:xfrm>
          <a:prstGeom prst="rect">
            <a:avLst/>
          </a:prstGeom>
          <a:noFill/>
        </p:spPr>
        <p:txBody>
          <a:bodyPr wrap="square" lIns="0" tIns="0" rIns="0" bIns="0" rtlCol="0">
            <a:spAutoFit/>
          </a:bodyPr>
          <a:lstStyle>
            <a:defPPr>
              <a:defRPr lang="zh-CN"/>
            </a:defPPr>
            <a:lvl1pPr marR="0" lvl="0" indent="0" fontAlgn="auto">
              <a:lnSpc>
                <a:spcPct val="100000"/>
              </a:lnSpc>
              <a:spcBef>
                <a:spcPts val="0"/>
              </a:spcBef>
              <a:spcAft>
                <a:spcPts val="0"/>
              </a:spcAft>
              <a:buClrTx/>
              <a:buSzTx/>
              <a:buFontTx/>
              <a:buNone/>
              <a:tabLst/>
              <a:defRPr kumimoji="0" sz="2400" b="0" i="0" u="none" strike="noStrike" cap="none" spc="0" normalizeH="0" baseline="0">
                <a:ln>
                  <a:noFill/>
                </a:ln>
                <a:solidFill>
                  <a:schemeClr val="tx1">
                    <a:lumMod val="75000"/>
                    <a:lumOff val="25000"/>
                  </a:schemeClr>
                </a:solidFill>
                <a:effectLst/>
                <a:uLnTx/>
                <a:uFillTx/>
                <a:latin typeface="vivo type 简 Heavy" panose="02000900000000000000" pitchFamily="2" charset="-122"/>
                <a:ea typeface="vivo type 简 Heavy" panose="02000900000000000000" pitchFamily="2" charset="-122"/>
                <a:cs typeface="OPPOSans B"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cs typeface="OPPOSans B" panose="00020600040101010101" pitchFamily="18" charset="-122"/>
                <a:sym typeface="微软雅黑" panose="020B0503020204020204" pitchFamily="34" charset="-122"/>
              </a:rPr>
              <a:t>Security </a:t>
            </a:r>
            <a:r>
              <a:rPr lang="en-US" altLang="zh-CN" dirty="0">
                <a:solidFill>
                  <a:srgbClr val="000000">
                    <a:lumMod val="75000"/>
                    <a:lumOff val="25000"/>
                  </a:srgbClr>
                </a:solidFill>
                <a:sym typeface="微软雅黑" panose="020B0503020204020204" pitchFamily="34" charset="-122"/>
              </a:rPr>
              <a:t>Area 7: </a:t>
            </a:r>
            <a:r>
              <a:rPr kumimoji="0" lang="en-US" altLang="zh-CN"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cs typeface="OPPOSans B" panose="00020600040101010101" pitchFamily="18" charset="-122"/>
                <a:sym typeface="微软雅黑" panose="020B0503020204020204" pitchFamily="34" charset="-122"/>
              </a:rPr>
              <a:t>ISAC security</a:t>
            </a:r>
            <a:endParaRPr kumimoji="0" lang="en-US"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endParaRPr>
          </a:p>
        </p:txBody>
      </p:sp>
      <p:sp>
        <p:nvSpPr>
          <p:cNvPr id="16" name="矩形 15">
            <a:extLst>
              <a:ext uri="{FF2B5EF4-FFF2-40B4-BE49-F238E27FC236}">
                <a16:creationId xmlns:a16="http://schemas.microsoft.com/office/drawing/2014/main" id="{50A4150E-4105-0042-C30B-47DB5C4A805A}"/>
              </a:ext>
            </a:extLst>
          </p:cNvPr>
          <p:cNvSpPr/>
          <p:nvPr/>
        </p:nvSpPr>
        <p:spPr>
          <a:xfrm rot="10543290">
            <a:off x="-35966400" y="268986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7" name="矩形 16">
            <a:extLst>
              <a:ext uri="{FF2B5EF4-FFF2-40B4-BE49-F238E27FC236}">
                <a16:creationId xmlns:a16="http://schemas.microsoft.com/office/drawing/2014/main" id="{BBD48DFB-29F6-BAC5-8730-4D01F25C1835}"/>
              </a:ext>
            </a:extLst>
          </p:cNvPr>
          <p:cNvSpPr/>
          <p:nvPr/>
        </p:nvSpPr>
        <p:spPr>
          <a:xfrm>
            <a:off x="47701200" y="-224790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8" name="矩形 17">
            <a:extLst>
              <a:ext uri="{FF2B5EF4-FFF2-40B4-BE49-F238E27FC236}">
                <a16:creationId xmlns:a16="http://schemas.microsoft.com/office/drawing/2014/main" id="{8251BD4E-6EF0-6802-A50A-A13BBF2648FF}"/>
              </a:ext>
            </a:extLst>
          </p:cNvPr>
          <p:cNvSpPr/>
          <p:nvPr/>
        </p:nvSpPr>
        <p:spPr>
          <a:xfrm rot="10543290">
            <a:off x="46405801" y="282702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9" name="矩形 18">
            <a:extLst>
              <a:ext uri="{FF2B5EF4-FFF2-40B4-BE49-F238E27FC236}">
                <a16:creationId xmlns:a16="http://schemas.microsoft.com/office/drawing/2014/main" id="{B0CC8295-ADD9-42F1-213F-05586239F2B4}"/>
              </a:ext>
            </a:extLst>
          </p:cNvPr>
          <p:cNvSpPr/>
          <p:nvPr/>
        </p:nvSpPr>
        <p:spPr>
          <a:xfrm>
            <a:off x="-38709600" y="-231648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05" name="矩形 104">
            <a:extLst>
              <a:ext uri="{FF2B5EF4-FFF2-40B4-BE49-F238E27FC236}">
                <a16:creationId xmlns:a16="http://schemas.microsoft.com/office/drawing/2014/main" id="{855461D6-8D64-4E78-A02F-EC938594697D}"/>
              </a:ext>
            </a:extLst>
          </p:cNvPr>
          <p:cNvSpPr/>
          <p:nvPr/>
        </p:nvSpPr>
        <p:spPr>
          <a:xfrm>
            <a:off x="347782" y="1140984"/>
            <a:ext cx="4524968" cy="406775"/>
          </a:xfrm>
          <a:prstGeom prst="rect">
            <a:avLst/>
          </a:prstGeom>
          <a:solidFill>
            <a:srgbClr val="415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rPr>
              <a:t>Requirement Source</a:t>
            </a:r>
            <a:endParaRPr kumimoji="0" lang="zh-CN" altLang="en-US"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endParaRPr>
          </a:p>
        </p:txBody>
      </p:sp>
      <p:sp>
        <p:nvSpPr>
          <p:cNvPr id="106" name="矩形 105">
            <a:extLst>
              <a:ext uri="{FF2B5EF4-FFF2-40B4-BE49-F238E27FC236}">
                <a16:creationId xmlns:a16="http://schemas.microsoft.com/office/drawing/2014/main" id="{A7EFB28F-D4F8-4D36-83C3-F1901F489B22}"/>
              </a:ext>
            </a:extLst>
          </p:cNvPr>
          <p:cNvSpPr/>
          <p:nvPr/>
        </p:nvSpPr>
        <p:spPr>
          <a:xfrm>
            <a:off x="346583" y="1547760"/>
            <a:ext cx="4526170" cy="4687234"/>
          </a:xfrm>
          <a:prstGeom prst="rect">
            <a:avLst/>
          </a:prstGeom>
          <a:noFill/>
          <a:ln>
            <a:solidFill>
              <a:srgbClr val="415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微软雅黑"/>
              <a:cs typeface="+mn-ea"/>
              <a:sym typeface="+mn-lt"/>
            </a:endParaRPr>
          </a:p>
        </p:txBody>
      </p:sp>
      <p:sp>
        <p:nvSpPr>
          <p:cNvPr id="107" name="文本框 106">
            <a:extLst>
              <a:ext uri="{FF2B5EF4-FFF2-40B4-BE49-F238E27FC236}">
                <a16:creationId xmlns:a16="http://schemas.microsoft.com/office/drawing/2014/main" id="{ADAC3D7E-BCC7-4098-8BCB-747A63EF52ED}"/>
              </a:ext>
            </a:extLst>
          </p:cNvPr>
          <p:cNvSpPr txBox="1"/>
          <p:nvPr/>
        </p:nvSpPr>
        <p:spPr>
          <a:xfrm>
            <a:off x="377585" y="1706435"/>
            <a:ext cx="4502841" cy="3046988"/>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lang="en-US" altLang="zh-CN" sz="1600" dirty="0">
                <a:solidFill>
                  <a:prstClr val="black"/>
                </a:solidFill>
                <a:latin typeface="Arial" panose="020F0502020204030204"/>
                <a:ea typeface="微软雅黑"/>
                <a:cs typeface="+mn-ea"/>
                <a:sym typeface="+mn-lt"/>
              </a:rPr>
              <a:t>SA1 TR:</a:t>
            </a:r>
          </a:p>
          <a:p>
            <a:pPr marL="361950" marR="0" lvl="0" algn="l" defTabSz="914400" rtl="0" eaLnBrk="1" fontAlgn="auto" latinLnBrk="0" hangingPunct="1">
              <a:spcBef>
                <a:spcPts val="0"/>
              </a:spcBef>
              <a:spcAft>
                <a:spcPts val="0"/>
              </a:spcAft>
              <a:buClrTx/>
              <a:buSzTx/>
              <a:buFontTx/>
              <a:buNone/>
              <a:tabLst/>
              <a:defRPr/>
            </a:pPr>
            <a:r>
              <a:rPr lang="en-US" altLang="zh-CN" sz="1600" dirty="0">
                <a:solidFill>
                  <a:prstClr val="black"/>
                </a:solidFill>
                <a:latin typeface="Arial" panose="020F0502020204030204"/>
                <a:ea typeface="微软雅黑"/>
                <a:cs typeface="+mn-ea"/>
                <a:sym typeface="+mn-lt"/>
              </a:rPr>
              <a:t>7.1 PR1: secure mechanism of collecting sensing results</a:t>
            </a:r>
          </a:p>
          <a:p>
            <a:pPr marL="361950" marR="0" lvl="0" algn="l" defTabSz="914400" rtl="0" eaLnBrk="1" fontAlgn="auto" latinLnBrk="0" hangingPunct="1">
              <a:spcBef>
                <a:spcPts val="0"/>
              </a:spcBef>
              <a:spcAft>
                <a:spcPts val="0"/>
              </a:spcAft>
              <a:buClrTx/>
              <a:buSzTx/>
              <a:buFontTx/>
              <a:buNone/>
              <a:tabLst/>
              <a:defRPr/>
            </a:pPr>
            <a:r>
              <a:rPr lang="en-US" altLang="zh-CN" sz="1600" dirty="0">
                <a:solidFill>
                  <a:prstClr val="black"/>
                </a:solidFill>
                <a:latin typeface="Arial" panose="020F0502020204030204"/>
                <a:ea typeface="微软雅黑"/>
                <a:cs typeface="+mn-ea"/>
                <a:sym typeface="+mn-lt"/>
              </a:rPr>
              <a:t>7.16 PR3: secure means for a trusted third-party to receive sensing results derived from non-3GPP sensing data</a:t>
            </a:r>
          </a:p>
          <a:p>
            <a:pPr marL="0" marR="0" lvl="0" indent="0" algn="l" defTabSz="914400" rtl="0" eaLnBrk="1" fontAlgn="auto" latinLnBrk="0" hangingPunct="1">
              <a:spcBef>
                <a:spcPts val="0"/>
              </a:spcBef>
              <a:spcAft>
                <a:spcPts val="0"/>
              </a:spcAft>
              <a:buClrTx/>
              <a:buSzTx/>
              <a:buFontTx/>
              <a:buNone/>
              <a:tabLst/>
              <a:defRPr/>
            </a:pPr>
            <a:r>
              <a:rPr lang="en-US" altLang="zh-CN" sz="1600" dirty="0">
                <a:solidFill>
                  <a:prstClr val="black"/>
                </a:solidFill>
                <a:latin typeface="Arial" panose="020F0502020204030204"/>
                <a:ea typeface="微软雅黑"/>
                <a:cs typeface="+mn-ea"/>
                <a:sym typeface="+mn-lt"/>
              </a:rPr>
              <a:t>SA2 6G SID:</a:t>
            </a:r>
            <a:r>
              <a:rPr lang="zh-CN" altLang="en-US" sz="1600" dirty="0">
                <a:solidFill>
                  <a:prstClr val="black"/>
                </a:solidFill>
                <a:latin typeface="Arial" panose="020F0502020204030204"/>
                <a:ea typeface="微软雅黑"/>
                <a:cs typeface="+mn-ea"/>
                <a:sym typeface="+mn-lt"/>
              </a:rPr>
              <a:t> </a:t>
            </a:r>
            <a:r>
              <a:rPr lang="en-US" altLang="zh-CN" sz="1600" dirty="0">
                <a:solidFill>
                  <a:prstClr val="black"/>
                </a:solidFill>
                <a:latin typeface="Arial" panose="020F0502020204030204"/>
                <a:ea typeface="微软雅黑"/>
                <a:cs typeface="+mn-ea"/>
                <a:sym typeface="+mn-lt"/>
              </a:rPr>
              <a:t> </a:t>
            </a:r>
          </a:p>
          <a:p>
            <a:pPr marL="354013" marR="0" lvl="0" algn="l" defTabSz="914400" rtl="0" eaLnBrk="1" fontAlgn="auto" latinLnBrk="0" hangingPunct="1">
              <a:spcBef>
                <a:spcPts val="0"/>
              </a:spcBef>
              <a:spcAft>
                <a:spcPts val="0"/>
              </a:spcAft>
              <a:buClrTx/>
              <a:buSzTx/>
              <a:buFontTx/>
              <a:buNone/>
              <a:tabLst/>
              <a:defRPr/>
            </a:pPr>
            <a:r>
              <a:rPr lang="en-US" altLang="zh-CN" sz="1600" dirty="0">
                <a:solidFill>
                  <a:prstClr val="black"/>
                </a:solidFill>
                <a:latin typeface="Arial" panose="020F0502020204030204"/>
                <a:ea typeface="微软雅黑"/>
                <a:cs typeface="+mn-ea"/>
                <a:sym typeface="+mn-lt"/>
              </a:rPr>
              <a:t>WT#4 study ISAC over 3GPP access</a:t>
            </a:r>
          </a:p>
          <a:p>
            <a:pPr>
              <a:defRPr/>
            </a:pPr>
            <a:r>
              <a:rPr lang="en-US" altLang="zh-CN" sz="1600" dirty="0">
                <a:solidFill>
                  <a:prstClr val="black"/>
                </a:solidFill>
                <a:latin typeface="Arial" panose="020F0502020204030204"/>
                <a:ea typeface="微软雅黑"/>
                <a:cs typeface="+mn-ea"/>
                <a:sym typeface="+mn-lt"/>
              </a:rPr>
              <a:t>RAN 6G SID:</a:t>
            </a:r>
          </a:p>
          <a:p>
            <a:pPr marL="361950">
              <a:defRPr/>
            </a:pPr>
            <a:r>
              <a:rPr lang="en-US" altLang="zh-CN" sz="1600" dirty="0">
                <a:solidFill>
                  <a:prstClr val="black"/>
                </a:solidFill>
                <a:latin typeface="Arial" panose="020F0502020204030204"/>
                <a:ea typeface="微软雅黑"/>
                <a:cs typeface="+mn-ea"/>
                <a:sym typeface="+mn-lt"/>
              </a:rPr>
              <a:t>WT#9 ISAC for 6GR</a:t>
            </a:r>
          </a:p>
          <a:p>
            <a:pPr>
              <a:defRPr/>
            </a:pPr>
            <a:r>
              <a:rPr lang="en-US" altLang="zh-CN" sz="1600" dirty="0">
                <a:solidFill>
                  <a:prstClr val="black"/>
                </a:solidFill>
                <a:latin typeface="Arial" panose="020F0502020204030204"/>
                <a:ea typeface="微软雅黑"/>
                <a:cs typeface="+mn-ea"/>
                <a:sym typeface="+mn-lt"/>
              </a:rPr>
              <a:t>SA3 5G TR REQ:</a:t>
            </a:r>
          </a:p>
          <a:p>
            <a:pPr marL="361950">
              <a:defRPr/>
            </a:pPr>
            <a:r>
              <a:rPr lang="en-US" altLang="zh-CN" sz="1600" dirty="0">
                <a:solidFill>
                  <a:prstClr val="black"/>
                </a:solidFill>
                <a:latin typeface="Arial" panose="020F0502020204030204"/>
                <a:ea typeface="微软雅黑"/>
                <a:cs typeface="+mn-ea"/>
                <a:sym typeface="+mn-lt"/>
              </a:rPr>
              <a:t>R20 endorsed S3-252355 ISAC security</a:t>
            </a:r>
          </a:p>
        </p:txBody>
      </p:sp>
      <p:grpSp>
        <p:nvGrpSpPr>
          <p:cNvPr id="113" name="组合 112">
            <a:extLst>
              <a:ext uri="{FF2B5EF4-FFF2-40B4-BE49-F238E27FC236}">
                <a16:creationId xmlns:a16="http://schemas.microsoft.com/office/drawing/2014/main" id="{96C62057-3769-4438-92A7-B7C2F8784963}"/>
              </a:ext>
            </a:extLst>
          </p:cNvPr>
          <p:cNvGrpSpPr/>
          <p:nvPr/>
        </p:nvGrpSpPr>
        <p:grpSpPr>
          <a:xfrm>
            <a:off x="5130800" y="1142587"/>
            <a:ext cx="6691031" cy="2154701"/>
            <a:chOff x="816076" y="2698814"/>
            <a:chExt cx="3054588" cy="1490126"/>
          </a:xfrm>
        </p:grpSpPr>
        <p:sp>
          <p:nvSpPr>
            <p:cNvPr id="114" name="矩形 113">
              <a:extLst>
                <a:ext uri="{FF2B5EF4-FFF2-40B4-BE49-F238E27FC236}">
                  <a16:creationId xmlns:a16="http://schemas.microsoft.com/office/drawing/2014/main" id="{9BB548B6-5793-4496-AEDA-B22B571DBEE0}"/>
                </a:ext>
              </a:extLst>
            </p:cNvPr>
            <p:cNvSpPr/>
            <p:nvPr/>
          </p:nvSpPr>
          <p:spPr>
            <a:xfrm>
              <a:off x="816885" y="2698814"/>
              <a:ext cx="3053777" cy="281313"/>
            </a:xfrm>
            <a:prstGeom prst="rect">
              <a:avLst/>
            </a:prstGeom>
            <a:solidFill>
              <a:srgbClr val="415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prstClr val="white"/>
                  </a:solidFill>
                  <a:latin typeface="Arial" panose="020F0502020204030204"/>
                  <a:ea typeface="微软雅黑"/>
                  <a:cs typeface="+mn-ea"/>
                  <a:sym typeface="+mn-lt"/>
                </a:rPr>
                <a:t>Potential Objectives</a:t>
              </a:r>
              <a:endParaRPr kumimoji="0" lang="zh-CN" altLang="en-US"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endParaRPr>
            </a:p>
          </p:txBody>
        </p:sp>
        <p:sp>
          <p:nvSpPr>
            <p:cNvPr id="115" name="矩形 114">
              <a:extLst>
                <a:ext uri="{FF2B5EF4-FFF2-40B4-BE49-F238E27FC236}">
                  <a16:creationId xmlns:a16="http://schemas.microsoft.com/office/drawing/2014/main" id="{36E6010A-3358-4143-A131-D8FBEDB3EFB6}"/>
                </a:ext>
              </a:extLst>
            </p:cNvPr>
            <p:cNvSpPr/>
            <p:nvPr/>
          </p:nvSpPr>
          <p:spPr>
            <a:xfrm>
              <a:off x="816076" y="2980125"/>
              <a:ext cx="3054588" cy="1208815"/>
            </a:xfrm>
            <a:prstGeom prst="rect">
              <a:avLst/>
            </a:prstGeom>
            <a:noFill/>
            <a:ln>
              <a:solidFill>
                <a:srgbClr val="415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微软雅黑"/>
                <a:cs typeface="+mn-ea"/>
                <a:sym typeface="+mn-lt"/>
              </a:endParaRPr>
            </a:p>
          </p:txBody>
        </p:sp>
        <p:sp>
          <p:nvSpPr>
            <p:cNvPr id="116" name="文本框 115">
              <a:extLst>
                <a:ext uri="{FF2B5EF4-FFF2-40B4-BE49-F238E27FC236}">
                  <a16:creationId xmlns:a16="http://schemas.microsoft.com/office/drawing/2014/main" id="{6909BB48-2058-45E7-A2F5-B85F9D7C7F52}"/>
                </a:ext>
              </a:extLst>
            </p:cNvPr>
            <p:cNvSpPr txBox="1"/>
            <p:nvPr/>
          </p:nvSpPr>
          <p:spPr>
            <a:xfrm>
              <a:off x="870395" y="3088754"/>
              <a:ext cx="2996883" cy="404413"/>
            </a:xfrm>
            <a:prstGeom prst="rect">
              <a:avLst/>
            </a:prstGeom>
            <a:noFill/>
          </p:spPr>
          <p:txBody>
            <a:bodyPr wrap="square" rtlCol="0">
              <a:spAutoFit/>
            </a:bodyPr>
            <a:lstStyle/>
            <a:p>
              <a:pPr>
                <a:tabLst>
                  <a:tab pos="540385" algn="l"/>
                </a:tabLst>
              </a:pPr>
              <a:r>
                <a:rPr lang="en-US" altLang="zh-CN" sz="1600" dirty="0">
                  <a:solidFill>
                    <a:schemeClr val="tx1"/>
                  </a:solidFill>
                  <a:effectLst/>
                  <a:ea typeface="宋体" panose="02010600030101010101" pitchFamily="2" charset="-122"/>
                </a:rPr>
                <a:t>To protect new feature ISAC:</a:t>
              </a:r>
              <a:r>
                <a:rPr lang="en-GB" altLang="zh-CN" sz="1600" dirty="0">
                  <a:solidFill>
                    <a:schemeClr val="tx1"/>
                  </a:solidFill>
                  <a:effectLst/>
                  <a:ea typeface="宋体" panose="02010600030101010101" pitchFamily="2" charset="-122"/>
                </a:rPr>
                <a:t> </a:t>
              </a:r>
            </a:p>
            <a:p>
              <a:pPr marL="358775" lvl="0" indent="-177800">
                <a:spcAft>
                  <a:spcPts val="0"/>
                </a:spcAft>
                <a:buFont typeface="+mj-lt"/>
                <a:buAutoNum type="arabicPeriod"/>
                <a:tabLst>
                  <a:tab pos="540385" algn="l"/>
                </a:tabLst>
              </a:pPr>
              <a:r>
                <a:rPr lang="en-US" altLang="zh-CN" sz="1600" dirty="0">
                  <a:solidFill>
                    <a:schemeClr val="tx1"/>
                  </a:solidFill>
                  <a:effectLst/>
                  <a:ea typeface="宋体" panose="02010600030101010101" pitchFamily="2" charset="-122"/>
                </a:rPr>
                <a:t>Security for supporting ISAC framework</a:t>
              </a:r>
            </a:p>
          </p:txBody>
        </p:sp>
      </p:grpSp>
      <p:sp>
        <p:nvSpPr>
          <p:cNvPr id="37" name="文本框 36">
            <a:extLst>
              <a:ext uri="{FF2B5EF4-FFF2-40B4-BE49-F238E27FC236}">
                <a16:creationId xmlns:a16="http://schemas.microsoft.com/office/drawing/2014/main" id="{0AD41D1D-6D1E-48F3-ABF4-98581BD91884}"/>
              </a:ext>
            </a:extLst>
          </p:cNvPr>
          <p:cNvSpPr txBox="1"/>
          <p:nvPr/>
        </p:nvSpPr>
        <p:spPr>
          <a:xfrm>
            <a:off x="5244164" y="4154479"/>
            <a:ext cx="6564629" cy="2308324"/>
          </a:xfrm>
          <a:prstGeom prst="rect">
            <a:avLst/>
          </a:prstGeom>
          <a:noFill/>
        </p:spPr>
        <p:txBody>
          <a:bodyPr wrap="square" rtlCol="0">
            <a:spAutoFit/>
          </a:bodyPr>
          <a:lstStyle/>
          <a:p>
            <a:pPr marL="177800" lvl="0" indent="-177800">
              <a:spcAft>
                <a:spcPts val="0"/>
              </a:spcAft>
              <a:buFont typeface="+mj-lt"/>
              <a:buAutoNum type="arabicPeriod"/>
              <a:tabLst>
                <a:tab pos="540385" algn="l"/>
              </a:tabLst>
            </a:pPr>
            <a:r>
              <a:rPr lang="en-GB" altLang="zh-CN" sz="1600" dirty="0">
                <a:solidFill>
                  <a:schemeClr val="tx1"/>
                </a:solidFill>
                <a:effectLst/>
                <a:ea typeface="宋体" panose="02010600030101010101" pitchFamily="2" charset="-122"/>
              </a:rPr>
              <a:t> System related (New feature)</a:t>
            </a:r>
          </a:p>
          <a:p>
            <a:pPr marL="177800" indent="-177800">
              <a:buFont typeface="+mj-lt"/>
              <a:buAutoNum type="arabicPeriod"/>
              <a:tabLst>
                <a:tab pos="540385" algn="l"/>
              </a:tabLst>
            </a:pPr>
            <a:r>
              <a:rPr lang="en-GB" altLang="zh-CN" sz="1600" dirty="0">
                <a:solidFill>
                  <a:schemeClr val="tx1"/>
                </a:solidFill>
                <a:effectLst/>
                <a:ea typeface="宋体" panose="02010600030101010101" pitchFamily="2" charset="-122"/>
              </a:rPr>
              <a:t> SA3 needs to wait for</a:t>
            </a:r>
            <a:r>
              <a:rPr lang="en-GB" altLang="zh-CN" sz="1600" dirty="0">
                <a:ea typeface="宋体" panose="02010600030101010101" pitchFamily="2" charset="-122"/>
              </a:rPr>
              <a:t> SA2 and RAN progress as the objective is architecture and procedure related.</a:t>
            </a:r>
          </a:p>
          <a:p>
            <a:pPr marL="177800" lvl="0" indent="-177800">
              <a:spcAft>
                <a:spcPts val="0"/>
              </a:spcAft>
              <a:buFont typeface="+mj-lt"/>
              <a:buAutoNum type="arabicPeriod"/>
              <a:tabLst>
                <a:tab pos="540385" algn="l"/>
              </a:tabLst>
            </a:pPr>
            <a:r>
              <a:rPr lang="en-GB" altLang="zh-CN" sz="1600" dirty="0">
                <a:ea typeface="宋体" panose="02010600030101010101" pitchFamily="2" charset="-122"/>
              </a:rPr>
              <a:t> Security and privacy for ISAC data will be discussed in WT#8: data security and privacy as ISAC data is one aspect of data framework of WT#5 in SA2 SID.</a:t>
            </a:r>
          </a:p>
          <a:p>
            <a:pPr marL="177800" lvl="0" indent="-177800">
              <a:spcAft>
                <a:spcPts val="0"/>
              </a:spcAft>
              <a:buFont typeface="+mj-lt"/>
              <a:buAutoNum type="arabicPeriod"/>
              <a:tabLst>
                <a:tab pos="540385" algn="l"/>
              </a:tabLst>
            </a:pPr>
            <a:r>
              <a:rPr lang="en-GB" altLang="zh-CN" sz="1600" dirty="0">
                <a:ea typeface="宋体" panose="02010600030101010101" pitchFamily="2" charset="-122"/>
              </a:rPr>
              <a:t>Coordinators need to address potential conflict, e.g. WT#3 SBA security, WT#4 exposure security</a:t>
            </a:r>
          </a:p>
          <a:p>
            <a:pPr marL="177800" lvl="0" indent="-177800">
              <a:spcAft>
                <a:spcPts val="0"/>
              </a:spcAft>
              <a:buFont typeface="+mj-lt"/>
              <a:buAutoNum type="arabicPeriod"/>
              <a:tabLst>
                <a:tab pos="540385" algn="l"/>
              </a:tabLst>
            </a:pPr>
            <a:endParaRPr lang="en-GB" altLang="zh-CN" sz="1600" dirty="0">
              <a:solidFill>
                <a:schemeClr val="tx1"/>
              </a:solidFill>
              <a:effectLst/>
              <a:ea typeface="宋体" panose="02010600030101010101" pitchFamily="2" charset="-122"/>
            </a:endParaRPr>
          </a:p>
        </p:txBody>
      </p:sp>
    </p:spTree>
    <p:extLst>
      <p:ext uri="{BB962C8B-B14F-4D97-AF65-F5344CB8AC3E}">
        <p14:creationId xmlns:p14="http://schemas.microsoft.com/office/powerpoint/2010/main" val="761340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组合 116">
            <a:extLst>
              <a:ext uri="{FF2B5EF4-FFF2-40B4-BE49-F238E27FC236}">
                <a16:creationId xmlns:a16="http://schemas.microsoft.com/office/drawing/2014/main" id="{CE71C546-FA6C-4C27-AA89-AD18031D9787}"/>
              </a:ext>
            </a:extLst>
          </p:cNvPr>
          <p:cNvGrpSpPr/>
          <p:nvPr/>
        </p:nvGrpSpPr>
        <p:grpSpPr>
          <a:xfrm>
            <a:off x="5130800" y="3598911"/>
            <a:ext cx="6713290" cy="2636083"/>
            <a:chOff x="816076" y="2698814"/>
            <a:chExt cx="3054588" cy="1490126"/>
          </a:xfrm>
        </p:grpSpPr>
        <p:sp>
          <p:nvSpPr>
            <p:cNvPr id="118" name="矩形 117">
              <a:extLst>
                <a:ext uri="{FF2B5EF4-FFF2-40B4-BE49-F238E27FC236}">
                  <a16:creationId xmlns:a16="http://schemas.microsoft.com/office/drawing/2014/main" id="{6E3F1268-AACD-4783-9DAA-27B6D025F06C}"/>
                </a:ext>
              </a:extLst>
            </p:cNvPr>
            <p:cNvSpPr/>
            <p:nvPr/>
          </p:nvSpPr>
          <p:spPr>
            <a:xfrm>
              <a:off x="816885" y="2698814"/>
              <a:ext cx="3053777" cy="281313"/>
            </a:xfrm>
            <a:prstGeom prst="rect">
              <a:avLst/>
            </a:prstGeom>
            <a:solidFill>
              <a:srgbClr val="415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rPr>
                <a:t>Remark</a:t>
              </a:r>
              <a:endParaRPr kumimoji="0" lang="zh-CN" altLang="en-US"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endParaRPr>
            </a:p>
          </p:txBody>
        </p:sp>
        <p:sp>
          <p:nvSpPr>
            <p:cNvPr id="119" name="矩形 118">
              <a:extLst>
                <a:ext uri="{FF2B5EF4-FFF2-40B4-BE49-F238E27FC236}">
                  <a16:creationId xmlns:a16="http://schemas.microsoft.com/office/drawing/2014/main" id="{F7D72358-C32E-4A3D-8334-433D5AE04A5F}"/>
                </a:ext>
              </a:extLst>
            </p:cNvPr>
            <p:cNvSpPr/>
            <p:nvPr/>
          </p:nvSpPr>
          <p:spPr>
            <a:xfrm>
              <a:off x="816076" y="2980125"/>
              <a:ext cx="3054588" cy="1208815"/>
            </a:xfrm>
            <a:prstGeom prst="rect">
              <a:avLst/>
            </a:prstGeom>
            <a:noFill/>
            <a:ln>
              <a:solidFill>
                <a:srgbClr val="415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微软雅黑"/>
                <a:cs typeface="+mn-ea"/>
                <a:sym typeface="+mn-lt"/>
              </a:endParaRPr>
            </a:p>
          </p:txBody>
        </p:sp>
      </p:grpSp>
      <p:sp>
        <p:nvSpPr>
          <p:cNvPr id="6" name="文本框 5">
            <a:extLst>
              <a:ext uri="{FF2B5EF4-FFF2-40B4-BE49-F238E27FC236}">
                <a16:creationId xmlns:a16="http://schemas.microsoft.com/office/drawing/2014/main" id="{6F188EA6-0638-4403-CD0D-8E6F882CCDCB}"/>
              </a:ext>
            </a:extLst>
          </p:cNvPr>
          <p:cNvSpPr txBox="1">
            <a:spLocks/>
          </p:cNvSpPr>
          <p:nvPr/>
        </p:nvSpPr>
        <p:spPr>
          <a:xfrm>
            <a:off x="462987" y="308588"/>
            <a:ext cx="9885368" cy="369332"/>
          </a:xfrm>
          <a:prstGeom prst="rect">
            <a:avLst/>
          </a:prstGeom>
          <a:noFill/>
        </p:spPr>
        <p:txBody>
          <a:bodyPr wrap="square" lIns="0" tIns="0" rIns="0" bIns="0" rtlCol="0">
            <a:spAutoFit/>
          </a:bodyPr>
          <a:lstStyle>
            <a:defPPr>
              <a:defRPr lang="zh-CN"/>
            </a:defPPr>
            <a:lvl1pPr marR="0" lvl="0" indent="0" fontAlgn="auto">
              <a:lnSpc>
                <a:spcPct val="100000"/>
              </a:lnSpc>
              <a:spcBef>
                <a:spcPts val="0"/>
              </a:spcBef>
              <a:spcAft>
                <a:spcPts val="0"/>
              </a:spcAft>
              <a:buClrTx/>
              <a:buSzTx/>
              <a:buFontTx/>
              <a:buNone/>
              <a:tabLst/>
              <a:defRPr kumimoji="0" sz="2400" b="0" i="0" u="none" strike="noStrike" cap="none" spc="0" normalizeH="0" baseline="0">
                <a:ln>
                  <a:noFill/>
                </a:ln>
                <a:solidFill>
                  <a:schemeClr val="tx1">
                    <a:lumMod val="75000"/>
                    <a:lumOff val="25000"/>
                  </a:schemeClr>
                </a:solidFill>
                <a:effectLst/>
                <a:uLnTx/>
                <a:uFillTx/>
                <a:latin typeface="vivo type 简 Heavy" panose="02000900000000000000" pitchFamily="2" charset="-122"/>
                <a:ea typeface="vivo type 简 Heavy" panose="02000900000000000000" pitchFamily="2" charset="-122"/>
                <a:cs typeface="OPPOSans B"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cs typeface="OPPOSans B" panose="00020600040101010101" pitchFamily="18" charset="-122"/>
                <a:sym typeface="微软雅黑" panose="020B0503020204020204" pitchFamily="34" charset="-122"/>
              </a:rPr>
              <a:t>Security </a:t>
            </a:r>
            <a:r>
              <a:rPr lang="en-US" altLang="zh-CN" dirty="0">
                <a:solidFill>
                  <a:srgbClr val="000000">
                    <a:lumMod val="75000"/>
                    <a:lumOff val="25000"/>
                  </a:srgbClr>
                </a:solidFill>
                <a:sym typeface="微软雅黑" panose="020B0503020204020204" pitchFamily="34" charset="-122"/>
              </a:rPr>
              <a:t>Area 8: </a:t>
            </a:r>
            <a:r>
              <a:rPr kumimoji="0" lang="en-US" altLang="zh-CN"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cs typeface="OPPOSans B" panose="00020600040101010101" pitchFamily="18" charset="-122"/>
                <a:sym typeface="微软雅黑" panose="020B0503020204020204" pitchFamily="34" charset="-122"/>
              </a:rPr>
              <a:t>Data security and privacy</a:t>
            </a:r>
            <a:endParaRPr kumimoji="0" lang="en-US"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endParaRPr>
          </a:p>
        </p:txBody>
      </p:sp>
      <p:sp>
        <p:nvSpPr>
          <p:cNvPr id="16" name="矩形 15">
            <a:extLst>
              <a:ext uri="{FF2B5EF4-FFF2-40B4-BE49-F238E27FC236}">
                <a16:creationId xmlns:a16="http://schemas.microsoft.com/office/drawing/2014/main" id="{50A4150E-4105-0042-C30B-47DB5C4A805A}"/>
              </a:ext>
            </a:extLst>
          </p:cNvPr>
          <p:cNvSpPr/>
          <p:nvPr/>
        </p:nvSpPr>
        <p:spPr>
          <a:xfrm rot="10543290">
            <a:off x="-35966400" y="268986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7" name="矩形 16">
            <a:extLst>
              <a:ext uri="{FF2B5EF4-FFF2-40B4-BE49-F238E27FC236}">
                <a16:creationId xmlns:a16="http://schemas.microsoft.com/office/drawing/2014/main" id="{BBD48DFB-29F6-BAC5-8730-4D01F25C1835}"/>
              </a:ext>
            </a:extLst>
          </p:cNvPr>
          <p:cNvSpPr/>
          <p:nvPr/>
        </p:nvSpPr>
        <p:spPr>
          <a:xfrm>
            <a:off x="47701200" y="-224790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8" name="矩形 17">
            <a:extLst>
              <a:ext uri="{FF2B5EF4-FFF2-40B4-BE49-F238E27FC236}">
                <a16:creationId xmlns:a16="http://schemas.microsoft.com/office/drawing/2014/main" id="{8251BD4E-6EF0-6802-A50A-A13BBF2648FF}"/>
              </a:ext>
            </a:extLst>
          </p:cNvPr>
          <p:cNvSpPr/>
          <p:nvPr/>
        </p:nvSpPr>
        <p:spPr>
          <a:xfrm rot="10543290">
            <a:off x="46405801" y="282702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9" name="矩形 18">
            <a:extLst>
              <a:ext uri="{FF2B5EF4-FFF2-40B4-BE49-F238E27FC236}">
                <a16:creationId xmlns:a16="http://schemas.microsoft.com/office/drawing/2014/main" id="{B0CC8295-ADD9-42F1-213F-05586239F2B4}"/>
              </a:ext>
            </a:extLst>
          </p:cNvPr>
          <p:cNvSpPr/>
          <p:nvPr/>
        </p:nvSpPr>
        <p:spPr>
          <a:xfrm>
            <a:off x="-38709600" y="-231648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05" name="矩形 104">
            <a:extLst>
              <a:ext uri="{FF2B5EF4-FFF2-40B4-BE49-F238E27FC236}">
                <a16:creationId xmlns:a16="http://schemas.microsoft.com/office/drawing/2014/main" id="{855461D6-8D64-4E78-A02F-EC938594697D}"/>
              </a:ext>
            </a:extLst>
          </p:cNvPr>
          <p:cNvSpPr/>
          <p:nvPr/>
        </p:nvSpPr>
        <p:spPr>
          <a:xfrm>
            <a:off x="347782" y="1140984"/>
            <a:ext cx="4524968" cy="406775"/>
          </a:xfrm>
          <a:prstGeom prst="rect">
            <a:avLst/>
          </a:prstGeom>
          <a:solidFill>
            <a:srgbClr val="415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rPr>
              <a:t>Requirement Source</a:t>
            </a:r>
            <a:endParaRPr kumimoji="0" lang="zh-CN" altLang="en-US"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endParaRPr>
          </a:p>
        </p:txBody>
      </p:sp>
      <p:sp>
        <p:nvSpPr>
          <p:cNvPr id="106" name="矩形 105">
            <a:extLst>
              <a:ext uri="{FF2B5EF4-FFF2-40B4-BE49-F238E27FC236}">
                <a16:creationId xmlns:a16="http://schemas.microsoft.com/office/drawing/2014/main" id="{A7EFB28F-D4F8-4D36-83C3-F1901F489B22}"/>
              </a:ext>
            </a:extLst>
          </p:cNvPr>
          <p:cNvSpPr/>
          <p:nvPr/>
        </p:nvSpPr>
        <p:spPr>
          <a:xfrm>
            <a:off x="346583" y="1547760"/>
            <a:ext cx="4526170" cy="4687234"/>
          </a:xfrm>
          <a:prstGeom prst="rect">
            <a:avLst/>
          </a:prstGeom>
          <a:noFill/>
          <a:ln>
            <a:solidFill>
              <a:srgbClr val="415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微软雅黑"/>
              <a:cs typeface="+mn-ea"/>
              <a:sym typeface="+mn-lt"/>
            </a:endParaRPr>
          </a:p>
        </p:txBody>
      </p:sp>
      <p:sp>
        <p:nvSpPr>
          <p:cNvPr id="107" name="文本框 106">
            <a:extLst>
              <a:ext uri="{FF2B5EF4-FFF2-40B4-BE49-F238E27FC236}">
                <a16:creationId xmlns:a16="http://schemas.microsoft.com/office/drawing/2014/main" id="{ADAC3D7E-BCC7-4098-8BCB-747A63EF52ED}"/>
              </a:ext>
            </a:extLst>
          </p:cNvPr>
          <p:cNvSpPr txBox="1"/>
          <p:nvPr/>
        </p:nvSpPr>
        <p:spPr>
          <a:xfrm>
            <a:off x="395948" y="1636629"/>
            <a:ext cx="4502841" cy="4693593"/>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lang="en-US" altLang="zh-CN" sz="1300" dirty="0">
                <a:solidFill>
                  <a:prstClr val="black"/>
                </a:solidFill>
                <a:latin typeface="Arial" panose="020F0502020204030204"/>
                <a:ea typeface="微软雅黑"/>
                <a:cs typeface="+mn-ea"/>
                <a:sym typeface="+mn-lt"/>
              </a:rPr>
              <a:t>SA1 6G TR</a:t>
            </a:r>
            <a:r>
              <a:rPr lang="zh-CN" altLang="en-US" sz="1300" dirty="0">
                <a:solidFill>
                  <a:prstClr val="black"/>
                </a:solidFill>
                <a:latin typeface="Arial" panose="020F0502020204030204"/>
                <a:ea typeface="微软雅黑"/>
                <a:cs typeface="+mn-ea"/>
                <a:sym typeface="+mn-lt"/>
              </a:rPr>
              <a:t>：</a:t>
            </a:r>
            <a:endParaRPr lang="en-US" altLang="zh-CN" sz="1300" dirty="0">
              <a:solidFill>
                <a:prstClr val="black"/>
              </a:solidFill>
              <a:latin typeface="Arial" panose="020F0502020204030204"/>
              <a:ea typeface="微软雅黑"/>
              <a:cs typeface="+mn-ea"/>
              <a:sym typeface="+mn-lt"/>
            </a:endParaRPr>
          </a:p>
          <a:p>
            <a:pPr marL="354013" marR="0" lvl="0" algn="l" defTabSz="914400" rtl="0" eaLnBrk="1" fontAlgn="auto" latinLnBrk="0" hangingPunct="1">
              <a:spcBef>
                <a:spcPts val="0"/>
              </a:spcBef>
              <a:spcAft>
                <a:spcPts val="0"/>
              </a:spcAft>
              <a:buClrTx/>
              <a:buSzTx/>
              <a:buFontTx/>
              <a:buNone/>
              <a:tabLst/>
              <a:defRPr/>
            </a:pPr>
            <a:r>
              <a:rPr lang="en-US" altLang="zh-CN" sz="1300" dirty="0">
                <a:solidFill>
                  <a:prstClr val="black"/>
                </a:solidFill>
                <a:latin typeface="Arial" panose="020F0502020204030204"/>
                <a:ea typeface="微软雅黑"/>
                <a:cs typeface="+mn-ea"/>
                <a:sym typeface="+mn-lt"/>
              </a:rPr>
              <a:t>5.3.5 PR1: privacy protection for personal data exchange</a:t>
            </a:r>
          </a:p>
          <a:p>
            <a:pPr marL="354013">
              <a:defRPr/>
            </a:pPr>
            <a:r>
              <a:rPr lang="en-US" altLang="zh-CN" sz="1300" dirty="0">
                <a:solidFill>
                  <a:prstClr val="black"/>
                </a:solidFill>
                <a:latin typeface="Arial" panose="020F0502020204030204"/>
                <a:ea typeface="微软雅黑"/>
                <a:cs typeface="+mn-ea"/>
                <a:sym typeface="+mn-lt"/>
              </a:rPr>
              <a:t>5.3.6 PR1: protection for any information exposure to 3</a:t>
            </a:r>
            <a:r>
              <a:rPr lang="en-US" altLang="zh-CN" sz="1300" baseline="30000" dirty="0">
                <a:solidFill>
                  <a:prstClr val="black"/>
                </a:solidFill>
                <a:latin typeface="Arial" panose="020F0502020204030204"/>
                <a:ea typeface="微软雅黑"/>
                <a:cs typeface="+mn-ea"/>
                <a:sym typeface="+mn-lt"/>
              </a:rPr>
              <a:t>rd</a:t>
            </a:r>
            <a:r>
              <a:rPr lang="en-US" altLang="zh-CN" sz="1300" dirty="0">
                <a:solidFill>
                  <a:prstClr val="black"/>
                </a:solidFill>
                <a:latin typeface="Arial" panose="020F0502020204030204"/>
                <a:ea typeface="微软雅黑"/>
                <a:cs typeface="+mn-ea"/>
                <a:sym typeface="+mn-lt"/>
              </a:rPr>
              <a:t> party</a:t>
            </a:r>
          </a:p>
          <a:p>
            <a:pPr marL="354013">
              <a:defRPr/>
            </a:pPr>
            <a:r>
              <a:rPr lang="en-US" altLang="zh-CN" sz="1300" dirty="0">
                <a:solidFill>
                  <a:prstClr val="black"/>
                </a:solidFill>
                <a:latin typeface="Arial" panose="020F0502020204030204"/>
                <a:ea typeface="微软雅黑"/>
                <a:cs typeface="+mn-ea"/>
                <a:sym typeface="+mn-lt"/>
              </a:rPr>
              <a:t>5.9.2 PR4: security and privacy protection for 6GS data for data framework</a:t>
            </a:r>
          </a:p>
          <a:p>
            <a:pPr marL="354013">
              <a:defRPr/>
            </a:pPr>
            <a:r>
              <a:rPr lang="en-US" altLang="zh-CN" sz="1300" dirty="0">
                <a:solidFill>
                  <a:prstClr val="black"/>
                </a:solidFill>
                <a:latin typeface="Arial" panose="020F0502020204030204"/>
                <a:ea typeface="微软雅黑"/>
                <a:cs typeface="+mn-ea"/>
                <a:sym typeface="+mn-lt"/>
              </a:rPr>
              <a:t>6.11 PR1: AIML model exposure to 3</a:t>
            </a:r>
            <a:r>
              <a:rPr lang="en-US" altLang="zh-CN" sz="1300" baseline="30000" dirty="0">
                <a:solidFill>
                  <a:prstClr val="black"/>
                </a:solidFill>
                <a:latin typeface="Arial" panose="020F0502020204030204"/>
                <a:ea typeface="微软雅黑"/>
                <a:cs typeface="+mn-ea"/>
                <a:sym typeface="+mn-lt"/>
              </a:rPr>
              <a:t>rd</a:t>
            </a:r>
            <a:r>
              <a:rPr lang="en-US" altLang="zh-CN" sz="1300" dirty="0">
                <a:solidFill>
                  <a:prstClr val="black"/>
                </a:solidFill>
                <a:latin typeface="Arial" panose="020F0502020204030204"/>
                <a:ea typeface="微软雅黑"/>
                <a:cs typeface="+mn-ea"/>
                <a:sym typeface="+mn-lt"/>
              </a:rPr>
              <a:t> party</a:t>
            </a:r>
          </a:p>
          <a:p>
            <a:pPr marL="354013">
              <a:defRPr/>
            </a:pPr>
            <a:r>
              <a:rPr lang="en-US" altLang="zh-CN" sz="1300" dirty="0">
                <a:solidFill>
                  <a:prstClr val="black"/>
                </a:solidFill>
                <a:latin typeface="Arial" panose="020F0502020204030204"/>
                <a:ea typeface="微软雅黑"/>
                <a:cs typeface="+mn-ea"/>
                <a:sym typeface="+mn-lt"/>
              </a:rPr>
              <a:t>6.16/28 PR2/1: user consent for exchanging personal data in AI</a:t>
            </a:r>
          </a:p>
          <a:p>
            <a:pPr marL="354013" marR="0" lvl="0" algn="l" defTabSz="914400" rtl="0" eaLnBrk="1" fontAlgn="auto" latinLnBrk="0" hangingPunct="1">
              <a:spcBef>
                <a:spcPts val="0"/>
              </a:spcBef>
              <a:spcAft>
                <a:spcPts val="0"/>
              </a:spcAft>
              <a:buClrTx/>
              <a:buSzTx/>
              <a:buFontTx/>
              <a:buNone/>
              <a:tabLst/>
              <a:defRPr/>
            </a:pPr>
            <a:r>
              <a:rPr lang="en-US" altLang="zh-CN" sz="1300" dirty="0">
                <a:solidFill>
                  <a:prstClr val="black"/>
                </a:solidFill>
                <a:latin typeface="Arial" panose="020F0502020204030204"/>
                <a:ea typeface="微软雅黑"/>
                <a:cs typeface="+mn-ea"/>
                <a:sym typeface="+mn-lt"/>
              </a:rPr>
              <a:t>7.9 PR2: location exposure to 3</a:t>
            </a:r>
            <a:r>
              <a:rPr lang="en-US" altLang="zh-CN" sz="1300" baseline="30000" dirty="0">
                <a:solidFill>
                  <a:prstClr val="black"/>
                </a:solidFill>
                <a:latin typeface="Arial" panose="020F0502020204030204"/>
                <a:ea typeface="微软雅黑"/>
                <a:cs typeface="+mn-ea"/>
                <a:sym typeface="+mn-lt"/>
              </a:rPr>
              <a:t>rd</a:t>
            </a:r>
            <a:r>
              <a:rPr lang="en-US" altLang="zh-CN" sz="1300" dirty="0">
                <a:solidFill>
                  <a:prstClr val="black"/>
                </a:solidFill>
                <a:latin typeface="Arial" panose="020F0502020204030204"/>
                <a:ea typeface="微软雅黑"/>
                <a:cs typeface="+mn-ea"/>
                <a:sym typeface="+mn-lt"/>
              </a:rPr>
              <a:t> party</a:t>
            </a:r>
          </a:p>
          <a:p>
            <a:pPr marL="354013">
              <a:defRPr/>
            </a:pPr>
            <a:r>
              <a:rPr lang="en-US" altLang="zh-CN" sz="1300" dirty="0">
                <a:solidFill>
                  <a:prstClr val="black"/>
                </a:solidFill>
                <a:latin typeface="Arial" panose="020F0502020204030204"/>
                <a:ea typeface="微软雅黑"/>
                <a:cs typeface="+mn-ea"/>
                <a:sym typeface="+mn-lt"/>
              </a:rPr>
              <a:t>7.11 PR2: security for processing sensing data</a:t>
            </a:r>
          </a:p>
          <a:p>
            <a:pPr marL="354013" marR="0" lvl="0" algn="l" defTabSz="914400" rtl="0" eaLnBrk="1" fontAlgn="auto" latinLnBrk="0" hangingPunct="1">
              <a:spcBef>
                <a:spcPts val="0"/>
              </a:spcBef>
              <a:spcAft>
                <a:spcPts val="0"/>
              </a:spcAft>
              <a:buClrTx/>
              <a:buSzTx/>
              <a:buFontTx/>
              <a:buNone/>
              <a:tabLst/>
              <a:defRPr/>
            </a:pPr>
            <a:r>
              <a:rPr lang="en-US" altLang="zh-CN" sz="1300" dirty="0">
                <a:solidFill>
                  <a:prstClr val="black"/>
                </a:solidFill>
                <a:latin typeface="Arial" panose="020F0502020204030204"/>
                <a:ea typeface="微软雅黑"/>
                <a:cs typeface="+mn-ea"/>
                <a:sym typeface="+mn-lt"/>
              </a:rPr>
              <a:t>7.16 PR3: sensing result exposure to 3</a:t>
            </a:r>
            <a:r>
              <a:rPr lang="en-US" altLang="zh-CN" sz="1300" baseline="30000" dirty="0">
                <a:solidFill>
                  <a:prstClr val="black"/>
                </a:solidFill>
                <a:latin typeface="Arial" panose="020F0502020204030204"/>
                <a:ea typeface="微软雅黑"/>
                <a:cs typeface="+mn-ea"/>
                <a:sym typeface="+mn-lt"/>
              </a:rPr>
              <a:t>rd</a:t>
            </a:r>
            <a:r>
              <a:rPr lang="en-US" altLang="zh-CN" sz="1300" dirty="0">
                <a:solidFill>
                  <a:prstClr val="black"/>
                </a:solidFill>
                <a:latin typeface="Arial" panose="020F0502020204030204"/>
                <a:ea typeface="微软雅黑"/>
                <a:cs typeface="+mn-ea"/>
                <a:sym typeface="+mn-lt"/>
              </a:rPr>
              <a:t> party</a:t>
            </a:r>
          </a:p>
          <a:p>
            <a:pPr marL="0" marR="0" lvl="0" indent="0" algn="l" defTabSz="914400" rtl="0" eaLnBrk="1" fontAlgn="auto" latinLnBrk="0" hangingPunct="1">
              <a:spcBef>
                <a:spcPts val="0"/>
              </a:spcBef>
              <a:spcAft>
                <a:spcPts val="0"/>
              </a:spcAft>
              <a:buClrTx/>
              <a:buSzTx/>
              <a:buFontTx/>
              <a:buNone/>
              <a:tabLst/>
              <a:defRPr/>
            </a:pPr>
            <a:r>
              <a:rPr lang="en-US" altLang="zh-CN" sz="1300" dirty="0">
                <a:solidFill>
                  <a:prstClr val="black"/>
                </a:solidFill>
                <a:latin typeface="Arial" panose="020F0502020204030204"/>
                <a:ea typeface="微软雅黑"/>
                <a:cs typeface="+mn-ea"/>
                <a:sym typeface="+mn-lt"/>
              </a:rPr>
              <a:t>SA2 6G SID:</a:t>
            </a:r>
            <a:r>
              <a:rPr lang="zh-CN" altLang="en-US" sz="1300" dirty="0">
                <a:solidFill>
                  <a:prstClr val="black"/>
                </a:solidFill>
                <a:latin typeface="Arial" panose="020F0502020204030204"/>
                <a:ea typeface="微软雅黑"/>
                <a:cs typeface="+mn-ea"/>
                <a:sym typeface="+mn-lt"/>
              </a:rPr>
              <a:t> </a:t>
            </a:r>
            <a:r>
              <a:rPr lang="en-US" altLang="zh-CN" sz="1300" dirty="0">
                <a:solidFill>
                  <a:prstClr val="black"/>
                </a:solidFill>
                <a:latin typeface="Arial" panose="020F0502020204030204"/>
                <a:ea typeface="微软雅黑"/>
                <a:cs typeface="+mn-ea"/>
                <a:sym typeface="+mn-lt"/>
              </a:rPr>
              <a:t> </a:t>
            </a:r>
          </a:p>
          <a:p>
            <a:pPr marL="354013" marR="0" lvl="0" algn="l" defTabSz="914400" rtl="0" eaLnBrk="1" fontAlgn="auto" latinLnBrk="0" hangingPunct="1">
              <a:spcBef>
                <a:spcPts val="0"/>
              </a:spcBef>
              <a:spcAft>
                <a:spcPts val="0"/>
              </a:spcAft>
              <a:buClrTx/>
              <a:buSzTx/>
              <a:buFontTx/>
              <a:buNone/>
              <a:tabLst/>
              <a:defRPr/>
            </a:pPr>
            <a:r>
              <a:rPr lang="en-US" altLang="zh-CN" sz="1300" dirty="0">
                <a:solidFill>
                  <a:prstClr val="black"/>
                </a:solidFill>
                <a:latin typeface="Arial" panose="020F0502020204030204"/>
                <a:ea typeface="微软雅黑"/>
                <a:cs typeface="+mn-ea"/>
                <a:sym typeface="+mn-lt"/>
              </a:rPr>
              <a:t>WT#5 data framework with consider of access control/user consent and privacy</a:t>
            </a:r>
          </a:p>
          <a:p>
            <a:pPr>
              <a:defRPr/>
            </a:pPr>
            <a:r>
              <a:rPr lang="en-US" altLang="zh-CN" sz="1300" dirty="0">
                <a:solidFill>
                  <a:prstClr val="black"/>
                </a:solidFill>
                <a:latin typeface="Arial" panose="020F0502020204030204"/>
                <a:ea typeface="微软雅黑"/>
                <a:cs typeface="+mn-ea"/>
                <a:sym typeface="+mn-lt"/>
              </a:rPr>
              <a:t>RAN 6G SID:</a:t>
            </a:r>
          </a:p>
          <a:p>
            <a:pPr marL="354013" marR="0" lvl="0" algn="l" defTabSz="914400" rtl="0" eaLnBrk="1" fontAlgn="auto" latinLnBrk="0" hangingPunct="1">
              <a:spcBef>
                <a:spcPts val="0"/>
              </a:spcBef>
              <a:spcAft>
                <a:spcPts val="0"/>
              </a:spcAft>
              <a:buClrTx/>
              <a:buSzTx/>
              <a:buFontTx/>
              <a:buNone/>
              <a:tabLst/>
              <a:defRPr/>
            </a:pPr>
            <a:r>
              <a:rPr lang="en-US" altLang="zh-CN" sz="1300" dirty="0">
                <a:solidFill>
                  <a:prstClr val="black"/>
                </a:solidFill>
                <a:latin typeface="Arial" panose="020F0502020204030204"/>
                <a:ea typeface="微软雅黑"/>
                <a:cs typeface="+mn-ea"/>
                <a:sym typeface="+mn-lt"/>
              </a:rPr>
              <a:t>WT#3e data transfer design for various data</a:t>
            </a:r>
          </a:p>
          <a:p>
            <a:pPr marL="354013" marR="0" lvl="0" algn="l" defTabSz="914400" rtl="0" eaLnBrk="1" fontAlgn="auto" latinLnBrk="0" hangingPunct="1">
              <a:spcBef>
                <a:spcPts val="0"/>
              </a:spcBef>
              <a:spcAft>
                <a:spcPts val="0"/>
              </a:spcAft>
              <a:buClrTx/>
              <a:buSzTx/>
              <a:buFontTx/>
              <a:buNone/>
              <a:tabLst/>
              <a:defRPr/>
            </a:pPr>
            <a:r>
              <a:rPr lang="en-US" altLang="zh-CN" sz="1300" dirty="0">
                <a:solidFill>
                  <a:prstClr val="black"/>
                </a:solidFill>
                <a:latin typeface="Arial" panose="020F0502020204030204"/>
                <a:ea typeface="微软雅黑"/>
                <a:cs typeface="+mn-ea"/>
                <a:sym typeface="+mn-lt"/>
              </a:rPr>
              <a:t>WT#8 data collection and management in coordination with SA WG</a:t>
            </a:r>
          </a:p>
          <a:p>
            <a:pPr>
              <a:defRPr/>
            </a:pPr>
            <a:r>
              <a:rPr lang="en-US" altLang="zh-CN" sz="1300" dirty="0">
                <a:solidFill>
                  <a:prstClr val="black"/>
                </a:solidFill>
                <a:latin typeface="Arial" panose="020F0502020204030204"/>
                <a:ea typeface="微软雅黑"/>
                <a:cs typeface="+mn-ea"/>
                <a:sym typeface="+mn-lt"/>
              </a:rPr>
              <a:t>SA3 5G TS REQ:</a:t>
            </a:r>
          </a:p>
          <a:p>
            <a:pPr marL="354013">
              <a:tabLst>
                <a:tab pos="265113" algn="l"/>
              </a:tabLst>
              <a:defRPr/>
            </a:pPr>
            <a:r>
              <a:rPr lang="en-US" altLang="zh-CN" sz="1300" dirty="0">
                <a:solidFill>
                  <a:prstClr val="black"/>
                </a:solidFill>
                <a:latin typeface="Arial" panose="020F0502020204030204"/>
                <a:ea typeface="微软雅黑"/>
                <a:cs typeface="+mn-ea"/>
                <a:sym typeface="+mn-lt"/>
              </a:rPr>
              <a:t>R17 TS 33.501 Annex V (User consent)</a:t>
            </a:r>
          </a:p>
          <a:p>
            <a:pPr marL="354013" marR="0" lvl="0" algn="l" defTabSz="914400" rtl="0" eaLnBrk="1" fontAlgn="auto" latinLnBrk="0" hangingPunct="1">
              <a:spcBef>
                <a:spcPts val="0"/>
              </a:spcBef>
              <a:spcAft>
                <a:spcPts val="0"/>
              </a:spcAft>
              <a:buClrTx/>
              <a:buSzTx/>
              <a:buFontTx/>
              <a:buNone/>
              <a:tabLst>
                <a:tab pos="265113" algn="l"/>
              </a:tabLst>
              <a:defRPr/>
            </a:pPr>
            <a:endParaRPr lang="en-US" altLang="zh-CN" sz="1300" dirty="0">
              <a:solidFill>
                <a:prstClr val="black"/>
              </a:solidFill>
              <a:latin typeface="Arial" panose="020F0502020204030204"/>
              <a:ea typeface="微软雅黑"/>
              <a:cs typeface="+mn-ea"/>
              <a:sym typeface="+mn-lt"/>
            </a:endParaRPr>
          </a:p>
        </p:txBody>
      </p:sp>
      <p:grpSp>
        <p:nvGrpSpPr>
          <p:cNvPr id="113" name="组合 112">
            <a:extLst>
              <a:ext uri="{FF2B5EF4-FFF2-40B4-BE49-F238E27FC236}">
                <a16:creationId xmlns:a16="http://schemas.microsoft.com/office/drawing/2014/main" id="{96C62057-3769-4438-92A7-B7C2F8784963}"/>
              </a:ext>
            </a:extLst>
          </p:cNvPr>
          <p:cNvGrpSpPr/>
          <p:nvPr/>
        </p:nvGrpSpPr>
        <p:grpSpPr>
          <a:xfrm>
            <a:off x="5130800" y="1142587"/>
            <a:ext cx="6691031" cy="2154701"/>
            <a:chOff x="816076" y="2698814"/>
            <a:chExt cx="3054588" cy="1490126"/>
          </a:xfrm>
        </p:grpSpPr>
        <p:sp>
          <p:nvSpPr>
            <p:cNvPr id="114" name="矩形 113">
              <a:extLst>
                <a:ext uri="{FF2B5EF4-FFF2-40B4-BE49-F238E27FC236}">
                  <a16:creationId xmlns:a16="http://schemas.microsoft.com/office/drawing/2014/main" id="{9BB548B6-5793-4496-AEDA-B22B571DBEE0}"/>
                </a:ext>
              </a:extLst>
            </p:cNvPr>
            <p:cNvSpPr/>
            <p:nvPr/>
          </p:nvSpPr>
          <p:spPr>
            <a:xfrm>
              <a:off x="816885" y="2698814"/>
              <a:ext cx="3053777" cy="281313"/>
            </a:xfrm>
            <a:prstGeom prst="rect">
              <a:avLst/>
            </a:prstGeom>
            <a:solidFill>
              <a:srgbClr val="415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prstClr val="white"/>
                  </a:solidFill>
                  <a:latin typeface="Arial" panose="020F0502020204030204"/>
                  <a:ea typeface="微软雅黑"/>
                  <a:cs typeface="+mn-ea"/>
                  <a:sym typeface="+mn-lt"/>
                </a:rPr>
                <a:t>Potential Objectives</a:t>
              </a:r>
              <a:endParaRPr kumimoji="0" lang="zh-CN" altLang="en-US"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endParaRPr>
            </a:p>
          </p:txBody>
        </p:sp>
        <p:sp>
          <p:nvSpPr>
            <p:cNvPr id="115" name="矩形 114">
              <a:extLst>
                <a:ext uri="{FF2B5EF4-FFF2-40B4-BE49-F238E27FC236}">
                  <a16:creationId xmlns:a16="http://schemas.microsoft.com/office/drawing/2014/main" id="{36E6010A-3358-4143-A131-D8FBEDB3EFB6}"/>
                </a:ext>
              </a:extLst>
            </p:cNvPr>
            <p:cNvSpPr/>
            <p:nvPr/>
          </p:nvSpPr>
          <p:spPr>
            <a:xfrm>
              <a:off x="816076" y="2980125"/>
              <a:ext cx="3054588" cy="1208815"/>
            </a:xfrm>
            <a:prstGeom prst="rect">
              <a:avLst/>
            </a:prstGeom>
            <a:noFill/>
            <a:ln>
              <a:solidFill>
                <a:srgbClr val="415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微软雅黑"/>
                <a:cs typeface="+mn-ea"/>
                <a:sym typeface="+mn-lt"/>
              </a:endParaRPr>
            </a:p>
          </p:txBody>
        </p:sp>
        <p:sp>
          <p:nvSpPr>
            <p:cNvPr id="116" name="文本框 115">
              <a:extLst>
                <a:ext uri="{FF2B5EF4-FFF2-40B4-BE49-F238E27FC236}">
                  <a16:creationId xmlns:a16="http://schemas.microsoft.com/office/drawing/2014/main" id="{6909BB48-2058-45E7-A2F5-B85F9D7C7F52}"/>
                </a:ext>
              </a:extLst>
            </p:cNvPr>
            <p:cNvSpPr txBox="1"/>
            <p:nvPr/>
          </p:nvSpPr>
          <p:spPr>
            <a:xfrm>
              <a:off x="844928" y="3100153"/>
              <a:ext cx="2996883" cy="574692"/>
            </a:xfrm>
            <a:prstGeom prst="rect">
              <a:avLst/>
            </a:prstGeom>
            <a:noFill/>
          </p:spPr>
          <p:txBody>
            <a:bodyPr wrap="square" rtlCol="0">
              <a:spAutoFit/>
            </a:bodyPr>
            <a:lstStyle/>
            <a:p>
              <a:pPr lvl="0">
                <a:spcAft>
                  <a:spcPts val="0"/>
                </a:spcAft>
                <a:tabLst>
                  <a:tab pos="540385" algn="l"/>
                </a:tabLst>
              </a:pPr>
              <a:r>
                <a:rPr lang="en-US" altLang="zh-CN" sz="1600" dirty="0">
                  <a:solidFill>
                    <a:schemeClr val="tx1"/>
                  </a:solidFill>
                  <a:effectLst/>
                  <a:ea typeface="宋体" panose="02010600030101010101" pitchFamily="2" charset="-122"/>
                </a:rPr>
                <a:t>To protect new feature data framework </a:t>
              </a:r>
              <a:endParaRPr lang="en-GB" altLang="zh-CN" sz="1600" dirty="0">
                <a:solidFill>
                  <a:schemeClr val="tx1"/>
                </a:solidFill>
                <a:effectLst/>
                <a:ea typeface="宋体" panose="02010600030101010101" pitchFamily="2" charset="-122"/>
              </a:endParaRPr>
            </a:p>
            <a:p>
              <a:pPr marL="358775" lvl="0" indent="-177800">
                <a:spcAft>
                  <a:spcPts val="0"/>
                </a:spcAft>
                <a:buFont typeface="+mj-lt"/>
                <a:buAutoNum type="arabicPeriod"/>
                <a:tabLst>
                  <a:tab pos="540385" algn="l"/>
                </a:tabLst>
              </a:pPr>
              <a:r>
                <a:rPr lang="en-GB" altLang="zh-CN" sz="1600" dirty="0">
                  <a:solidFill>
                    <a:schemeClr val="tx1"/>
                  </a:solidFill>
                  <a:effectLst/>
                  <a:ea typeface="宋体" panose="02010600030101010101" pitchFamily="2" charset="-122"/>
                </a:rPr>
                <a:t> Security and privacy control of data in data framework, e.g. user consent</a:t>
              </a:r>
              <a:r>
                <a:rPr lang="en-US" altLang="zh-CN" sz="1600" dirty="0">
                  <a:ea typeface="宋体" panose="02010600030101010101" pitchFamily="2" charset="-122"/>
                </a:rPr>
                <a:t>,</a:t>
              </a:r>
              <a:r>
                <a:rPr lang="zh-CN" altLang="en-US" sz="1600" dirty="0">
                  <a:ea typeface="宋体" panose="02010600030101010101" pitchFamily="2" charset="-122"/>
                </a:rPr>
                <a:t> </a:t>
              </a:r>
              <a:r>
                <a:rPr lang="en-GB" altLang="zh-CN" sz="1600" dirty="0">
                  <a:solidFill>
                    <a:schemeClr val="tx1"/>
                  </a:solidFill>
                  <a:effectLst/>
                  <a:ea typeface="宋体" panose="02010600030101010101" pitchFamily="2" charset="-122"/>
                </a:rPr>
                <a:t>access control</a:t>
              </a:r>
              <a:endParaRPr lang="zh-CN" altLang="zh-CN" sz="1600" dirty="0">
                <a:solidFill>
                  <a:schemeClr val="tx1"/>
                </a:solidFill>
                <a:effectLst/>
                <a:ea typeface="宋体" panose="02010600030101010101" pitchFamily="2" charset="-122"/>
              </a:endParaRPr>
            </a:p>
          </p:txBody>
        </p:sp>
      </p:grpSp>
      <p:sp>
        <p:nvSpPr>
          <p:cNvPr id="37" name="文本框 36">
            <a:extLst>
              <a:ext uri="{FF2B5EF4-FFF2-40B4-BE49-F238E27FC236}">
                <a16:creationId xmlns:a16="http://schemas.microsoft.com/office/drawing/2014/main" id="{0AD41D1D-6D1E-48F3-ABF4-98581BD91884}"/>
              </a:ext>
            </a:extLst>
          </p:cNvPr>
          <p:cNvSpPr txBox="1"/>
          <p:nvPr/>
        </p:nvSpPr>
        <p:spPr>
          <a:xfrm>
            <a:off x="5231423" y="4178713"/>
            <a:ext cx="6564629" cy="830997"/>
          </a:xfrm>
          <a:prstGeom prst="rect">
            <a:avLst/>
          </a:prstGeom>
          <a:noFill/>
        </p:spPr>
        <p:txBody>
          <a:bodyPr wrap="square" rtlCol="0">
            <a:spAutoFit/>
          </a:bodyPr>
          <a:lstStyle/>
          <a:p>
            <a:pPr marL="177800" lvl="0" indent="-177800">
              <a:spcAft>
                <a:spcPts val="0"/>
              </a:spcAft>
              <a:buFont typeface="+mj-lt"/>
              <a:buAutoNum type="arabicPeriod"/>
              <a:tabLst>
                <a:tab pos="540385" algn="l"/>
              </a:tabLst>
            </a:pPr>
            <a:r>
              <a:rPr lang="en-GB" altLang="zh-CN" sz="1600" dirty="0">
                <a:solidFill>
                  <a:schemeClr val="tx1"/>
                </a:solidFill>
                <a:effectLst/>
                <a:ea typeface="宋体" panose="02010600030101010101" pitchFamily="2" charset="-122"/>
              </a:rPr>
              <a:t> System related (Basic feature)</a:t>
            </a:r>
          </a:p>
          <a:p>
            <a:pPr marL="177800" indent="-177800">
              <a:buFont typeface="+mj-lt"/>
              <a:buAutoNum type="arabicPeriod"/>
              <a:tabLst>
                <a:tab pos="540385" algn="l"/>
              </a:tabLst>
            </a:pPr>
            <a:r>
              <a:rPr lang="en-GB" altLang="zh-CN" sz="1600" dirty="0">
                <a:solidFill>
                  <a:schemeClr val="tx1"/>
                </a:solidFill>
                <a:effectLst/>
                <a:ea typeface="宋体" panose="02010600030101010101" pitchFamily="2" charset="-122"/>
              </a:rPr>
              <a:t> SA3 needs to wait for</a:t>
            </a:r>
            <a:r>
              <a:rPr lang="en-GB" altLang="zh-CN" sz="1600" dirty="0">
                <a:ea typeface="宋体" panose="02010600030101010101" pitchFamily="2" charset="-122"/>
              </a:rPr>
              <a:t> SA2 and RAN progress as the objective is architecture and procedure related.</a:t>
            </a:r>
            <a:endParaRPr lang="en-GB" altLang="zh-CN" sz="1600" dirty="0">
              <a:solidFill>
                <a:schemeClr val="tx1"/>
              </a:solidFill>
              <a:effectLst/>
              <a:ea typeface="宋体" panose="02010600030101010101" pitchFamily="2" charset="-122"/>
            </a:endParaRPr>
          </a:p>
        </p:txBody>
      </p:sp>
    </p:spTree>
    <p:extLst>
      <p:ext uri="{BB962C8B-B14F-4D97-AF65-F5344CB8AC3E}">
        <p14:creationId xmlns:p14="http://schemas.microsoft.com/office/powerpoint/2010/main" val="2275798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组合 116">
            <a:extLst>
              <a:ext uri="{FF2B5EF4-FFF2-40B4-BE49-F238E27FC236}">
                <a16:creationId xmlns:a16="http://schemas.microsoft.com/office/drawing/2014/main" id="{CE71C546-FA6C-4C27-AA89-AD18031D9787}"/>
              </a:ext>
            </a:extLst>
          </p:cNvPr>
          <p:cNvGrpSpPr/>
          <p:nvPr/>
        </p:nvGrpSpPr>
        <p:grpSpPr>
          <a:xfrm>
            <a:off x="5130800" y="3598911"/>
            <a:ext cx="6713290" cy="2636083"/>
            <a:chOff x="816076" y="2698814"/>
            <a:chExt cx="3054588" cy="1490126"/>
          </a:xfrm>
        </p:grpSpPr>
        <p:sp>
          <p:nvSpPr>
            <p:cNvPr id="118" name="矩形 117">
              <a:extLst>
                <a:ext uri="{FF2B5EF4-FFF2-40B4-BE49-F238E27FC236}">
                  <a16:creationId xmlns:a16="http://schemas.microsoft.com/office/drawing/2014/main" id="{6E3F1268-AACD-4783-9DAA-27B6D025F06C}"/>
                </a:ext>
              </a:extLst>
            </p:cNvPr>
            <p:cNvSpPr/>
            <p:nvPr/>
          </p:nvSpPr>
          <p:spPr>
            <a:xfrm>
              <a:off x="816885" y="2698814"/>
              <a:ext cx="3053777" cy="281313"/>
            </a:xfrm>
            <a:prstGeom prst="rect">
              <a:avLst/>
            </a:prstGeom>
            <a:solidFill>
              <a:srgbClr val="415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rPr>
                <a:t>Remark</a:t>
              </a:r>
              <a:endParaRPr kumimoji="0" lang="zh-CN" altLang="en-US"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endParaRPr>
            </a:p>
          </p:txBody>
        </p:sp>
        <p:sp>
          <p:nvSpPr>
            <p:cNvPr id="119" name="矩形 118">
              <a:extLst>
                <a:ext uri="{FF2B5EF4-FFF2-40B4-BE49-F238E27FC236}">
                  <a16:creationId xmlns:a16="http://schemas.microsoft.com/office/drawing/2014/main" id="{F7D72358-C32E-4A3D-8334-433D5AE04A5F}"/>
                </a:ext>
              </a:extLst>
            </p:cNvPr>
            <p:cNvSpPr/>
            <p:nvPr/>
          </p:nvSpPr>
          <p:spPr>
            <a:xfrm>
              <a:off x="816076" y="2980125"/>
              <a:ext cx="3054588" cy="1208815"/>
            </a:xfrm>
            <a:prstGeom prst="rect">
              <a:avLst/>
            </a:prstGeom>
            <a:noFill/>
            <a:ln>
              <a:solidFill>
                <a:srgbClr val="415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微软雅黑"/>
                <a:cs typeface="+mn-ea"/>
                <a:sym typeface="+mn-lt"/>
              </a:endParaRPr>
            </a:p>
          </p:txBody>
        </p:sp>
      </p:grpSp>
      <p:sp>
        <p:nvSpPr>
          <p:cNvPr id="6" name="文本框 5">
            <a:extLst>
              <a:ext uri="{FF2B5EF4-FFF2-40B4-BE49-F238E27FC236}">
                <a16:creationId xmlns:a16="http://schemas.microsoft.com/office/drawing/2014/main" id="{6F188EA6-0638-4403-CD0D-8E6F882CCDCB}"/>
              </a:ext>
            </a:extLst>
          </p:cNvPr>
          <p:cNvSpPr txBox="1">
            <a:spLocks/>
          </p:cNvSpPr>
          <p:nvPr/>
        </p:nvSpPr>
        <p:spPr>
          <a:xfrm>
            <a:off x="462987" y="308588"/>
            <a:ext cx="9885368" cy="369332"/>
          </a:xfrm>
          <a:prstGeom prst="rect">
            <a:avLst/>
          </a:prstGeom>
          <a:noFill/>
        </p:spPr>
        <p:txBody>
          <a:bodyPr wrap="square" lIns="0" tIns="0" rIns="0" bIns="0" rtlCol="0">
            <a:spAutoFit/>
          </a:bodyPr>
          <a:lstStyle>
            <a:defPPr>
              <a:defRPr lang="zh-CN"/>
            </a:defPPr>
            <a:lvl1pPr marR="0" lvl="0" indent="0" fontAlgn="auto">
              <a:lnSpc>
                <a:spcPct val="100000"/>
              </a:lnSpc>
              <a:spcBef>
                <a:spcPts val="0"/>
              </a:spcBef>
              <a:spcAft>
                <a:spcPts val="0"/>
              </a:spcAft>
              <a:buClrTx/>
              <a:buSzTx/>
              <a:buFontTx/>
              <a:buNone/>
              <a:tabLst/>
              <a:defRPr kumimoji="0" sz="2400" b="0" i="0" u="none" strike="noStrike" cap="none" spc="0" normalizeH="0" baseline="0">
                <a:ln>
                  <a:noFill/>
                </a:ln>
                <a:solidFill>
                  <a:schemeClr val="tx1">
                    <a:lumMod val="75000"/>
                    <a:lumOff val="25000"/>
                  </a:schemeClr>
                </a:solidFill>
                <a:effectLst/>
                <a:uLnTx/>
                <a:uFillTx/>
                <a:latin typeface="vivo type 简 Heavy" panose="02000900000000000000" pitchFamily="2" charset="-122"/>
                <a:ea typeface="vivo type 简 Heavy" panose="02000900000000000000" pitchFamily="2" charset="-122"/>
                <a:cs typeface="OPPOSans B"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cs typeface="OPPOSans B" panose="00020600040101010101" pitchFamily="18" charset="-122"/>
                <a:sym typeface="微软雅黑" panose="020B0503020204020204" pitchFamily="34" charset="-122"/>
              </a:rPr>
              <a:t>Security </a:t>
            </a:r>
            <a:r>
              <a:rPr lang="en-US" altLang="zh-CN" dirty="0">
                <a:solidFill>
                  <a:srgbClr val="000000">
                    <a:lumMod val="75000"/>
                    <a:lumOff val="25000"/>
                  </a:srgbClr>
                </a:solidFill>
                <a:sym typeface="微软雅黑" panose="020B0503020204020204" pitchFamily="34" charset="-122"/>
              </a:rPr>
              <a:t>Area 9: </a:t>
            </a:r>
            <a:r>
              <a:rPr kumimoji="0" lang="en-US" altLang="zh-CN"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cs typeface="OPPOSans B" panose="00020600040101010101" pitchFamily="18" charset="-122"/>
                <a:sym typeface="微软雅黑" panose="020B0503020204020204" pitchFamily="34" charset="-122"/>
              </a:rPr>
              <a:t>computing security</a:t>
            </a:r>
            <a:endParaRPr kumimoji="0" lang="en-US"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endParaRPr>
          </a:p>
        </p:txBody>
      </p:sp>
      <p:sp>
        <p:nvSpPr>
          <p:cNvPr id="16" name="矩形 15">
            <a:extLst>
              <a:ext uri="{FF2B5EF4-FFF2-40B4-BE49-F238E27FC236}">
                <a16:creationId xmlns:a16="http://schemas.microsoft.com/office/drawing/2014/main" id="{50A4150E-4105-0042-C30B-47DB5C4A805A}"/>
              </a:ext>
            </a:extLst>
          </p:cNvPr>
          <p:cNvSpPr/>
          <p:nvPr/>
        </p:nvSpPr>
        <p:spPr>
          <a:xfrm rot="10543290">
            <a:off x="-35966400" y="268986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7" name="矩形 16">
            <a:extLst>
              <a:ext uri="{FF2B5EF4-FFF2-40B4-BE49-F238E27FC236}">
                <a16:creationId xmlns:a16="http://schemas.microsoft.com/office/drawing/2014/main" id="{BBD48DFB-29F6-BAC5-8730-4D01F25C1835}"/>
              </a:ext>
            </a:extLst>
          </p:cNvPr>
          <p:cNvSpPr/>
          <p:nvPr/>
        </p:nvSpPr>
        <p:spPr>
          <a:xfrm>
            <a:off x="47701200" y="-224790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8" name="矩形 17">
            <a:extLst>
              <a:ext uri="{FF2B5EF4-FFF2-40B4-BE49-F238E27FC236}">
                <a16:creationId xmlns:a16="http://schemas.microsoft.com/office/drawing/2014/main" id="{8251BD4E-6EF0-6802-A50A-A13BBF2648FF}"/>
              </a:ext>
            </a:extLst>
          </p:cNvPr>
          <p:cNvSpPr/>
          <p:nvPr/>
        </p:nvSpPr>
        <p:spPr>
          <a:xfrm rot="10543290">
            <a:off x="46405801" y="282702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9" name="矩形 18">
            <a:extLst>
              <a:ext uri="{FF2B5EF4-FFF2-40B4-BE49-F238E27FC236}">
                <a16:creationId xmlns:a16="http://schemas.microsoft.com/office/drawing/2014/main" id="{B0CC8295-ADD9-42F1-213F-05586239F2B4}"/>
              </a:ext>
            </a:extLst>
          </p:cNvPr>
          <p:cNvSpPr/>
          <p:nvPr/>
        </p:nvSpPr>
        <p:spPr>
          <a:xfrm>
            <a:off x="-38709600" y="-231648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05" name="矩形 104">
            <a:extLst>
              <a:ext uri="{FF2B5EF4-FFF2-40B4-BE49-F238E27FC236}">
                <a16:creationId xmlns:a16="http://schemas.microsoft.com/office/drawing/2014/main" id="{855461D6-8D64-4E78-A02F-EC938594697D}"/>
              </a:ext>
            </a:extLst>
          </p:cNvPr>
          <p:cNvSpPr/>
          <p:nvPr/>
        </p:nvSpPr>
        <p:spPr>
          <a:xfrm>
            <a:off x="347782" y="1140984"/>
            <a:ext cx="4524968" cy="406775"/>
          </a:xfrm>
          <a:prstGeom prst="rect">
            <a:avLst/>
          </a:prstGeom>
          <a:solidFill>
            <a:srgbClr val="415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rPr>
              <a:t>Requirement Source</a:t>
            </a:r>
            <a:endParaRPr kumimoji="0" lang="zh-CN" altLang="en-US"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endParaRPr>
          </a:p>
        </p:txBody>
      </p:sp>
      <p:sp>
        <p:nvSpPr>
          <p:cNvPr id="106" name="矩形 105">
            <a:extLst>
              <a:ext uri="{FF2B5EF4-FFF2-40B4-BE49-F238E27FC236}">
                <a16:creationId xmlns:a16="http://schemas.microsoft.com/office/drawing/2014/main" id="{A7EFB28F-D4F8-4D36-83C3-F1901F489B22}"/>
              </a:ext>
            </a:extLst>
          </p:cNvPr>
          <p:cNvSpPr/>
          <p:nvPr/>
        </p:nvSpPr>
        <p:spPr>
          <a:xfrm>
            <a:off x="346583" y="1547760"/>
            <a:ext cx="4526170" cy="4687234"/>
          </a:xfrm>
          <a:prstGeom prst="rect">
            <a:avLst/>
          </a:prstGeom>
          <a:noFill/>
          <a:ln>
            <a:solidFill>
              <a:srgbClr val="415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微软雅黑"/>
              <a:cs typeface="+mn-ea"/>
              <a:sym typeface="+mn-lt"/>
            </a:endParaRPr>
          </a:p>
        </p:txBody>
      </p:sp>
      <p:sp>
        <p:nvSpPr>
          <p:cNvPr id="107" name="文本框 106">
            <a:extLst>
              <a:ext uri="{FF2B5EF4-FFF2-40B4-BE49-F238E27FC236}">
                <a16:creationId xmlns:a16="http://schemas.microsoft.com/office/drawing/2014/main" id="{ADAC3D7E-BCC7-4098-8BCB-747A63EF52ED}"/>
              </a:ext>
            </a:extLst>
          </p:cNvPr>
          <p:cNvSpPr txBox="1"/>
          <p:nvPr/>
        </p:nvSpPr>
        <p:spPr>
          <a:xfrm>
            <a:off x="462987" y="1727628"/>
            <a:ext cx="4502841" cy="1569660"/>
          </a:xfrm>
          <a:prstGeom prst="rect">
            <a:avLst/>
          </a:prstGeom>
          <a:noFill/>
        </p:spPr>
        <p:txBody>
          <a:bodyPr wrap="square" rtlCol="0">
            <a:spAutoFit/>
          </a:bodyPr>
          <a:lstStyle/>
          <a:p>
            <a:pPr>
              <a:defRPr/>
            </a:pPr>
            <a:r>
              <a:rPr lang="en-US" altLang="zh-CN" sz="1600" dirty="0">
                <a:solidFill>
                  <a:prstClr val="black"/>
                </a:solidFill>
                <a:latin typeface="Arial" panose="020F0502020204030204"/>
                <a:ea typeface="微软雅黑"/>
                <a:cs typeface="+mn-ea"/>
                <a:sym typeface="+mn-lt"/>
              </a:rPr>
              <a:t>SA1 6G TR</a:t>
            </a:r>
            <a:r>
              <a:rPr lang="zh-CN" altLang="en-US" sz="1600" dirty="0">
                <a:solidFill>
                  <a:prstClr val="black"/>
                </a:solidFill>
                <a:latin typeface="Arial" panose="020F0502020204030204"/>
                <a:ea typeface="微软雅黑"/>
                <a:cs typeface="+mn-ea"/>
                <a:sym typeface="+mn-lt"/>
              </a:rPr>
              <a:t>：</a:t>
            </a:r>
            <a:endParaRPr lang="en-US" altLang="zh-CN" sz="1600" dirty="0"/>
          </a:p>
          <a:p>
            <a:pPr marL="355600" marR="0" lvl="0" algn="l" defTabSz="914400" rtl="0" eaLnBrk="1" fontAlgn="auto" latinLnBrk="0" hangingPunct="1">
              <a:spcBef>
                <a:spcPts val="0"/>
              </a:spcBef>
              <a:spcAft>
                <a:spcPts val="0"/>
              </a:spcAft>
              <a:buClrTx/>
              <a:buSzTx/>
              <a:buFontTx/>
              <a:buNone/>
              <a:tabLst/>
              <a:defRPr/>
            </a:pPr>
            <a:r>
              <a:rPr lang="en-US" altLang="zh-CN" sz="1600" dirty="0"/>
              <a:t>W.2.6 PR2 security and privacy when providing Computing Services</a:t>
            </a:r>
            <a:endParaRPr lang="en-US" altLang="zh-CN" sz="1600" dirty="0">
              <a:solidFill>
                <a:prstClr val="black"/>
              </a:solidFill>
              <a:latin typeface="Arial" panose="020F0502020204030204"/>
              <a:ea typeface="微软雅黑"/>
              <a:cs typeface="+mn-ea"/>
              <a:sym typeface="+mn-lt"/>
            </a:endParaRPr>
          </a:p>
          <a:p>
            <a:pPr marL="0" marR="0" lvl="0" indent="0" algn="l" defTabSz="914400" rtl="0" eaLnBrk="1" fontAlgn="auto" latinLnBrk="0" hangingPunct="1">
              <a:spcBef>
                <a:spcPts val="0"/>
              </a:spcBef>
              <a:spcAft>
                <a:spcPts val="0"/>
              </a:spcAft>
              <a:buClrTx/>
              <a:buSzTx/>
              <a:buFontTx/>
              <a:buNone/>
              <a:tabLst/>
              <a:defRPr/>
            </a:pPr>
            <a:r>
              <a:rPr lang="en-US" altLang="zh-CN" sz="1600" dirty="0">
                <a:solidFill>
                  <a:prstClr val="black"/>
                </a:solidFill>
                <a:latin typeface="Arial" panose="020F0502020204030204"/>
                <a:ea typeface="微软雅黑"/>
                <a:cs typeface="+mn-ea"/>
                <a:sym typeface="+mn-lt"/>
              </a:rPr>
              <a:t>SA2 6G SID:</a:t>
            </a:r>
            <a:r>
              <a:rPr lang="zh-CN" altLang="en-US" sz="1600" dirty="0">
                <a:solidFill>
                  <a:prstClr val="black"/>
                </a:solidFill>
                <a:latin typeface="Arial" panose="020F0502020204030204"/>
                <a:ea typeface="微软雅黑"/>
                <a:cs typeface="+mn-ea"/>
                <a:sym typeface="+mn-lt"/>
              </a:rPr>
              <a:t> </a:t>
            </a:r>
            <a:r>
              <a:rPr lang="en-US" altLang="zh-CN" sz="1600" dirty="0">
                <a:solidFill>
                  <a:prstClr val="black"/>
                </a:solidFill>
                <a:latin typeface="Arial" panose="020F0502020204030204"/>
                <a:ea typeface="微软雅黑"/>
                <a:cs typeface="+mn-ea"/>
                <a:sym typeface="+mn-lt"/>
              </a:rPr>
              <a:t> </a:t>
            </a:r>
          </a:p>
          <a:p>
            <a:pPr marL="354013" marR="0" lvl="0" algn="l" defTabSz="914400" rtl="0" eaLnBrk="1" fontAlgn="auto" latinLnBrk="0" hangingPunct="1">
              <a:spcBef>
                <a:spcPts val="0"/>
              </a:spcBef>
              <a:spcAft>
                <a:spcPts val="0"/>
              </a:spcAft>
              <a:buClrTx/>
              <a:buSzTx/>
              <a:buFontTx/>
              <a:buNone/>
              <a:tabLst/>
              <a:defRPr/>
            </a:pPr>
            <a:r>
              <a:rPr lang="en-US" altLang="zh-CN" sz="1600" dirty="0">
                <a:solidFill>
                  <a:prstClr val="black"/>
                </a:solidFill>
                <a:latin typeface="Arial" panose="020F0502020204030204"/>
                <a:ea typeface="微软雅黑"/>
                <a:cs typeface="+mn-ea"/>
                <a:sym typeface="+mn-lt"/>
              </a:rPr>
              <a:t>WT#4 study computing for UE, core network and application server in 6G</a:t>
            </a:r>
          </a:p>
        </p:txBody>
      </p:sp>
      <p:grpSp>
        <p:nvGrpSpPr>
          <p:cNvPr id="113" name="组合 112">
            <a:extLst>
              <a:ext uri="{FF2B5EF4-FFF2-40B4-BE49-F238E27FC236}">
                <a16:creationId xmlns:a16="http://schemas.microsoft.com/office/drawing/2014/main" id="{96C62057-3769-4438-92A7-B7C2F8784963}"/>
              </a:ext>
            </a:extLst>
          </p:cNvPr>
          <p:cNvGrpSpPr/>
          <p:nvPr/>
        </p:nvGrpSpPr>
        <p:grpSpPr>
          <a:xfrm>
            <a:off x="5130800" y="1142587"/>
            <a:ext cx="6691031" cy="2154701"/>
            <a:chOff x="816076" y="2698814"/>
            <a:chExt cx="3054588" cy="1490126"/>
          </a:xfrm>
        </p:grpSpPr>
        <p:sp>
          <p:nvSpPr>
            <p:cNvPr id="114" name="矩形 113">
              <a:extLst>
                <a:ext uri="{FF2B5EF4-FFF2-40B4-BE49-F238E27FC236}">
                  <a16:creationId xmlns:a16="http://schemas.microsoft.com/office/drawing/2014/main" id="{9BB548B6-5793-4496-AEDA-B22B571DBEE0}"/>
                </a:ext>
              </a:extLst>
            </p:cNvPr>
            <p:cNvSpPr/>
            <p:nvPr/>
          </p:nvSpPr>
          <p:spPr>
            <a:xfrm>
              <a:off x="816885" y="2698814"/>
              <a:ext cx="3053777" cy="281313"/>
            </a:xfrm>
            <a:prstGeom prst="rect">
              <a:avLst/>
            </a:prstGeom>
            <a:solidFill>
              <a:srgbClr val="415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prstClr val="white"/>
                  </a:solidFill>
                  <a:latin typeface="Arial" panose="020F0502020204030204"/>
                  <a:ea typeface="微软雅黑"/>
                  <a:cs typeface="+mn-ea"/>
                  <a:sym typeface="+mn-lt"/>
                </a:rPr>
                <a:t>Potential Objectives</a:t>
              </a:r>
              <a:endParaRPr kumimoji="0" lang="zh-CN" altLang="en-US"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endParaRPr>
            </a:p>
          </p:txBody>
        </p:sp>
        <p:sp>
          <p:nvSpPr>
            <p:cNvPr id="115" name="矩形 114">
              <a:extLst>
                <a:ext uri="{FF2B5EF4-FFF2-40B4-BE49-F238E27FC236}">
                  <a16:creationId xmlns:a16="http://schemas.microsoft.com/office/drawing/2014/main" id="{36E6010A-3358-4143-A131-D8FBEDB3EFB6}"/>
                </a:ext>
              </a:extLst>
            </p:cNvPr>
            <p:cNvSpPr/>
            <p:nvPr/>
          </p:nvSpPr>
          <p:spPr>
            <a:xfrm>
              <a:off x="816076" y="2980125"/>
              <a:ext cx="3054588" cy="1208815"/>
            </a:xfrm>
            <a:prstGeom prst="rect">
              <a:avLst/>
            </a:prstGeom>
            <a:noFill/>
            <a:ln>
              <a:solidFill>
                <a:srgbClr val="415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微软雅黑"/>
                <a:cs typeface="+mn-ea"/>
                <a:sym typeface="+mn-lt"/>
              </a:endParaRPr>
            </a:p>
          </p:txBody>
        </p:sp>
        <p:sp>
          <p:nvSpPr>
            <p:cNvPr id="116" name="文本框 115">
              <a:extLst>
                <a:ext uri="{FF2B5EF4-FFF2-40B4-BE49-F238E27FC236}">
                  <a16:creationId xmlns:a16="http://schemas.microsoft.com/office/drawing/2014/main" id="{6909BB48-2058-45E7-A2F5-B85F9D7C7F52}"/>
                </a:ext>
              </a:extLst>
            </p:cNvPr>
            <p:cNvSpPr txBox="1"/>
            <p:nvPr/>
          </p:nvSpPr>
          <p:spPr>
            <a:xfrm>
              <a:off x="870395" y="3088754"/>
              <a:ext cx="2996883" cy="404413"/>
            </a:xfrm>
            <a:prstGeom prst="rect">
              <a:avLst/>
            </a:prstGeom>
            <a:noFill/>
          </p:spPr>
          <p:txBody>
            <a:bodyPr wrap="square" rtlCol="0">
              <a:spAutoFit/>
            </a:bodyPr>
            <a:lstStyle/>
            <a:p>
              <a:pPr>
                <a:tabLst>
                  <a:tab pos="540385" algn="l"/>
                </a:tabLst>
              </a:pPr>
              <a:r>
                <a:rPr lang="en-US" altLang="zh-CN" sz="1600" dirty="0">
                  <a:solidFill>
                    <a:schemeClr val="tx1"/>
                  </a:solidFill>
                  <a:effectLst/>
                  <a:ea typeface="宋体" panose="02010600030101010101" pitchFamily="2" charset="-122"/>
                </a:rPr>
                <a:t>To protect new feature computing:</a:t>
              </a:r>
              <a:r>
                <a:rPr lang="en-GB" altLang="zh-CN" sz="1600" dirty="0">
                  <a:solidFill>
                    <a:schemeClr val="tx1"/>
                  </a:solidFill>
                  <a:effectLst/>
                  <a:ea typeface="宋体" panose="02010600030101010101" pitchFamily="2" charset="-122"/>
                </a:rPr>
                <a:t> </a:t>
              </a:r>
            </a:p>
            <a:p>
              <a:pPr marL="358775" lvl="0" indent="-177800">
                <a:spcAft>
                  <a:spcPts val="0"/>
                </a:spcAft>
                <a:buFont typeface="+mj-lt"/>
                <a:buAutoNum type="arabicPeriod"/>
                <a:tabLst>
                  <a:tab pos="540385" algn="l"/>
                </a:tabLst>
              </a:pPr>
              <a:r>
                <a:rPr lang="en-US" altLang="zh-CN" sz="1600" dirty="0">
                  <a:solidFill>
                    <a:schemeClr val="tx1"/>
                  </a:solidFill>
                  <a:effectLst/>
                  <a:ea typeface="宋体" panose="02010600030101010101" pitchFamily="2" charset="-122"/>
                </a:rPr>
                <a:t>Security for supporting computing framework</a:t>
              </a:r>
            </a:p>
          </p:txBody>
        </p:sp>
      </p:grpSp>
      <p:sp>
        <p:nvSpPr>
          <p:cNvPr id="37" name="文本框 36">
            <a:extLst>
              <a:ext uri="{FF2B5EF4-FFF2-40B4-BE49-F238E27FC236}">
                <a16:creationId xmlns:a16="http://schemas.microsoft.com/office/drawing/2014/main" id="{0AD41D1D-6D1E-48F3-ABF4-98581BD91884}"/>
              </a:ext>
            </a:extLst>
          </p:cNvPr>
          <p:cNvSpPr txBox="1"/>
          <p:nvPr/>
        </p:nvSpPr>
        <p:spPr>
          <a:xfrm>
            <a:off x="5205130" y="4172891"/>
            <a:ext cx="6564629" cy="2062103"/>
          </a:xfrm>
          <a:prstGeom prst="rect">
            <a:avLst/>
          </a:prstGeom>
          <a:noFill/>
        </p:spPr>
        <p:txBody>
          <a:bodyPr wrap="square" rtlCol="0">
            <a:spAutoFit/>
          </a:bodyPr>
          <a:lstStyle/>
          <a:p>
            <a:pPr marL="177800" lvl="0" indent="-177800">
              <a:spcAft>
                <a:spcPts val="0"/>
              </a:spcAft>
              <a:buFont typeface="+mj-lt"/>
              <a:buAutoNum type="arabicPeriod"/>
              <a:tabLst>
                <a:tab pos="540385" algn="l"/>
              </a:tabLst>
            </a:pPr>
            <a:r>
              <a:rPr lang="en-GB" altLang="zh-CN" sz="1600" dirty="0">
                <a:solidFill>
                  <a:schemeClr val="tx1"/>
                </a:solidFill>
                <a:effectLst/>
                <a:ea typeface="宋体" panose="02010600030101010101" pitchFamily="2" charset="-122"/>
              </a:rPr>
              <a:t> System related (New feature)</a:t>
            </a:r>
          </a:p>
          <a:p>
            <a:pPr marL="177800" indent="-177800">
              <a:buFont typeface="+mj-lt"/>
              <a:buAutoNum type="arabicPeriod"/>
              <a:tabLst>
                <a:tab pos="540385" algn="l"/>
              </a:tabLst>
            </a:pPr>
            <a:r>
              <a:rPr lang="en-GB" altLang="zh-CN" sz="1600" dirty="0">
                <a:solidFill>
                  <a:schemeClr val="tx1"/>
                </a:solidFill>
                <a:effectLst/>
                <a:ea typeface="宋体" panose="02010600030101010101" pitchFamily="2" charset="-122"/>
              </a:rPr>
              <a:t> SA3 needs to wait for</a:t>
            </a:r>
            <a:r>
              <a:rPr lang="en-GB" altLang="zh-CN" sz="1600" dirty="0">
                <a:ea typeface="宋体" panose="02010600030101010101" pitchFamily="2" charset="-122"/>
              </a:rPr>
              <a:t> SA2 progress as the objective is architecture and procedure related.</a:t>
            </a:r>
          </a:p>
          <a:p>
            <a:pPr marL="177800" lvl="0" indent="-177800">
              <a:spcAft>
                <a:spcPts val="0"/>
              </a:spcAft>
              <a:buFont typeface="+mj-lt"/>
              <a:buAutoNum type="arabicPeriod"/>
              <a:tabLst>
                <a:tab pos="540385" algn="l"/>
              </a:tabLst>
            </a:pPr>
            <a:r>
              <a:rPr lang="en-GB" altLang="zh-CN" sz="1600" dirty="0">
                <a:ea typeface="宋体" panose="02010600030101010101" pitchFamily="2" charset="-122"/>
              </a:rPr>
              <a:t> Security and privacy for computing </a:t>
            </a:r>
            <a:r>
              <a:rPr lang="en-US" altLang="zh-CN" sz="1600" dirty="0">
                <a:ea typeface="宋体" panose="02010600030101010101" pitchFamily="2" charset="-122"/>
              </a:rPr>
              <a:t>service </a:t>
            </a:r>
            <a:r>
              <a:rPr lang="en-GB" altLang="zh-CN" sz="1600" dirty="0">
                <a:ea typeface="宋体" panose="02010600030101010101" pitchFamily="2" charset="-122"/>
              </a:rPr>
              <a:t>data will be discussed in WT#8: data security and privacy.</a:t>
            </a:r>
          </a:p>
          <a:p>
            <a:pPr marL="177800" lvl="0" indent="-177800">
              <a:spcAft>
                <a:spcPts val="0"/>
              </a:spcAft>
              <a:buFont typeface="+mj-lt"/>
              <a:buAutoNum type="arabicPeriod"/>
              <a:tabLst>
                <a:tab pos="540385" algn="l"/>
              </a:tabLst>
            </a:pPr>
            <a:r>
              <a:rPr lang="en-GB" altLang="zh-CN" sz="1600" dirty="0">
                <a:ea typeface="宋体" panose="02010600030101010101" pitchFamily="2" charset="-122"/>
              </a:rPr>
              <a:t>Coordinators need to address potential conflict, e.g. WT#3 SBA security, WT#4 exposure security</a:t>
            </a:r>
          </a:p>
          <a:p>
            <a:pPr marL="177800" lvl="0" indent="-177800">
              <a:spcAft>
                <a:spcPts val="0"/>
              </a:spcAft>
              <a:buFont typeface="+mj-lt"/>
              <a:buAutoNum type="arabicPeriod"/>
              <a:tabLst>
                <a:tab pos="540385" algn="l"/>
              </a:tabLst>
            </a:pPr>
            <a:endParaRPr lang="en-GB" altLang="zh-CN" sz="1600" dirty="0">
              <a:solidFill>
                <a:schemeClr val="tx1"/>
              </a:solidFill>
              <a:effectLst/>
              <a:ea typeface="宋体" panose="02010600030101010101" pitchFamily="2" charset="-122"/>
            </a:endParaRPr>
          </a:p>
        </p:txBody>
      </p:sp>
    </p:spTree>
    <p:extLst>
      <p:ext uri="{BB962C8B-B14F-4D97-AF65-F5344CB8AC3E}">
        <p14:creationId xmlns:p14="http://schemas.microsoft.com/office/powerpoint/2010/main" val="3999273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组合 116">
            <a:extLst>
              <a:ext uri="{FF2B5EF4-FFF2-40B4-BE49-F238E27FC236}">
                <a16:creationId xmlns:a16="http://schemas.microsoft.com/office/drawing/2014/main" id="{CE71C546-FA6C-4C27-AA89-AD18031D9787}"/>
              </a:ext>
            </a:extLst>
          </p:cNvPr>
          <p:cNvGrpSpPr/>
          <p:nvPr/>
        </p:nvGrpSpPr>
        <p:grpSpPr>
          <a:xfrm>
            <a:off x="5130800" y="3598911"/>
            <a:ext cx="6713290" cy="2636083"/>
            <a:chOff x="816076" y="2698814"/>
            <a:chExt cx="3054588" cy="1490126"/>
          </a:xfrm>
        </p:grpSpPr>
        <p:sp>
          <p:nvSpPr>
            <p:cNvPr id="118" name="矩形 117">
              <a:extLst>
                <a:ext uri="{FF2B5EF4-FFF2-40B4-BE49-F238E27FC236}">
                  <a16:creationId xmlns:a16="http://schemas.microsoft.com/office/drawing/2014/main" id="{6E3F1268-AACD-4783-9DAA-27B6D025F06C}"/>
                </a:ext>
              </a:extLst>
            </p:cNvPr>
            <p:cNvSpPr/>
            <p:nvPr/>
          </p:nvSpPr>
          <p:spPr>
            <a:xfrm>
              <a:off x="816885" y="2698814"/>
              <a:ext cx="3053777" cy="281313"/>
            </a:xfrm>
            <a:prstGeom prst="rect">
              <a:avLst/>
            </a:prstGeom>
            <a:solidFill>
              <a:srgbClr val="415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rPr>
                <a:t>Remark</a:t>
              </a:r>
              <a:endParaRPr kumimoji="0" lang="zh-CN" altLang="en-US"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endParaRPr>
            </a:p>
          </p:txBody>
        </p:sp>
        <p:sp>
          <p:nvSpPr>
            <p:cNvPr id="119" name="矩形 118">
              <a:extLst>
                <a:ext uri="{FF2B5EF4-FFF2-40B4-BE49-F238E27FC236}">
                  <a16:creationId xmlns:a16="http://schemas.microsoft.com/office/drawing/2014/main" id="{F7D72358-C32E-4A3D-8334-433D5AE04A5F}"/>
                </a:ext>
              </a:extLst>
            </p:cNvPr>
            <p:cNvSpPr/>
            <p:nvPr/>
          </p:nvSpPr>
          <p:spPr>
            <a:xfrm>
              <a:off x="816076" y="2980125"/>
              <a:ext cx="3054588" cy="1208815"/>
            </a:xfrm>
            <a:prstGeom prst="rect">
              <a:avLst/>
            </a:prstGeom>
            <a:noFill/>
            <a:ln>
              <a:solidFill>
                <a:srgbClr val="415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微软雅黑"/>
                <a:cs typeface="+mn-ea"/>
                <a:sym typeface="+mn-lt"/>
              </a:endParaRPr>
            </a:p>
          </p:txBody>
        </p:sp>
      </p:grpSp>
      <p:sp>
        <p:nvSpPr>
          <p:cNvPr id="6" name="文本框 5">
            <a:extLst>
              <a:ext uri="{FF2B5EF4-FFF2-40B4-BE49-F238E27FC236}">
                <a16:creationId xmlns:a16="http://schemas.microsoft.com/office/drawing/2014/main" id="{6F188EA6-0638-4403-CD0D-8E6F882CCDCB}"/>
              </a:ext>
            </a:extLst>
          </p:cNvPr>
          <p:cNvSpPr txBox="1">
            <a:spLocks/>
          </p:cNvSpPr>
          <p:nvPr/>
        </p:nvSpPr>
        <p:spPr>
          <a:xfrm>
            <a:off x="462987" y="308588"/>
            <a:ext cx="9885368" cy="369332"/>
          </a:xfrm>
          <a:prstGeom prst="rect">
            <a:avLst/>
          </a:prstGeom>
          <a:noFill/>
        </p:spPr>
        <p:txBody>
          <a:bodyPr wrap="square" lIns="0" tIns="0" rIns="0" bIns="0" rtlCol="0">
            <a:spAutoFit/>
          </a:bodyPr>
          <a:lstStyle>
            <a:defPPr>
              <a:defRPr lang="zh-CN"/>
            </a:defPPr>
            <a:lvl1pPr marR="0" lvl="0" indent="0" fontAlgn="auto">
              <a:lnSpc>
                <a:spcPct val="100000"/>
              </a:lnSpc>
              <a:spcBef>
                <a:spcPts val="0"/>
              </a:spcBef>
              <a:spcAft>
                <a:spcPts val="0"/>
              </a:spcAft>
              <a:buClrTx/>
              <a:buSzTx/>
              <a:buFontTx/>
              <a:buNone/>
              <a:tabLst/>
              <a:defRPr kumimoji="0" sz="2400" b="0" i="0" u="none" strike="noStrike" cap="none" spc="0" normalizeH="0" baseline="0">
                <a:ln>
                  <a:noFill/>
                </a:ln>
                <a:solidFill>
                  <a:schemeClr val="tx1">
                    <a:lumMod val="75000"/>
                    <a:lumOff val="25000"/>
                  </a:schemeClr>
                </a:solidFill>
                <a:effectLst/>
                <a:uLnTx/>
                <a:uFillTx/>
                <a:latin typeface="vivo type 简 Heavy" panose="02000900000000000000" pitchFamily="2" charset="-122"/>
                <a:ea typeface="vivo type 简 Heavy" panose="02000900000000000000" pitchFamily="2" charset="-122"/>
                <a:cs typeface="OPPOSans B"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cs typeface="OPPOSans B" panose="00020600040101010101" pitchFamily="18" charset="-122"/>
                <a:sym typeface="微软雅黑" panose="020B0503020204020204" pitchFamily="34" charset="-122"/>
              </a:rPr>
              <a:t>Security </a:t>
            </a:r>
            <a:r>
              <a:rPr lang="en-US" altLang="zh-CN" dirty="0">
                <a:solidFill>
                  <a:srgbClr val="000000">
                    <a:lumMod val="75000"/>
                    <a:lumOff val="25000"/>
                  </a:srgbClr>
                </a:solidFill>
                <a:sym typeface="微软雅黑" panose="020B0503020204020204" pitchFamily="34" charset="-122"/>
              </a:rPr>
              <a:t>Area 10: </a:t>
            </a:r>
            <a:r>
              <a:rPr kumimoji="0" lang="en-US" altLang="zh-CN"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cs typeface="OPPOSans B" panose="00020600040101010101" pitchFamily="18" charset="-122"/>
                <a:sym typeface="微软雅黑" panose="020B0503020204020204" pitchFamily="34" charset="-122"/>
              </a:rPr>
              <a:t>PQC (endorsed as new SID)</a:t>
            </a:r>
            <a:endParaRPr kumimoji="0" lang="en-US"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endParaRPr>
          </a:p>
        </p:txBody>
      </p:sp>
      <p:sp>
        <p:nvSpPr>
          <p:cNvPr id="16" name="矩形 15">
            <a:extLst>
              <a:ext uri="{FF2B5EF4-FFF2-40B4-BE49-F238E27FC236}">
                <a16:creationId xmlns:a16="http://schemas.microsoft.com/office/drawing/2014/main" id="{50A4150E-4105-0042-C30B-47DB5C4A805A}"/>
              </a:ext>
            </a:extLst>
          </p:cNvPr>
          <p:cNvSpPr/>
          <p:nvPr/>
        </p:nvSpPr>
        <p:spPr>
          <a:xfrm rot="10543290">
            <a:off x="-35966400" y="268986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7" name="矩形 16">
            <a:extLst>
              <a:ext uri="{FF2B5EF4-FFF2-40B4-BE49-F238E27FC236}">
                <a16:creationId xmlns:a16="http://schemas.microsoft.com/office/drawing/2014/main" id="{BBD48DFB-29F6-BAC5-8730-4D01F25C1835}"/>
              </a:ext>
            </a:extLst>
          </p:cNvPr>
          <p:cNvSpPr/>
          <p:nvPr/>
        </p:nvSpPr>
        <p:spPr>
          <a:xfrm>
            <a:off x="47701200" y="-224790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8" name="矩形 17">
            <a:extLst>
              <a:ext uri="{FF2B5EF4-FFF2-40B4-BE49-F238E27FC236}">
                <a16:creationId xmlns:a16="http://schemas.microsoft.com/office/drawing/2014/main" id="{8251BD4E-6EF0-6802-A50A-A13BBF2648FF}"/>
              </a:ext>
            </a:extLst>
          </p:cNvPr>
          <p:cNvSpPr/>
          <p:nvPr/>
        </p:nvSpPr>
        <p:spPr>
          <a:xfrm rot="10543290">
            <a:off x="46405801" y="282702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9" name="矩形 18">
            <a:extLst>
              <a:ext uri="{FF2B5EF4-FFF2-40B4-BE49-F238E27FC236}">
                <a16:creationId xmlns:a16="http://schemas.microsoft.com/office/drawing/2014/main" id="{B0CC8295-ADD9-42F1-213F-05586239F2B4}"/>
              </a:ext>
            </a:extLst>
          </p:cNvPr>
          <p:cNvSpPr/>
          <p:nvPr/>
        </p:nvSpPr>
        <p:spPr>
          <a:xfrm>
            <a:off x="-38709600" y="-231648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05" name="矩形 104">
            <a:extLst>
              <a:ext uri="{FF2B5EF4-FFF2-40B4-BE49-F238E27FC236}">
                <a16:creationId xmlns:a16="http://schemas.microsoft.com/office/drawing/2014/main" id="{855461D6-8D64-4E78-A02F-EC938594697D}"/>
              </a:ext>
            </a:extLst>
          </p:cNvPr>
          <p:cNvSpPr/>
          <p:nvPr/>
        </p:nvSpPr>
        <p:spPr>
          <a:xfrm>
            <a:off x="347782" y="1140984"/>
            <a:ext cx="4524968" cy="406775"/>
          </a:xfrm>
          <a:prstGeom prst="rect">
            <a:avLst/>
          </a:prstGeom>
          <a:solidFill>
            <a:srgbClr val="415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rPr>
              <a:t>Requirement Source</a:t>
            </a:r>
            <a:endParaRPr kumimoji="0" lang="zh-CN" altLang="en-US"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endParaRPr>
          </a:p>
        </p:txBody>
      </p:sp>
      <p:sp>
        <p:nvSpPr>
          <p:cNvPr id="106" name="矩形 105">
            <a:extLst>
              <a:ext uri="{FF2B5EF4-FFF2-40B4-BE49-F238E27FC236}">
                <a16:creationId xmlns:a16="http://schemas.microsoft.com/office/drawing/2014/main" id="{A7EFB28F-D4F8-4D36-83C3-F1901F489B22}"/>
              </a:ext>
            </a:extLst>
          </p:cNvPr>
          <p:cNvSpPr/>
          <p:nvPr/>
        </p:nvSpPr>
        <p:spPr>
          <a:xfrm>
            <a:off x="346583" y="1547760"/>
            <a:ext cx="4526170" cy="4687234"/>
          </a:xfrm>
          <a:prstGeom prst="rect">
            <a:avLst/>
          </a:prstGeom>
          <a:noFill/>
          <a:ln>
            <a:solidFill>
              <a:srgbClr val="415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微软雅黑"/>
              <a:cs typeface="+mn-ea"/>
              <a:sym typeface="+mn-lt"/>
            </a:endParaRPr>
          </a:p>
        </p:txBody>
      </p:sp>
      <p:sp>
        <p:nvSpPr>
          <p:cNvPr id="107" name="文本框 106">
            <a:extLst>
              <a:ext uri="{FF2B5EF4-FFF2-40B4-BE49-F238E27FC236}">
                <a16:creationId xmlns:a16="http://schemas.microsoft.com/office/drawing/2014/main" id="{ADAC3D7E-BCC7-4098-8BCB-747A63EF52ED}"/>
              </a:ext>
            </a:extLst>
          </p:cNvPr>
          <p:cNvSpPr txBox="1"/>
          <p:nvPr/>
        </p:nvSpPr>
        <p:spPr>
          <a:xfrm>
            <a:off x="462987" y="1743141"/>
            <a:ext cx="4502841" cy="2308324"/>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lang="en-US" altLang="zh-CN" sz="1600" dirty="0">
                <a:solidFill>
                  <a:prstClr val="black"/>
                </a:solidFill>
                <a:latin typeface="Arial" panose="020F0502020204030204"/>
                <a:ea typeface="微软雅黑"/>
                <a:cs typeface="+mn-ea"/>
                <a:sym typeface="+mn-lt"/>
              </a:rPr>
              <a:t>SA1 TR:</a:t>
            </a:r>
            <a:r>
              <a:rPr lang="zh-CN" altLang="en-US" sz="1600" dirty="0">
                <a:solidFill>
                  <a:prstClr val="black"/>
                </a:solidFill>
                <a:latin typeface="Arial" panose="020F0502020204030204"/>
                <a:ea typeface="微软雅黑"/>
                <a:cs typeface="+mn-ea"/>
                <a:sym typeface="+mn-lt"/>
              </a:rPr>
              <a:t> </a:t>
            </a:r>
            <a:r>
              <a:rPr lang="en-US" altLang="zh-CN" sz="1600" dirty="0">
                <a:solidFill>
                  <a:prstClr val="black"/>
                </a:solidFill>
                <a:latin typeface="Arial" panose="020F0502020204030204"/>
                <a:ea typeface="微软雅黑"/>
                <a:cs typeface="+mn-ea"/>
                <a:sym typeface="+mn-lt"/>
              </a:rPr>
              <a:t> </a:t>
            </a:r>
          </a:p>
          <a:p>
            <a:pPr marL="354013" marR="0" lvl="0" algn="l" defTabSz="914400" rtl="0" eaLnBrk="1" fontAlgn="auto" latinLnBrk="0" hangingPunct="1">
              <a:spcBef>
                <a:spcPts val="0"/>
              </a:spcBef>
              <a:spcAft>
                <a:spcPts val="0"/>
              </a:spcAft>
              <a:buClrTx/>
              <a:buSzTx/>
              <a:buFontTx/>
              <a:buNone/>
              <a:tabLst/>
              <a:defRPr/>
            </a:pPr>
            <a:r>
              <a:rPr lang="en-US" altLang="zh-CN" sz="1600" dirty="0">
                <a:solidFill>
                  <a:prstClr val="black"/>
                </a:solidFill>
                <a:latin typeface="Arial" panose="020F0502020204030204"/>
                <a:ea typeface="微软雅黑"/>
                <a:cs typeface="+mn-ea"/>
                <a:sym typeface="+mn-lt"/>
              </a:rPr>
              <a:t>5.3.2 PR1 PQC</a:t>
            </a:r>
          </a:p>
          <a:p>
            <a:pPr>
              <a:defRPr/>
            </a:pPr>
            <a:r>
              <a:rPr lang="en-US" altLang="zh-CN" sz="1600" dirty="0">
                <a:solidFill>
                  <a:prstClr val="black"/>
                </a:solidFill>
                <a:latin typeface="Arial" panose="020F0502020204030204"/>
                <a:ea typeface="微软雅黑"/>
                <a:cs typeface="+mn-ea"/>
                <a:sym typeface="+mn-lt"/>
              </a:rPr>
              <a:t>SA3 5G TR REQ:</a:t>
            </a:r>
          </a:p>
          <a:p>
            <a:pPr marL="361950">
              <a:defRPr/>
            </a:pPr>
            <a:r>
              <a:rPr lang="en-US" altLang="zh-CN" sz="1600" dirty="0">
                <a:solidFill>
                  <a:prstClr val="black"/>
                </a:solidFill>
                <a:latin typeface="Arial" panose="020F0502020204030204"/>
                <a:ea typeface="微软雅黑"/>
                <a:cs typeface="+mn-ea"/>
                <a:sym typeface="+mn-lt"/>
              </a:rPr>
              <a:t>R15 TR 33.899 security domain 17 (Cryptographic algorithms)</a:t>
            </a:r>
          </a:p>
          <a:p>
            <a:pPr>
              <a:defRPr/>
            </a:pPr>
            <a:r>
              <a:rPr lang="en-US" altLang="zh-CN" sz="1600" dirty="0">
                <a:solidFill>
                  <a:prstClr val="black"/>
                </a:solidFill>
                <a:latin typeface="Arial" panose="020F0502020204030204"/>
                <a:ea typeface="微软雅黑"/>
                <a:cs typeface="+mn-ea"/>
                <a:sym typeface="+mn-lt"/>
              </a:rPr>
              <a:t>SA3 5G TS REQ:</a:t>
            </a:r>
          </a:p>
          <a:p>
            <a:pPr marL="361950">
              <a:defRPr/>
            </a:pPr>
            <a:r>
              <a:rPr lang="en-US" altLang="zh-CN" sz="1600" dirty="0">
                <a:solidFill>
                  <a:prstClr val="black"/>
                </a:solidFill>
                <a:latin typeface="Arial" panose="020F0502020204030204"/>
                <a:ea typeface="微软雅黑"/>
                <a:cs typeface="+mn-ea"/>
                <a:sym typeface="+mn-lt"/>
              </a:rPr>
              <a:t>R15 TS 33.501 Annex C (Protection schemes for SUCI)</a:t>
            </a:r>
          </a:p>
          <a:p>
            <a:pPr marL="361950">
              <a:defRPr/>
            </a:pPr>
            <a:r>
              <a:rPr lang="en-US" altLang="zh-CN" sz="1600" dirty="0">
                <a:solidFill>
                  <a:prstClr val="black"/>
                </a:solidFill>
                <a:latin typeface="Arial" panose="020F0502020204030204"/>
                <a:ea typeface="微软雅黑"/>
                <a:cs typeface="+mn-ea"/>
                <a:sym typeface="+mn-lt"/>
              </a:rPr>
              <a:t>R15 TS 33.210 NDS/IP security</a:t>
            </a:r>
          </a:p>
        </p:txBody>
      </p:sp>
      <p:grpSp>
        <p:nvGrpSpPr>
          <p:cNvPr id="113" name="组合 112">
            <a:extLst>
              <a:ext uri="{FF2B5EF4-FFF2-40B4-BE49-F238E27FC236}">
                <a16:creationId xmlns:a16="http://schemas.microsoft.com/office/drawing/2014/main" id="{96C62057-3769-4438-92A7-B7C2F8784963}"/>
              </a:ext>
            </a:extLst>
          </p:cNvPr>
          <p:cNvGrpSpPr/>
          <p:nvPr/>
        </p:nvGrpSpPr>
        <p:grpSpPr>
          <a:xfrm>
            <a:off x="5130800" y="1142587"/>
            <a:ext cx="6691032" cy="2154701"/>
            <a:chOff x="816076" y="2698814"/>
            <a:chExt cx="3054588" cy="1490126"/>
          </a:xfrm>
        </p:grpSpPr>
        <p:sp>
          <p:nvSpPr>
            <p:cNvPr id="114" name="矩形 113">
              <a:extLst>
                <a:ext uri="{FF2B5EF4-FFF2-40B4-BE49-F238E27FC236}">
                  <a16:creationId xmlns:a16="http://schemas.microsoft.com/office/drawing/2014/main" id="{9BB548B6-5793-4496-AEDA-B22B571DBEE0}"/>
                </a:ext>
              </a:extLst>
            </p:cNvPr>
            <p:cNvSpPr/>
            <p:nvPr/>
          </p:nvSpPr>
          <p:spPr>
            <a:xfrm>
              <a:off x="816885" y="2698814"/>
              <a:ext cx="3053777" cy="281313"/>
            </a:xfrm>
            <a:prstGeom prst="rect">
              <a:avLst/>
            </a:prstGeom>
            <a:solidFill>
              <a:srgbClr val="415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prstClr val="white"/>
                  </a:solidFill>
                  <a:latin typeface="Arial" panose="020F0502020204030204"/>
                  <a:ea typeface="微软雅黑"/>
                  <a:cs typeface="+mn-ea"/>
                  <a:sym typeface="+mn-lt"/>
                </a:rPr>
                <a:t>Objectives (summarized from endorsed S3-252360)</a:t>
              </a:r>
              <a:endParaRPr kumimoji="0" lang="zh-CN" altLang="en-US"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endParaRPr>
            </a:p>
          </p:txBody>
        </p:sp>
        <p:sp>
          <p:nvSpPr>
            <p:cNvPr id="115" name="矩形 114">
              <a:extLst>
                <a:ext uri="{FF2B5EF4-FFF2-40B4-BE49-F238E27FC236}">
                  <a16:creationId xmlns:a16="http://schemas.microsoft.com/office/drawing/2014/main" id="{36E6010A-3358-4143-A131-D8FBEDB3EFB6}"/>
                </a:ext>
              </a:extLst>
            </p:cNvPr>
            <p:cNvSpPr/>
            <p:nvPr/>
          </p:nvSpPr>
          <p:spPr>
            <a:xfrm>
              <a:off x="816076" y="2980125"/>
              <a:ext cx="3054588" cy="1208815"/>
            </a:xfrm>
            <a:prstGeom prst="rect">
              <a:avLst/>
            </a:prstGeom>
            <a:noFill/>
            <a:ln>
              <a:solidFill>
                <a:srgbClr val="415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微软雅黑"/>
                <a:cs typeface="+mn-ea"/>
                <a:sym typeface="+mn-lt"/>
              </a:endParaRPr>
            </a:p>
          </p:txBody>
        </p:sp>
        <p:sp>
          <p:nvSpPr>
            <p:cNvPr id="116" name="文本框 115">
              <a:extLst>
                <a:ext uri="{FF2B5EF4-FFF2-40B4-BE49-F238E27FC236}">
                  <a16:creationId xmlns:a16="http://schemas.microsoft.com/office/drawing/2014/main" id="{6909BB48-2058-45E7-A2F5-B85F9D7C7F52}"/>
                </a:ext>
              </a:extLst>
            </p:cNvPr>
            <p:cNvSpPr txBox="1"/>
            <p:nvPr/>
          </p:nvSpPr>
          <p:spPr>
            <a:xfrm>
              <a:off x="844928" y="3100409"/>
              <a:ext cx="2996883" cy="915250"/>
            </a:xfrm>
            <a:prstGeom prst="rect">
              <a:avLst/>
            </a:prstGeom>
            <a:noFill/>
          </p:spPr>
          <p:txBody>
            <a:bodyPr wrap="square" rtlCol="0">
              <a:spAutoFit/>
            </a:bodyPr>
            <a:lstStyle/>
            <a:p>
              <a:pPr marL="177800" lvl="0" indent="-177800">
                <a:spcAft>
                  <a:spcPts val="0"/>
                </a:spcAft>
                <a:buFont typeface="+mj-lt"/>
                <a:buAutoNum type="arabicPeriod"/>
                <a:tabLst>
                  <a:tab pos="540385" algn="l"/>
                </a:tabLst>
              </a:pPr>
              <a:r>
                <a:rPr lang="en-US" altLang="zh-CN" sz="1600" dirty="0">
                  <a:ea typeface="宋体" panose="02010600030101010101" pitchFamily="2" charset="-122"/>
                </a:rPr>
                <a:t>P</a:t>
              </a:r>
              <a:r>
                <a:rPr lang="en-US" altLang="zh-CN" sz="1600" dirty="0">
                  <a:solidFill>
                    <a:schemeClr val="tx1"/>
                  </a:solidFill>
                  <a:effectLst/>
                  <a:ea typeface="宋体" panose="02010600030101010101" pitchFamily="2" charset="-122"/>
                </a:rPr>
                <a:t>rinciples and attributes of PQC relevant to use in 3GPP procedures, e.g. hybrid/standalone, impact analysis, security level, suitability</a:t>
              </a:r>
            </a:p>
            <a:p>
              <a:pPr marL="177800" lvl="0" indent="-177800">
                <a:spcAft>
                  <a:spcPts val="0"/>
                </a:spcAft>
                <a:buFont typeface="+mj-lt"/>
                <a:buAutoNum type="arabicPeriod"/>
                <a:tabLst>
                  <a:tab pos="540385" algn="l"/>
                </a:tabLst>
              </a:pPr>
              <a:r>
                <a:rPr lang="en-US" altLang="zh-CN" sz="1600" dirty="0">
                  <a:solidFill>
                    <a:schemeClr val="tx1"/>
                  </a:solidFill>
                  <a:effectLst/>
                  <a:ea typeface="宋体" panose="02010600030101010101" pitchFamily="2" charset="-122"/>
                </a:rPr>
                <a:t>Identify the protocol situation, e.g. whether updated, timeline.</a:t>
              </a:r>
            </a:p>
            <a:p>
              <a:pPr marL="177800" lvl="0" indent="-177800">
                <a:spcAft>
                  <a:spcPts val="0"/>
                </a:spcAft>
                <a:buFont typeface="+mj-lt"/>
                <a:buAutoNum type="arabicPeriod"/>
                <a:tabLst>
                  <a:tab pos="540385" algn="l"/>
                </a:tabLst>
              </a:pPr>
              <a:r>
                <a:rPr lang="en-US" altLang="zh-CN" sz="1600" dirty="0">
                  <a:solidFill>
                    <a:schemeClr val="tx1"/>
                  </a:solidFill>
                  <a:effectLst/>
                  <a:ea typeface="宋体" panose="02010600030101010101" pitchFamily="2" charset="-122"/>
                </a:rPr>
                <a:t>Study KI and solution if protocols are not updated to use PQC, e.g. SUCI, NDS/IP, SBA.</a:t>
              </a:r>
            </a:p>
          </p:txBody>
        </p:sp>
      </p:grpSp>
      <p:sp>
        <p:nvSpPr>
          <p:cNvPr id="37" name="文本框 36">
            <a:extLst>
              <a:ext uri="{FF2B5EF4-FFF2-40B4-BE49-F238E27FC236}">
                <a16:creationId xmlns:a16="http://schemas.microsoft.com/office/drawing/2014/main" id="{0AD41D1D-6D1E-48F3-ABF4-98581BD91884}"/>
              </a:ext>
            </a:extLst>
          </p:cNvPr>
          <p:cNvSpPr txBox="1"/>
          <p:nvPr/>
        </p:nvSpPr>
        <p:spPr>
          <a:xfrm>
            <a:off x="5194001" y="4277589"/>
            <a:ext cx="6564629" cy="2062103"/>
          </a:xfrm>
          <a:prstGeom prst="rect">
            <a:avLst/>
          </a:prstGeom>
          <a:noFill/>
        </p:spPr>
        <p:txBody>
          <a:bodyPr wrap="square" rtlCol="0">
            <a:spAutoFit/>
          </a:bodyPr>
          <a:lstStyle/>
          <a:p>
            <a:pPr marL="177800" lvl="0" indent="-177800">
              <a:spcAft>
                <a:spcPts val="0"/>
              </a:spcAft>
              <a:buFont typeface="+mj-lt"/>
              <a:buAutoNum type="arabicPeriod"/>
              <a:tabLst>
                <a:tab pos="540385" algn="l"/>
              </a:tabLst>
            </a:pPr>
            <a:r>
              <a:rPr lang="en-GB" altLang="zh-CN" sz="1600" dirty="0">
                <a:solidFill>
                  <a:schemeClr val="tx1"/>
                </a:solidFill>
                <a:effectLst/>
                <a:ea typeface="宋体" panose="02010600030101010101" pitchFamily="2" charset="-122"/>
              </a:rPr>
              <a:t> Security </a:t>
            </a:r>
            <a:r>
              <a:rPr lang="en-GB" altLang="zh-CN" sz="1600" dirty="0">
                <a:ea typeface="宋体" panose="02010600030101010101" pitchFamily="2" charset="-122"/>
              </a:rPr>
              <a:t>independent</a:t>
            </a:r>
          </a:p>
          <a:p>
            <a:pPr marL="177800" lvl="0" indent="-177800">
              <a:spcAft>
                <a:spcPts val="0"/>
              </a:spcAft>
              <a:buFont typeface="+mj-lt"/>
              <a:buAutoNum type="arabicPeriod"/>
              <a:tabLst>
                <a:tab pos="540385" algn="l"/>
              </a:tabLst>
            </a:pPr>
            <a:r>
              <a:rPr lang="en-GB" altLang="zh-CN" sz="1600" dirty="0">
                <a:solidFill>
                  <a:schemeClr val="tx1"/>
                </a:solidFill>
                <a:effectLst/>
                <a:ea typeface="宋体" panose="02010600030101010101" pitchFamily="2" charset="-122"/>
              </a:rPr>
              <a:t> For objective 1 and 2, </a:t>
            </a:r>
            <a:r>
              <a:rPr lang="en-US" altLang="zh-CN" sz="1600" dirty="0">
                <a:solidFill>
                  <a:schemeClr val="tx1"/>
                </a:solidFill>
                <a:effectLst/>
                <a:ea typeface="宋体" panose="02010600030101010101" pitchFamily="2" charset="-122"/>
              </a:rPr>
              <a:t>SA3 can study independently.</a:t>
            </a:r>
          </a:p>
          <a:p>
            <a:pPr marL="177800" lvl="0" indent="-177800">
              <a:spcAft>
                <a:spcPts val="0"/>
              </a:spcAft>
              <a:buFont typeface="+mj-lt"/>
              <a:buAutoNum type="arabicPeriod"/>
              <a:tabLst>
                <a:tab pos="540385" algn="l"/>
              </a:tabLst>
            </a:pPr>
            <a:r>
              <a:rPr lang="en-US" altLang="zh-CN" sz="1600" dirty="0">
                <a:solidFill>
                  <a:schemeClr val="tx1"/>
                </a:solidFill>
                <a:effectLst/>
                <a:ea typeface="宋体" panose="02010600030101010101" pitchFamily="2" charset="-122"/>
              </a:rPr>
              <a:t> For objective 3, SA3 may need to wait for SA2 and RAN progress for, e.g. NDS/IP, SBA security, SA3 can study independently for SUCI.</a:t>
            </a:r>
            <a:endParaRPr lang="en-GB" altLang="zh-CN" sz="1600" dirty="0">
              <a:solidFill>
                <a:schemeClr val="tx1"/>
              </a:solidFill>
              <a:effectLst/>
              <a:ea typeface="宋体" panose="02010600030101010101" pitchFamily="2" charset="-122"/>
            </a:endParaRPr>
          </a:p>
          <a:p>
            <a:pPr marL="177800" lvl="0" indent="-177800">
              <a:spcAft>
                <a:spcPts val="0"/>
              </a:spcAft>
              <a:buFont typeface="+mj-lt"/>
              <a:buAutoNum type="arabicPeriod"/>
              <a:tabLst>
                <a:tab pos="540385" algn="l"/>
              </a:tabLst>
            </a:pPr>
            <a:r>
              <a:rPr lang="en-GB" altLang="zh-CN" sz="1600" dirty="0">
                <a:ea typeface="宋体" panose="02010600030101010101" pitchFamily="2" charset="-122"/>
              </a:rPr>
              <a:t> For objective 3, coordinators needs to address potential conflict, e.g. WT#1 authentication and ID privacy, WT#3 </a:t>
            </a:r>
            <a:r>
              <a:rPr lang="en-US" altLang="zh-CN" sz="1600" dirty="0">
                <a:ea typeface="宋体" panose="02010600030101010101" pitchFamily="2" charset="-122"/>
              </a:rPr>
              <a:t>NDS/IP and SBA security</a:t>
            </a:r>
            <a:r>
              <a:rPr lang="en-GB" altLang="zh-CN" sz="1600" dirty="0">
                <a:ea typeface="宋体" panose="02010600030101010101" pitchFamily="2" charset="-122"/>
              </a:rPr>
              <a:t>.</a:t>
            </a:r>
          </a:p>
          <a:p>
            <a:pPr marL="177800" lvl="0" indent="-177800">
              <a:spcAft>
                <a:spcPts val="0"/>
              </a:spcAft>
              <a:buFont typeface="+mj-lt"/>
              <a:buAutoNum type="arabicPeriod"/>
              <a:tabLst>
                <a:tab pos="540385" algn="l"/>
              </a:tabLst>
            </a:pPr>
            <a:endParaRPr lang="en-GB" altLang="zh-CN" sz="1600" dirty="0">
              <a:solidFill>
                <a:schemeClr val="tx1"/>
              </a:solidFill>
              <a:effectLst/>
              <a:ea typeface="宋体" panose="02010600030101010101" pitchFamily="2" charset="-122"/>
            </a:endParaRPr>
          </a:p>
        </p:txBody>
      </p:sp>
    </p:spTree>
    <p:extLst>
      <p:ext uri="{BB962C8B-B14F-4D97-AF65-F5344CB8AC3E}">
        <p14:creationId xmlns:p14="http://schemas.microsoft.com/office/powerpoint/2010/main" val="2040002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组合 116">
            <a:extLst>
              <a:ext uri="{FF2B5EF4-FFF2-40B4-BE49-F238E27FC236}">
                <a16:creationId xmlns:a16="http://schemas.microsoft.com/office/drawing/2014/main" id="{CE71C546-FA6C-4C27-AA89-AD18031D9787}"/>
              </a:ext>
            </a:extLst>
          </p:cNvPr>
          <p:cNvGrpSpPr/>
          <p:nvPr/>
        </p:nvGrpSpPr>
        <p:grpSpPr>
          <a:xfrm>
            <a:off x="5130800" y="3598911"/>
            <a:ext cx="6713290" cy="2636083"/>
            <a:chOff x="816076" y="2698814"/>
            <a:chExt cx="3054588" cy="1490126"/>
          </a:xfrm>
        </p:grpSpPr>
        <p:sp>
          <p:nvSpPr>
            <p:cNvPr id="118" name="矩形 117">
              <a:extLst>
                <a:ext uri="{FF2B5EF4-FFF2-40B4-BE49-F238E27FC236}">
                  <a16:creationId xmlns:a16="http://schemas.microsoft.com/office/drawing/2014/main" id="{6E3F1268-AACD-4783-9DAA-27B6D025F06C}"/>
                </a:ext>
              </a:extLst>
            </p:cNvPr>
            <p:cNvSpPr/>
            <p:nvPr/>
          </p:nvSpPr>
          <p:spPr>
            <a:xfrm>
              <a:off x="816885" y="2698814"/>
              <a:ext cx="3053777" cy="281313"/>
            </a:xfrm>
            <a:prstGeom prst="rect">
              <a:avLst/>
            </a:prstGeom>
            <a:solidFill>
              <a:srgbClr val="415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rPr>
                <a:t>Remark</a:t>
              </a:r>
              <a:endParaRPr kumimoji="0" lang="zh-CN" altLang="en-US"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endParaRPr>
            </a:p>
          </p:txBody>
        </p:sp>
        <p:sp>
          <p:nvSpPr>
            <p:cNvPr id="119" name="矩形 118">
              <a:extLst>
                <a:ext uri="{FF2B5EF4-FFF2-40B4-BE49-F238E27FC236}">
                  <a16:creationId xmlns:a16="http://schemas.microsoft.com/office/drawing/2014/main" id="{F7D72358-C32E-4A3D-8334-433D5AE04A5F}"/>
                </a:ext>
              </a:extLst>
            </p:cNvPr>
            <p:cNvSpPr/>
            <p:nvPr/>
          </p:nvSpPr>
          <p:spPr>
            <a:xfrm>
              <a:off x="816076" y="2980125"/>
              <a:ext cx="3054588" cy="1208815"/>
            </a:xfrm>
            <a:prstGeom prst="rect">
              <a:avLst/>
            </a:prstGeom>
            <a:noFill/>
            <a:ln>
              <a:solidFill>
                <a:srgbClr val="415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微软雅黑"/>
                <a:cs typeface="+mn-ea"/>
                <a:sym typeface="+mn-lt"/>
              </a:endParaRPr>
            </a:p>
          </p:txBody>
        </p:sp>
      </p:grpSp>
      <p:sp>
        <p:nvSpPr>
          <p:cNvPr id="6" name="文本框 5">
            <a:extLst>
              <a:ext uri="{FF2B5EF4-FFF2-40B4-BE49-F238E27FC236}">
                <a16:creationId xmlns:a16="http://schemas.microsoft.com/office/drawing/2014/main" id="{6F188EA6-0638-4403-CD0D-8E6F882CCDCB}"/>
              </a:ext>
            </a:extLst>
          </p:cNvPr>
          <p:cNvSpPr txBox="1">
            <a:spLocks/>
          </p:cNvSpPr>
          <p:nvPr/>
        </p:nvSpPr>
        <p:spPr>
          <a:xfrm>
            <a:off x="462987" y="308588"/>
            <a:ext cx="9885368" cy="369332"/>
          </a:xfrm>
          <a:prstGeom prst="rect">
            <a:avLst/>
          </a:prstGeom>
          <a:noFill/>
        </p:spPr>
        <p:txBody>
          <a:bodyPr wrap="square" lIns="0" tIns="0" rIns="0" bIns="0" rtlCol="0">
            <a:spAutoFit/>
          </a:bodyPr>
          <a:lstStyle>
            <a:defPPr>
              <a:defRPr lang="zh-CN"/>
            </a:defPPr>
            <a:lvl1pPr marR="0" lvl="0" indent="0" fontAlgn="auto">
              <a:lnSpc>
                <a:spcPct val="100000"/>
              </a:lnSpc>
              <a:spcBef>
                <a:spcPts val="0"/>
              </a:spcBef>
              <a:spcAft>
                <a:spcPts val="0"/>
              </a:spcAft>
              <a:buClrTx/>
              <a:buSzTx/>
              <a:buFontTx/>
              <a:buNone/>
              <a:tabLst/>
              <a:defRPr kumimoji="0" sz="2400" b="0" i="0" u="none" strike="noStrike" cap="none" spc="0" normalizeH="0" baseline="0">
                <a:ln>
                  <a:noFill/>
                </a:ln>
                <a:solidFill>
                  <a:schemeClr val="tx1">
                    <a:lumMod val="75000"/>
                    <a:lumOff val="25000"/>
                  </a:schemeClr>
                </a:solidFill>
                <a:effectLst/>
                <a:uLnTx/>
                <a:uFillTx/>
                <a:latin typeface="vivo type 简 Heavy" panose="02000900000000000000" pitchFamily="2" charset="-122"/>
                <a:ea typeface="vivo type 简 Heavy" panose="02000900000000000000" pitchFamily="2" charset="-122"/>
                <a:cs typeface="OPPOSans B"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cs typeface="OPPOSans B" panose="00020600040101010101" pitchFamily="18" charset="-122"/>
                <a:sym typeface="微软雅黑" panose="020B0503020204020204" pitchFamily="34" charset="-122"/>
              </a:rPr>
              <a:t>Security </a:t>
            </a:r>
            <a:r>
              <a:rPr lang="en-US" altLang="zh-CN" dirty="0">
                <a:solidFill>
                  <a:srgbClr val="000000">
                    <a:lumMod val="75000"/>
                    <a:lumOff val="25000"/>
                  </a:srgbClr>
                </a:solidFill>
                <a:sym typeface="微软雅黑" panose="020B0503020204020204" pitchFamily="34" charset="-122"/>
              </a:rPr>
              <a:t>Area 11: AEAD</a:t>
            </a:r>
            <a:r>
              <a:rPr kumimoji="0" lang="en-US" altLang="zh-CN"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cs typeface="OPPOSans B" panose="00020600040101010101" pitchFamily="18" charset="-122"/>
                <a:sym typeface="微软雅黑" panose="020B0503020204020204" pitchFamily="34" charset="-122"/>
              </a:rPr>
              <a:t> (endorsed as new SID)</a:t>
            </a:r>
            <a:endParaRPr kumimoji="0" lang="en-US"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endParaRPr>
          </a:p>
        </p:txBody>
      </p:sp>
      <p:sp>
        <p:nvSpPr>
          <p:cNvPr id="16" name="矩形 15">
            <a:extLst>
              <a:ext uri="{FF2B5EF4-FFF2-40B4-BE49-F238E27FC236}">
                <a16:creationId xmlns:a16="http://schemas.microsoft.com/office/drawing/2014/main" id="{50A4150E-4105-0042-C30B-47DB5C4A805A}"/>
              </a:ext>
            </a:extLst>
          </p:cNvPr>
          <p:cNvSpPr/>
          <p:nvPr/>
        </p:nvSpPr>
        <p:spPr>
          <a:xfrm rot="10543290">
            <a:off x="-35966400" y="268986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7" name="矩形 16">
            <a:extLst>
              <a:ext uri="{FF2B5EF4-FFF2-40B4-BE49-F238E27FC236}">
                <a16:creationId xmlns:a16="http://schemas.microsoft.com/office/drawing/2014/main" id="{BBD48DFB-29F6-BAC5-8730-4D01F25C1835}"/>
              </a:ext>
            </a:extLst>
          </p:cNvPr>
          <p:cNvSpPr/>
          <p:nvPr/>
        </p:nvSpPr>
        <p:spPr>
          <a:xfrm>
            <a:off x="47701200" y="-224790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8" name="矩形 17">
            <a:extLst>
              <a:ext uri="{FF2B5EF4-FFF2-40B4-BE49-F238E27FC236}">
                <a16:creationId xmlns:a16="http://schemas.microsoft.com/office/drawing/2014/main" id="{8251BD4E-6EF0-6802-A50A-A13BBF2648FF}"/>
              </a:ext>
            </a:extLst>
          </p:cNvPr>
          <p:cNvSpPr/>
          <p:nvPr/>
        </p:nvSpPr>
        <p:spPr>
          <a:xfrm rot="10543290">
            <a:off x="46405801" y="282702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9" name="矩形 18">
            <a:extLst>
              <a:ext uri="{FF2B5EF4-FFF2-40B4-BE49-F238E27FC236}">
                <a16:creationId xmlns:a16="http://schemas.microsoft.com/office/drawing/2014/main" id="{B0CC8295-ADD9-42F1-213F-05586239F2B4}"/>
              </a:ext>
            </a:extLst>
          </p:cNvPr>
          <p:cNvSpPr/>
          <p:nvPr/>
        </p:nvSpPr>
        <p:spPr>
          <a:xfrm>
            <a:off x="-38709600" y="-231648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05" name="矩形 104">
            <a:extLst>
              <a:ext uri="{FF2B5EF4-FFF2-40B4-BE49-F238E27FC236}">
                <a16:creationId xmlns:a16="http://schemas.microsoft.com/office/drawing/2014/main" id="{855461D6-8D64-4E78-A02F-EC938594697D}"/>
              </a:ext>
            </a:extLst>
          </p:cNvPr>
          <p:cNvSpPr/>
          <p:nvPr/>
        </p:nvSpPr>
        <p:spPr>
          <a:xfrm>
            <a:off x="347782" y="1140984"/>
            <a:ext cx="4524968" cy="406775"/>
          </a:xfrm>
          <a:prstGeom prst="rect">
            <a:avLst/>
          </a:prstGeom>
          <a:solidFill>
            <a:srgbClr val="415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rPr>
              <a:t>Requirement Source</a:t>
            </a:r>
            <a:endParaRPr kumimoji="0" lang="zh-CN" altLang="en-US"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endParaRPr>
          </a:p>
        </p:txBody>
      </p:sp>
      <p:sp>
        <p:nvSpPr>
          <p:cNvPr id="106" name="矩形 105">
            <a:extLst>
              <a:ext uri="{FF2B5EF4-FFF2-40B4-BE49-F238E27FC236}">
                <a16:creationId xmlns:a16="http://schemas.microsoft.com/office/drawing/2014/main" id="{A7EFB28F-D4F8-4D36-83C3-F1901F489B22}"/>
              </a:ext>
            </a:extLst>
          </p:cNvPr>
          <p:cNvSpPr/>
          <p:nvPr/>
        </p:nvSpPr>
        <p:spPr>
          <a:xfrm>
            <a:off x="346583" y="1547760"/>
            <a:ext cx="4526170" cy="4687234"/>
          </a:xfrm>
          <a:prstGeom prst="rect">
            <a:avLst/>
          </a:prstGeom>
          <a:noFill/>
          <a:ln>
            <a:solidFill>
              <a:srgbClr val="415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微软雅黑"/>
              <a:cs typeface="+mn-ea"/>
              <a:sym typeface="+mn-lt"/>
            </a:endParaRPr>
          </a:p>
        </p:txBody>
      </p:sp>
      <p:sp>
        <p:nvSpPr>
          <p:cNvPr id="107" name="文本框 106">
            <a:extLst>
              <a:ext uri="{FF2B5EF4-FFF2-40B4-BE49-F238E27FC236}">
                <a16:creationId xmlns:a16="http://schemas.microsoft.com/office/drawing/2014/main" id="{ADAC3D7E-BCC7-4098-8BCB-747A63EF52ED}"/>
              </a:ext>
            </a:extLst>
          </p:cNvPr>
          <p:cNvSpPr txBox="1"/>
          <p:nvPr/>
        </p:nvSpPr>
        <p:spPr>
          <a:xfrm>
            <a:off x="370169" y="1743141"/>
            <a:ext cx="4502841" cy="2308324"/>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lang="en-US" altLang="zh-CN" sz="1600" dirty="0">
                <a:solidFill>
                  <a:prstClr val="black"/>
                </a:solidFill>
                <a:latin typeface="Arial" panose="020F0502020204030204"/>
                <a:ea typeface="微软雅黑"/>
                <a:cs typeface="+mn-ea"/>
                <a:sym typeface="+mn-lt"/>
              </a:rPr>
              <a:t>SA1 TR:</a:t>
            </a:r>
            <a:r>
              <a:rPr lang="zh-CN" altLang="en-US" sz="1600" dirty="0">
                <a:solidFill>
                  <a:prstClr val="black"/>
                </a:solidFill>
                <a:latin typeface="Arial" panose="020F0502020204030204"/>
                <a:ea typeface="微软雅黑"/>
                <a:cs typeface="+mn-ea"/>
                <a:sym typeface="+mn-lt"/>
              </a:rPr>
              <a:t> </a:t>
            </a:r>
            <a:r>
              <a:rPr lang="en-US" altLang="zh-CN" sz="1600" dirty="0">
                <a:solidFill>
                  <a:prstClr val="black"/>
                </a:solidFill>
                <a:latin typeface="Arial" panose="020F0502020204030204"/>
                <a:ea typeface="微软雅黑"/>
                <a:cs typeface="+mn-ea"/>
                <a:sym typeface="+mn-lt"/>
              </a:rPr>
              <a:t> </a:t>
            </a:r>
          </a:p>
          <a:p>
            <a:pPr marL="354013" marR="0" lvl="0" algn="l" defTabSz="914400" rtl="0" eaLnBrk="1" fontAlgn="auto" latinLnBrk="0" hangingPunct="1">
              <a:spcBef>
                <a:spcPts val="0"/>
              </a:spcBef>
              <a:spcAft>
                <a:spcPts val="0"/>
              </a:spcAft>
              <a:buClrTx/>
              <a:buSzTx/>
              <a:buFontTx/>
              <a:buNone/>
              <a:tabLst/>
              <a:defRPr/>
            </a:pPr>
            <a:r>
              <a:rPr lang="en-US" altLang="zh-CN" sz="1600" dirty="0">
                <a:solidFill>
                  <a:prstClr val="black"/>
                </a:solidFill>
                <a:latin typeface="Arial" panose="020F0502020204030204"/>
                <a:ea typeface="微软雅黑"/>
                <a:cs typeface="+mn-ea"/>
                <a:sym typeface="+mn-lt"/>
              </a:rPr>
              <a:t>5.3.2 PR1 PQC</a:t>
            </a:r>
          </a:p>
          <a:p>
            <a:pPr>
              <a:defRPr/>
            </a:pPr>
            <a:r>
              <a:rPr lang="en-US" altLang="zh-CN" sz="1600" dirty="0">
                <a:solidFill>
                  <a:prstClr val="black"/>
                </a:solidFill>
                <a:latin typeface="Arial" panose="020F0502020204030204"/>
                <a:ea typeface="微软雅黑"/>
                <a:cs typeface="+mn-ea"/>
                <a:sym typeface="+mn-lt"/>
              </a:rPr>
              <a:t>SA3 5G TR REQ:</a:t>
            </a:r>
          </a:p>
          <a:p>
            <a:pPr marL="361950">
              <a:defRPr/>
            </a:pPr>
            <a:r>
              <a:rPr lang="en-US" altLang="zh-CN" sz="1600" dirty="0">
                <a:solidFill>
                  <a:prstClr val="black"/>
                </a:solidFill>
                <a:latin typeface="Arial" panose="020F0502020204030204"/>
                <a:ea typeface="微软雅黑"/>
                <a:cs typeface="+mn-ea"/>
                <a:sym typeface="+mn-lt"/>
              </a:rPr>
              <a:t>R15 TR 33.899 security domain 17 (Cryptographic algorithms)</a:t>
            </a:r>
          </a:p>
          <a:p>
            <a:pPr marL="361950">
              <a:defRPr/>
            </a:pPr>
            <a:r>
              <a:rPr lang="en-US" altLang="zh-CN" sz="1600" dirty="0">
                <a:solidFill>
                  <a:prstClr val="black"/>
                </a:solidFill>
                <a:latin typeface="Arial" panose="020F0502020204030204"/>
                <a:ea typeface="微软雅黑"/>
                <a:cs typeface="+mn-ea"/>
                <a:sym typeface="+mn-lt"/>
              </a:rPr>
              <a:t>R16 TR 33.841 support 256 </a:t>
            </a:r>
            <a:r>
              <a:rPr lang="en-US" altLang="zh-CN" sz="1600" dirty="0" err="1">
                <a:solidFill>
                  <a:prstClr val="black"/>
                </a:solidFill>
                <a:latin typeface="Arial" panose="020F0502020204030204"/>
                <a:ea typeface="微软雅黑"/>
                <a:cs typeface="+mn-ea"/>
                <a:sym typeface="+mn-lt"/>
              </a:rPr>
              <a:t>alg</a:t>
            </a:r>
            <a:r>
              <a:rPr lang="en-US" altLang="zh-CN" sz="1600" dirty="0">
                <a:solidFill>
                  <a:prstClr val="black"/>
                </a:solidFill>
                <a:latin typeface="Arial" panose="020F0502020204030204"/>
                <a:ea typeface="微软雅黑"/>
                <a:cs typeface="+mn-ea"/>
                <a:sym typeface="+mn-lt"/>
              </a:rPr>
              <a:t> for 5G</a:t>
            </a:r>
          </a:p>
          <a:p>
            <a:pPr>
              <a:defRPr/>
            </a:pPr>
            <a:r>
              <a:rPr lang="en-US" altLang="zh-CN" sz="1600" dirty="0">
                <a:solidFill>
                  <a:prstClr val="black"/>
                </a:solidFill>
                <a:latin typeface="Arial" panose="020F0502020204030204"/>
                <a:ea typeface="微软雅黑"/>
                <a:cs typeface="+mn-ea"/>
                <a:sym typeface="+mn-lt"/>
              </a:rPr>
              <a:t>SA3 5G TS REQ:</a:t>
            </a:r>
          </a:p>
          <a:p>
            <a:pPr marL="361950">
              <a:defRPr/>
            </a:pPr>
            <a:r>
              <a:rPr lang="en-US" altLang="zh-CN" sz="1600" dirty="0">
                <a:solidFill>
                  <a:prstClr val="black"/>
                </a:solidFill>
                <a:latin typeface="Arial" panose="020F0502020204030204"/>
                <a:ea typeface="微软雅黑"/>
                <a:cs typeface="+mn-ea"/>
                <a:sym typeface="+mn-lt"/>
              </a:rPr>
              <a:t>R15 TS 33.501 Annex D (Algorithms for ciphering and integrity protection)</a:t>
            </a:r>
          </a:p>
        </p:txBody>
      </p:sp>
      <p:grpSp>
        <p:nvGrpSpPr>
          <p:cNvPr id="113" name="组合 112">
            <a:extLst>
              <a:ext uri="{FF2B5EF4-FFF2-40B4-BE49-F238E27FC236}">
                <a16:creationId xmlns:a16="http://schemas.microsoft.com/office/drawing/2014/main" id="{96C62057-3769-4438-92A7-B7C2F8784963}"/>
              </a:ext>
            </a:extLst>
          </p:cNvPr>
          <p:cNvGrpSpPr/>
          <p:nvPr/>
        </p:nvGrpSpPr>
        <p:grpSpPr>
          <a:xfrm>
            <a:off x="5130800" y="1142587"/>
            <a:ext cx="6691032" cy="2154701"/>
            <a:chOff x="816076" y="2698814"/>
            <a:chExt cx="3054588" cy="1490126"/>
          </a:xfrm>
        </p:grpSpPr>
        <p:sp>
          <p:nvSpPr>
            <p:cNvPr id="114" name="矩形 113">
              <a:extLst>
                <a:ext uri="{FF2B5EF4-FFF2-40B4-BE49-F238E27FC236}">
                  <a16:creationId xmlns:a16="http://schemas.microsoft.com/office/drawing/2014/main" id="{9BB548B6-5793-4496-AEDA-B22B571DBEE0}"/>
                </a:ext>
              </a:extLst>
            </p:cNvPr>
            <p:cNvSpPr/>
            <p:nvPr/>
          </p:nvSpPr>
          <p:spPr>
            <a:xfrm>
              <a:off x="816885" y="2698814"/>
              <a:ext cx="3053777" cy="281313"/>
            </a:xfrm>
            <a:prstGeom prst="rect">
              <a:avLst/>
            </a:prstGeom>
            <a:solidFill>
              <a:srgbClr val="415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prstClr val="white"/>
                  </a:solidFill>
                  <a:latin typeface="Arial" panose="020F0502020204030204"/>
                  <a:ea typeface="微软雅黑"/>
                  <a:cs typeface="+mn-ea"/>
                  <a:sym typeface="+mn-lt"/>
                </a:rPr>
                <a:t>Objectives (summarized from endorsed S3-252362)</a:t>
              </a:r>
              <a:endParaRPr kumimoji="0" lang="zh-CN" altLang="en-US"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endParaRPr>
            </a:p>
          </p:txBody>
        </p:sp>
        <p:sp>
          <p:nvSpPr>
            <p:cNvPr id="115" name="矩形 114">
              <a:extLst>
                <a:ext uri="{FF2B5EF4-FFF2-40B4-BE49-F238E27FC236}">
                  <a16:creationId xmlns:a16="http://schemas.microsoft.com/office/drawing/2014/main" id="{36E6010A-3358-4143-A131-D8FBEDB3EFB6}"/>
                </a:ext>
              </a:extLst>
            </p:cNvPr>
            <p:cNvSpPr/>
            <p:nvPr/>
          </p:nvSpPr>
          <p:spPr>
            <a:xfrm>
              <a:off x="816076" y="2980125"/>
              <a:ext cx="3054588" cy="1208815"/>
            </a:xfrm>
            <a:prstGeom prst="rect">
              <a:avLst/>
            </a:prstGeom>
            <a:noFill/>
            <a:ln>
              <a:solidFill>
                <a:srgbClr val="415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微软雅黑"/>
                <a:cs typeface="+mn-ea"/>
                <a:sym typeface="+mn-lt"/>
              </a:endParaRPr>
            </a:p>
          </p:txBody>
        </p:sp>
        <p:sp>
          <p:nvSpPr>
            <p:cNvPr id="116" name="文本框 115">
              <a:extLst>
                <a:ext uri="{FF2B5EF4-FFF2-40B4-BE49-F238E27FC236}">
                  <a16:creationId xmlns:a16="http://schemas.microsoft.com/office/drawing/2014/main" id="{6909BB48-2058-45E7-A2F5-B85F9D7C7F52}"/>
                </a:ext>
              </a:extLst>
            </p:cNvPr>
            <p:cNvSpPr txBox="1"/>
            <p:nvPr/>
          </p:nvSpPr>
          <p:spPr>
            <a:xfrm>
              <a:off x="850009" y="3067352"/>
              <a:ext cx="2996884" cy="1085529"/>
            </a:xfrm>
            <a:prstGeom prst="rect">
              <a:avLst/>
            </a:prstGeom>
            <a:noFill/>
          </p:spPr>
          <p:txBody>
            <a:bodyPr wrap="square" rtlCol="0">
              <a:spAutoFit/>
            </a:bodyPr>
            <a:lstStyle/>
            <a:p>
              <a:pPr marL="177800" lvl="0" indent="-177800">
                <a:spcAft>
                  <a:spcPts val="0"/>
                </a:spcAft>
                <a:buFont typeface="+mj-lt"/>
                <a:buAutoNum type="arabicPeriod"/>
                <a:tabLst>
                  <a:tab pos="540385" algn="l"/>
                </a:tabLst>
              </a:pPr>
              <a:r>
                <a:rPr lang="en-US" altLang="zh-CN" sz="1600" dirty="0">
                  <a:ea typeface="宋体" panose="02010600030101010101" pitchFamily="2" charset="-122"/>
                </a:rPr>
                <a:t>AEAD impact to AS and NAS security</a:t>
              </a:r>
            </a:p>
            <a:p>
              <a:pPr marL="177800" lvl="0" indent="-177800">
                <a:spcAft>
                  <a:spcPts val="0"/>
                </a:spcAft>
                <a:buFont typeface="+mj-lt"/>
                <a:buAutoNum type="arabicPeriod"/>
                <a:tabLst>
                  <a:tab pos="540385" algn="l"/>
                </a:tabLst>
              </a:pPr>
              <a:r>
                <a:rPr lang="en-US" altLang="zh-CN" sz="1600" dirty="0">
                  <a:ea typeface="宋体" panose="02010600030101010101" pitchFamily="2" charset="-122"/>
                </a:rPr>
                <a:t>Key hierarchy and management to support AEAD algorithms</a:t>
              </a:r>
            </a:p>
            <a:p>
              <a:pPr marL="177800" lvl="0" indent="-177800">
                <a:spcAft>
                  <a:spcPts val="0"/>
                </a:spcAft>
                <a:buFont typeface="+mj-lt"/>
                <a:buAutoNum type="arabicPeriod"/>
                <a:tabLst>
                  <a:tab pos="540385" algn="l"/>
                </a:tabLst>
              </a:pPr>
              <a:r>
                <a:rPr lang="en-US" altLang="zh-CN" sz="1600" dirty="0">
                  <a:ea typeface="宋体" panose="02010600030101010101" pitchFamily="2" charset="-122"/>
                </a:rPr>
                <a:t>Negotiation of encryption and/or integrity protection when using AEAD algorithms</a:t>
              </a:r>
            </a:p>
            <a:p>
              <a:pPr marL="177800" lvl="0" indent="-177800">
                <a:spcAft>
                  <a:spcPts val="0"/>
                </a:spcAft>
                <a:buFont typeface="+mj-lt"/>
                <a:buAutoNum type="arabicPeriod"/>
                <a:tabLst>
                  <a:tab pos="540385" algn="l"/>
                </a:tabLst>
              </a:pPr>
              <a:r>
                <a:rPr lang="en-US" altLang="zh-CN" sz="1600" dirty="0">
                  <a:ea typeface="宋体" panose="02010600030101010101" pitchFamily="2" charset="-122"/>
                </a:rPr>
                <a:t>Creation and handling of AEAD algorithm inputs, such as Nonce and Associated Data</a:t>
              </a:r>
            </a:p>
          </p:txBody>
        </p:sp>
      </p:grpSp>
      <p:sp>
        <p:nvSpPr>
          <p:cNvPr id="37" name="文本框 36">
            <a:extLst>
              <a:ext uri="{FF2B5EF4-FFF2-40B4-BE49-F238E27FC236}">
                <a16:creationId xmlns:a16="http://schemas.microsoft.com/office/drawing/2014/main" id="{0AD41D1D-6D1E-48F3-ABF4-98581BD91884}"/>
              </a:ext>
            </a:extLst>
          </p:cNvPr>
          <p:cNvSpPr txBox="1"/>
          <p:nvPr/>
        </p:nvSpPr>
        <p:spPr>
          <a:xfrm>
            <a:off x="5205130" y="4257836"/>
            <a:ext cx="6564629" cy="1815882"/>
          </a:xfrm>
          <a:prstGeom prst="rect">
            <a:avLst/>
          </a:prstGeom>
          <a:noFill/>
        </p:spPr>
        <p:txBody>
          <a:bodyPr wrap="square" rtlCol="0">
            <a:spAutoFit/>
          </a:bodyPr>
          <a:lstStyle/>
          <a:p>
            <a:pPr marL="177800" lvl="0" indent="-177800">
              <a:spcAft>
                <a:spcPts val="0"/>
              </a:spcAft>
              <a:buFont typeface="+mj-lt"/>
              <a:buAutoNum type="arabicPeriod"/>
              <a:tabLst>
                <a:tab pos="540385" algn="l"/>
              </a:tabLst>
            </a:pPr>
            <a:r>
              <a:rPr lang="en-GB" altLang="zh-CN" sz="1600" dirty="0">
                <a:solidFill>
                  <a:schemeClr val="tx1"/>
                </a:solidFill>
                <a:effectLst/>
                <a:ea typeface="宋体" panose="02010600030101010101" pitchFamily="2" charset="-122"/>
              </a:rPr>
              <a:t> Security </a:t>
            </a:r>
            <a:r>
              <a:rPr lang="en-GB" altLang="zh-CN" sz="1600" dirty="0">
                <a:ea typeface="宋体" panose="02010600030101010101" pitchFamily="2" charset="-122"/>
              </a:rPr>
              <a:t>independent</a:t>
            </a:r>
            <a:r>
              <a:rPr lang="en-US" altLang="zh-CN" sz="1600" dirty="0">
                <a:solidFill>
                  <a:schemeClr val="tx1"/>
                </a:solidFill>
                <a:effectLst/>
                <a:ea typeface="宋体" panose="02010600030101010101" pitchFamily="2" charset="-122"/>
              </a:rPr>
              <a:t>.</a:t>
            </a:r>
          </a:p>
          <a:p>
            <a:pPr marL="177800" indent="-177800">
              <a:buFont typeface="+mj-lt"/>
              <a:buAutoNum type="arabicPeriod"/>
              <a:tabLst>
                <a:tab pos="540385" algn="l"/>
              </a:tabLst>
            </a:pPr>
            <a:r>
              <a:rPr lang="en-US" altLang="zh-CN" sz="1600" dirty="0">
                <a:ea typeface="宋体" panose="02010600030101010101" pitchFamily="2" charset="-122"/>
              </a:rPr>
              <a:t> For objectives 1, 2, 4, S</a:t>
            </a:r>
            <a:r>
              <a:rPr lang="en-US" altLang="zh-CN" sz="1600" dirty="0">
                <a:solidFill>
                  <a:schemeClr val="tx1"/>
                </a:solidFill>
                <a:effectLst/>
                <a:ea typeface="宋体" panose="02010600030101010101" pitchFamily="2" charset="-122"/>
              </a:rPr>
              <a:t>A3 can study independently.</a:t>
            </a:r>
          </a:p>
          <a:p>
            <a:pPr marL="177800" indent="-177800">
              <a:buFont typeface="+mj-lt"/>
              <a:buAutoNum type="arabicPeriod"/>
              <a:tabLst>
                <a:tab pos="540385" algn="l"/>
              </a:tabLst>
            </a:pPr>
            <a:r>
              <a:rPr lang="en-GB" altLang="zh-CN" sz="1600" dirty="0">
                <a:solidFill>
                  <a:schemeClr val="tx1"/>
                </a:solidFill>
                <a:effectLst/>
                <a:ea typeface="宋体" panose="02010600030101010101" pitchFamily="2" charset="-122"/>
              </a:rPr>
              <a:t> For </a:t>
            </a:r>
            <a:r>
              <a:rPr lang="en-GB" altLang="zh-CN" sz="1600" dirty="0">
                <a:ea typeface="宋体" panose="02010600030101010101" pitchFamily="2" charset="-122"/>
              </a:rPr>
              <a:t>objective 3, SA3 </a:t>
            </a:r>
            <a:r>
              <a:rPr lang="en-US" altLang="zh-CN" sz="1600" dirty="0">
                <a:solidFill>
                  <a:schemeClr val="tx1"/>
                </a:solidFill>
                <a:effectLst/>
                <a:ea typeface="宋体" panose="02010600030101010101" pitchFamily="2" charset="-122"/>
              </a:rPr>
              <a:t>needs to wait for SA2 and RAN progress </a:t>
            </a:r>
            <a:r>
              <a:rPr lang="en-GB" altLang="zh-CN" sz="1600" dirty="0">
                <a:ea typeface="宋体" panose="02010600030101010101" pitchFamily="2" charset="-122"/>
              </a:rPr>
              <a:t>as they are procedure related.</a:t>
            </a:r>
            <a:endParaRPr lang="en-GB" altLang="zh-CN" sz="1600" dirty="0">
              <a:solidFill>
                <a:schemeClr val="tx1"/>
              </a:solidFill>
              <a:effectLst/>
              <a:ea typeface="宋体" panose="02010600030101010101" pitchFamily="2" charset="-122"/>
            </a:endParaRPr>
          </a:p>
          <a:p>
            <a:pPr marL="177800" lvl="0" indent="-177800">
              <a:spcAft>
                <a:spcPts val="0"/>
              </a:spcAft>
              <a:buFont typeface="+mj-lt"/>
              <a:buAutoNum type="arabicPeriod"/>
              <a:tabLst>
                <a:tab pos="540385" algn="l"/>
              </a:tabLst>
            </a:pPr>
            <a:r>
              <a:rPr lang="en-GB" altLang="zh-CN" sz="1600" dirty="0">
                <a:ea typeface="宋体" panose="02010600030101010101" pitchFamily="2" charset="-122"/>
              </a:rPr>
              <a:t> For objective 3, coordinators needs to address potential conflict, e.g. WT#2 NAS, AS, UP security.</a:t>
            </a:r>
          </a:p>
          <a:p>
            <a:pPr marL="177800" lvl="0" indent="-177800">
              <a:spcAft>
                <a:spcPts val="0"/>
              </a:spcAft>
              <a:buFont typeface="+mj-lt"/>
              <a:buAutoNum type="arabicPeriod"/>
              <a:tabLst>
                <a:tab pos="540385" algn="l"/>
              </a:tabLst>
            </a:pPr>
            <a:endParaRPr lang="en-GB" altLang="zh-CN" sz="1600" dirty="0">
              <a:solidFill>
                <a:schemeClr val="tx1"/>
              </a:solidFill>
              <a:effectLst/>
              <a:ea typeface="宋体" panose="02010600030101010101" pitchFamily="2" charset="-122"/>
            </a:endParaRPr>
          </a:p>
        </p:txBody>
      </p:sp>
    </p:spTree>
    <p:extLst>
      <p:ext uri="{BB962C8B-B14F-4D97-AF65-F5344CB8AC3E}">
        <p14:creationId xmlns:p14="http://schemas.microsoft.com/office/powerpoint/2010/main" val="1309505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组合 116">
            <a:extLst>
              <a:ext uri="{FF2B5EF4-FFF2-40B4-BE49-F238E27FC236}">
                <a16:creationId xmlns:a16="http://schemas.microsoft.com/office/drawing/2014/main" id="{CE71C546-FA6C-4C27-AA89-AD18031D9787}"/>
              </a:ext>
            </a:extLst>
          </p:cNvPr>
          <p:cNvGrpSpPr/>
          <p:nvPr/>
        </p:nvGrpSpPr>
        <p:grpSpPr>
          <a:xfrm>
            <a:off x="5130800" y="3598911"/>
            <a:ext cx="6713290" cy="2636083"/>
            <a:chOff x="816076" y="2698814"/>
            <a:chExt cx="3054588" cy="1490126"/>
          </a:xfrm>
        </p:grpSpPr>
        <p:sp>
          <p:nvSpPr>
            <p:cNvPr id="118" name="矩形 117">
              <a:extLst>
                <a:ext uri="{FF2B5EF4-FFF2-40B4-BE49-F238E27FC236}">
                  <a16:creationId xmlns:a16="http://schemas.microsoft.com/office/drawing/2014/main" id="{6E3F1268-AACD-4783-9DAA-27B6D025F06C}"/>
                </a:ext>
              </a:extLst>
            </p:cNvPr>
            <p:cNvSpPr/>
            <p:nvPr/>
          </p:nvSpPr>
          <p:spPr>
            <a:xfrm>
              <a:off x="816885" y="2698814"/>
              <a:ext cx="3053777" cy="281313"/>
            </a:xfrm>
            <a:prstGeom prst="rect">
              <a:avLst/>
            </a:prstGeom>
            <a:solidFill>
              <a:srgbClr val="415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rPr>
                <a:t>Remark</a:t>
              </a:r>
              <a:endParaRPr kumimoji="0" lang="zh-CN" altLang="en-US"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endParaRPr>
            </a:p>
          </p:txBody>
        </p:sp>
        <p:sp>
          <p:nvSpPr>
            <p:cNvPr id="119" name="矩形 118">
              <a:extLst>
                <a:ext uri="{FF2B5EF4-FFF2-40B4-BE49-F238E27FC236}">
                  <a16:creationId xmlns:a16="http://schemas.microsoft.com/office/drawing/2014/main" id="{F7D72358-C32E-4A3D-8334-433D5AE04A5F}"/>
                </a:ext>
              </a:extLst>
            </p:cNvPr>
            <p:cNvSpPr/>
            <p:nvPr/>
          </p:nvSpPr>
          <p:spPr>
            <a:xfrm>
              <a:off x="816076" y="2980125"/>
              <a:ext cx="3054588" cy="1208815"/>
            </a:xfrm>
            <a:prstGeom prst="rect">
              <a:avLst/>
            </a:prstGeom>
            <a:noFill/>
            <a:ln>
              <a:solidFill>
                <a:srgbClr val="415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微软雅黑"/>
                <a:cs typeface="+mn-ea"/>
                <a:sym typeface="+mn-lt"/>
              </a:endParaRPr>
            </a:p>
          </p:txBody>
        </p:sp>
      </p:grpSp>
      <p:sp>
        <p:nvSpPr>
          <p:cNvPr id="6" name="文本框 5">
            <a:extLst>
              <a:ext uri="{FF2B5EF4-FFF2-40B4-BE49-F238E27FC236}">
                <a16:creationId xmlns:a16="http://schemas.microsoft.com/office/drawing/2014/main" id="{6F188EA6-0638-4403-CD0D-8E6F882CCDCB}"/>
              </a:ext>
            </a:extLst>
          </p:cNvPr>
          <p:cNvSpPr txBox="1">
            <a:spLocks/>
          </p:cNvSpPr>
          <p:nvPr/>
        </p:nvSpPr>
        <p:spPr>
          <a:xfrm>
            <a:off x="462987" y="308588"/>
            <a:ext cx="10347888" cy="369332"/>
          </a:xfrm>
          <a:prstGeom prst="rect">
            <a:avLst/>
          </a:prstGeom>
          <a:noFill/>
        </p:spPr>
        <p:txBody>
          <a:bodyPr wrap="square" lIns="0" tIns="0" rIns="0" bIns="0" rtlCol="0">
            <a:spAutoFit/>
          </a:bodyPr>
          <a:lstStyle>
            <a:defPPr>
              <a:defRPr lang="zh-CN"/>
            </a:defPPr>
            <a:lvl1pPr marR="0" lvl="0" indent="0" fontAlgn="auto">
              <a:lnSpc>
                <a:spcPct val="100000"/>
              </a:lnSpc>
              <a:spcBef>
                <a:spcPts val="0"/>
              </a:spcBef>
              <a:spcAft>
                <a:spcPts val="0"/>
              </a:spcAft>
              <a:buClrTx/>
              <a:buSzTx/>
              <a:buFontTx/>
              <a:buNone/>
              <a:tabLst/>
              <a:defRPr kumimoji="0" sz="2400" b="0" i="0" u="none" strike="noStrike" cap="none" spc="0" normalizeH="0" baseline="0">
                <a:ln>
                  <a:noFill/>
                </a:ln>
                <a:solidFill>
                  <a:schemeClr val="tx1">
                    <a:lumMod val="75000"/>
                    <a:lumOff val="25000"/>
                  </a:schemeClr>
                </a:solidFill>
                <a:effectLst/>
                <a:uLnTx/>
                <a:uFillTx/>
                <a:latin typeface="vivo type 简 Heavy" panose="02000900000000000000" pitchFamily="2" charset="-122"/>
                <a:ea typeface="vivo type 简 Heavy" panose="02000900000000000000" pitchFamily="2" charset="-122"/>
                <a:cs typeface="OPPOSans B"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cs typeface="OPPOSans B" panose="00020600040101010101" pitchFamily="18" charset="-122"/>
                <a:sym typeface="微软雅黑" panose="020B0503020204020204" pitchFamily="34" charset="-122"/>
              </a:rPr>
              <a:t>Security </a:t>
            </a:r>
            <a:r>
              <a:rPr lang="en-US" altLang="zh-CN" dirty="0">
                <a:solidFill>
                  <a:srgbClr val="000000">
                    <a:lumMod val="75000"/>
                    <a:lumOff val="25000"/>
                  </a:srgbClr>
                </a:solidFill>
                <a:sym typeface="微软雅黑" panose="020B0503020204020204" pitchFamily="34" charset="-122"/>
              </a:rPr>
              <a:t>Area 12: Inter/intra-PLMN security (can be a</a:t>
            </a:r>
            <a:r>
              <a:rPr kumimoji="0" lang="en-US" altLang="zh-CN"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cs typeface="OPPOSans B" panose="00020600040101010101" pitchFamily="18" charset="-122"/>
                <a:sym typeface="微软雅黑" panose="020B0503020204020204" pitchFamily="34" charset="-122"/>
              </a:rPr>
              <a:t> new SID)</a:t>
            </a:r>
            <a:endParaRPr kumimoji="0" lang="en-US"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endParaRPr>
          </a:p>
        </p:txBody>
      </p:sp>
      <p:sp>
        <p:nvSpPr>
          <p:cNvPr id="16" name="矩形 15">
            <a:extLst>
              <a:ext uri="{FF2B5EF4-FFF2-40B4-BE49-F238E27FC236}">
                <a16:creationId xmlns:a16="http://schemas.microsoft.com/office/drawing/2014/main" id="{50A4150E-4105-0042-C30B-47DB5C4A805A}"/>
              </a:ext>
            </a:extLst>
          </p:cNvPr>
          <p:cNvSpPr/>
          <p:nvPr/>
        </p:nvSpPr>
        <p:spPr>
          <a:xfrm rot="10543290">
            <a:off x="-35966400" y="268986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7" name="矩形 16">
            <a:extLst>
              <a:ext uri="{FF2B5EF4-FFF2-40B4-BE49-F238E27FC236}">
                <a16:creationId xmlns:a16="http://schemas.microsoft.com/office/drawing/2014/main" id="{BBD48DFB-29F6-BAC5-8730-4D01F25C1835}"/>
              </a:ext>
            </a:extLst>
          </p:cNvPr>
          <p:cNvSpPr/>
          <p:nvPr/>
        </p:nvSpPr>
        <p:spPr>
          <a:xfrm>
            <a:off x="47701200" y="-224790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8" name="矩形 17">
            <a:extLst>
              <a:ext uri="{FF2B5EF4-FFF2-40B4-BE49-F238E27FC236}">
                <a16:creationId xmlns:a16="http://schemas.microsoft.com/office/drawing/2014/main" id="{8251BD4E-6EF0-6802-A50A-A13BBF2648FF}"/>
              </a:ext>
            </a:extLst>
          </p:cNvPr>
          <p:cNvSpPr/>
          <p:nvPr/>
        </p:nvSpPr>
        <p:spPr>
          <a:xfrm rot="10543290">
            <a:off x="46405801" y="282702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9" name="矩形 18">
            <a:extLst>
              <a:ext uri="{FF2B5EF4-FFF2-40B4-BE49-F238E27FC236}">
                <a16:creationId xmlns:a16="http://schemas.microsoft.com/office/drawing/2014/main" id="{B0CC8295-ADD9-42F1-213F-05586239F2B4}"/>
              </a:ext>
            </a:extLst>
          </p:cNvPr>
          <p:cNvSpPr/>
          <p:nvPr/>
        </p:nvSpPr>
        <p:spPr>
          <a:xfrm>
            <a:off x="-38709600" y="-231648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05" name="矩形 104">
            <a:extLst>
              <a:ext uri="{FF2B5EF4-FFF2-40B4-BE49-F238E27FC236}">
                <a16:creationId xmlns:a16="http://schemas.microsoft.com/office/drawing/2014/main" id="{855461D6-8D64-4E78-A02F-EC938594697D}"/>
              </a:ext>
            </a:extLst>
          </p:cNvPr>
          <p:cNvSpPr/>
          <p:nvPr/>
        </p:nvSpPr>
        <p:spPr>
          <a:xfrm>
            <a:off x="347782" y="1140984"/>
            <a:ext cx="4524968" cy="406775"/>
          </a:xfrm>
          <a:prstGeom prst="rect">
            <a:avLst/>
          </a:prstGeom>
          <a:solidFill>
            <a:srgbClr val="415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rPr>
              <a:t>Requirement Source</a:t>
            </a:r>
            <a:endParaRPr kumimoji="0" lang="zh-CN" altLang="en-US"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endParaRPr>
          </a:p>
        </p:txBody>
      </p:sp>
      <p:sp>
        <p:nvSpPr>
          <p:cNvPr id="106" name="矩形 105">
            <a:extLst>
              <a:ext uri="{FF2B5EF4-FFF2-40B4-BE49-F238E27FC236}">
                <a16:creationId xmlns:a16="http://schemas.microsoft.com/office/drawing/2014/main" id="{A7EFB28F-D4F8-4D36-83C3-F1901F489B22}"/>
              </a:ext>
            </a:extLst>
          </p:cNvPr>
          <p:cNvSpPr/>
          <p:nvPr/>
        </p:nvSpPr>
        <p:spPr>
          <a:xfrm>
            <a:off x="346583" y="1547760"/>
            <a:ext cx="4526170" cy="4687234"/>
          </a:xfrm>
          <a:prstGeom prst="rect">
            <a:avLst/>
          </a:prstGeom>
          <a:noFill/>
          <a:ln>
            <a:solidFill>
              <a:srgbClr val="415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微软雅黑"/>
              <a:cs typeface="+mn-ea"/>
              <a:sym typeface="+mn-lt"/>
            </a:endParaRPr>
          </a:p>
        </p:txBody>
      </p:sp>
      <p:sp>
        <p:nvSpPr>
          <p:cNvPr id="107" name="文本框 106">
            <a:extLst>
              <a:ext uri="{FF2B5EF4-FFF2-40B4-BE49-F238E27FC236}">
                <a16:creationId xmlns:a16="http://schemas.microsoft.com/office/drawing/2014/main" id="{ADAC3D7E-BCC7-4098-8BCB-747A63EF52ED}"/>
              </a:ext>
            </a:extLst>
          </p:cNvPr>
          <p:cNvSpPr txBox="1"/>
          <p:nvPr/>
        </p:nvSpPr>
        <p:spPr>
          <a:xfrm>
            <a:off x="370168" y="1650683"/>
            <a:ext cx="4502841" cy="3293209"/>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lang="en-US" altLang="zh-CN" sz="1600" dirty="0">
                <a:solidFill>
                  <a:prstClr val="black"/>
                </a:solidFill>
                <a:latin typeface="Arial" panose="020F0502020204030204"/>
                <a:ea typeface="微软雅黑"/>
                <a:cs typeface="+mn-ea"/>
                <a:sym typeface="+mn-lt"/>
              </a:rPr>
              <a:t>SA1 TR:</a:t>
            </a:r>
            <a:r>
              <a:rPr lang="zh-CN" altLang="en-US" sz="1600" dirty="0">
                <a:solidFill>
                  <a:prstClr val="black"/>
                </a:solidFill>
                <a:latin typeface="Arial" panose="020F0502020204030204"/>
                <a:ea typeface="微软雅黑"/>
                <a:cs typeface="+mn-ea"/>
                <a:sym typeface="+mn-lt"/>
              </a:rPr>
              <a:t> </a:t>
            </a:r>
            <a:r>
              <a:rPr lang="en-US" altLang="zh-CN" sz="1600" dirty="0">
                <a:solidFill>
                  <a:prstClr val="black"/>
                </a:solidFill>
                <a:latin typeface="Arial" panose="020F0502020204030204"/>
                <a:ea typeface="微软雅黑"/>
                <a:cs typeface="+mn-ea"/>
                <a:sym typeface="+mn-lt"/>
              </a:rPr>
              <a:t> </a:t>
            </a:r>
          </a:p>
          <a:p>
            <a:pPr marL="354013" marR="0" lvl="0" algn="l" defTabSz="914400" rtl="0" eaLnBrk="1" fontAlgn="auto" latinLnBrk="0" hangingPunct="1">
              <a:spcBef>
                <a:spcPts val="0"/>
              </a:spcBef>
              <a:spcAft>
                <a:spcPts val="0"/>
              </a:spcAft>
              <a:buClrTx/>
              <a:buSzTx/>
              <a:buFontTx/>
              <a:buNone/>
              <a:tabLst/>
              <a:defRPr/>
            </a:pPr>
            <a:r>
              <a:rPr lang="en-US" altLang="zh-CN" sz="1600" dirty="0">
                <a:solidFill>
                  <a:prstClr val="black"/>
                </a:solidFill>
                <a:latin typeface="Arial" panose="020F0502020204030204"/>
                <a:ea typeface="微软雅黑"/>
                <a:cs typeface="+mn-ea"/>
                <a:sym typeface="+mn-lt"/>
              </a:rPr>
              <a:t>5.3.4 PR1 Efficient mechanisms to support authentication and secure communication in inter-PLMN and intra-PLMN networks</a:t>
            </a:r>
          </a:p>
          <a:p>
            <a:pPr marL="354013" marR="0" lvl="0" algn="l" defTabSz="914400" rtl="0" eaLnBrk="1" fontAlgn="auto" latinLnBrk="0" hangingPunct="1">
              <a:spcBef>
                <a:spcPts val="0"/>
              </a:spcBef>
              <a:spcAft>
                <a:spcPts val="0"/>
              </a:spcAft>
              <a:buClrTx/>
              <a:buSzTx/>
              <a:buFontTx/>
              <a:buNone/>
              <a:tabLst/>
              <a:defRPr/>
            </a:pPr>
            <a:r>
              <a:rPr lang="en-US" altLang="zh-CN" sz="1600" dirty="0">
                <a:solidFill>
                  <a:prstClr val="black"/>
                </a:solidFill>
                <a:latin typeface="Arial" panose="020F0502020204030204"/>
                <a:ea typeface="微软雅黑"/>
                <a:cs typeface="+mn-ea"/>
                <a:sym typeface="+mn-lt"/>
              </a:rPr>
              <a:t>5.3.4 PR2 Fine-grained security isolation for intra-PLMN networks</a:t>
            </a:r>
          </a:p>
          <a:p>
            <a:pPr>
              <a:defRPr/>
            </a:pPr>
            <a:endParaRPr lang="en-US" altLang="zh-CN" sz="1600" dirty="0">
              <a:solidFill>
                <a:prstClr val="black"/>
              </a:solidFill>
              <a:latin typeface="Arial" panose="020F0502020204030204"/>
              <a:ea typeface="微软雅黑"/>
              <a:cs typeface="+mn-ea"/>
              <a:sym typeface="+mn-lt"/>
            </a:endParaRPr>
          </a:p>
          <a:p>
            <a:pPr>
              <a:defRPr/>
            </a:pPr>
            <a:r>
              <a:rPr lang="en-US" altLang="zh-CN" sz="1600" dirty="0">
                <a:solidFill>
                  <a:prstClr val="black"/>
                </a:solidFill>
                <a:latin typeface="Arial" panose="020F0502020204030204"/>
                <a:ea typeface="微软雅黑"/>
                <a:cs typeface="+mn-ea"/>
                <a:sym typeface="+mn-lt"/>
              </a:rPr>
              <a:t>SA3 5G TS REQ:</a:t>
            </a:r>
          </a:p>
          <a:p>
            <a:pPr marL="361950">
              <a:defRPr/>
            </a:pPr>
            <a:r>
              <a:rPr lang="en-US" altLang="zh-CN" sz="1600" dirty="0">
                <a:solidFill>
                  <a:prstClr val="black"/>
                </a:solidFill>
                <a:latin typeface="Arial" panose="020F0502020204030204"/>
                <a:ea typeface="微软雅黑"/>
                <a:cs typeface="+mn-ea"/>
                <a:sym typeface="+mn-lt"/>
              </a:rPr>
              <a:t>R15 TS 33.310 NDS/IP Authentication Framework</a:t>
            </a:r>
          </a:p>
          <a:p>
            <a:pPr marL="361950">
              <a:defRPr/>
            </a:pPr>
            <a:endParaRPr lang="en-US" altLang="zh-CN" sz="1600" dirty="0">
              <a:solidFill>
                <a:prstClr val="black"/>
              </a:solidFill>
              <a:latin typeface="Arial" panose="020F0502020204030204"/>
              <a:ea typeface="微软雅黑"/>
              <a:cs typeface="+mn-ea"/>
              <a:sym typeface="+mn-lt"/>
            </a:endParaRPr>
          </a:p>
          <a:p>
            <a:pPr marL="714375" indent="-714375">
              <a:defRPr/>
            </a:pPr>
            <a:r>
              <a:rPr lang="en-US" altLang="zh-CN" sz="1600" b="1" dirty="0">
                <a:solidFill>
                  <a:prstClr val="black"/>
                </a:solidFill>
                <a:latin typeface="Arial" panose="020F0502020204030204"/>
                <a:ea typeface="微软雅黑"/>
                <a:cs typeface="+mn-ea"/>
                <a:sym typeface="+mn-lt"/>
              </a:rPr>
              <a:t>NOTE: 	GSMA has the related requirements.</a:t>
            </a:r>
          </a:p>
          <a:p>
            <a:pPr marL="361950">
              <a:defRPr/>
            </a:pPr>
            <a:endParaRPr lang="en-US" altLang="zh-CN" sz="1600" dirty="0">
              <a:solidFill>
                <a:prstClr val="black"/>
              </a:solidFill>
              <a:latin typeface="Arial" panose="020F0502020204030204"/>
              <a:ea typeface="微软雅黑"/>
              <a:cs typeface="+mn-ea"/>
              <a:sym typeface="+mn-lt"/>
            </a:endParaRPr>
          </a:p>
        </p:txBody>
      </p:sp>
      <p:grpSp>
        <p:nvGrpSpPr>
          <p:cNvPr id="113" name="组合 112">
            <a:extLst>
              <a:ext uri="{FF2B5EF4-FFF2-40B4-BE49-F238E27FC236}">
                <a16:creationId xmlns:a16="http://schemas.microsoft.com/office/drawing/2014/main" id="{96C62057-3769-4438-92A7-B7C2F8784963}"/>
              </a:ext>
            </a:extLst>
          </p:cNvPr>
          <p:cNvGrpSpPr/>
          <p:nvPr/>
        </p:nvGrpSpPr>
        <p:grpSpPr>
          <a:xfrm>
            <a:off x="5130800" y="1142587"/>
            <a:ext cx="6691032" cy="2154701"/>
            <a:chOff x="816076" y="2698814"/>
            <a:chExt cx="3054588" cy="1490126"/>
          </a:xfrm>
        </p:grpSpPr>
        <p:sp>
          <p:nvSpPr>
            <p:cNvPr id="114" name="矩形 113">
              <a:extLst>
                <a:ext uri="{FF2B5EF4-FFF2-40B4-BE49-F238E27FC236}">
                  <a16:creationId xmlns:a16="http://schemas.microsoft.com/office/drawing/2014/main" id="{9BB548B6-5793-4496-AEDA-B22B571DBEE0}"/>
                </a:ext>
              </a:extLst>
            </p:cNvPr>
            <p:cNvSpPr/>
            <p:nvPr/>
          </p:nvSpPr>
          <p:spPr>
            <a:xfrm>
              <a:off x="816885" y="2698814"/>
              <a:ext cx="3053777" cy="281313"/>
            </a:xfrm>
            <a:prstGeom prst="rect">
              <a:avLst/>
            </a:prstGeom>
            <a:solidFill>
              <a:srgbClr val="415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prstClr val="white"/>
                  </a:solidFill>
                  <a:latin typeface="Arial" panose="020F0502020204030204"/>
                  <a:ea typeface="微软雅黑"/>
                  <a:cs typeface="+mn-ea"/>
                  <a:sym typeface="+mn-lt"/>
                </a:rPr>
                <a:t>Potential Objectives</a:t>
              </a:r>
              <a:endParaRPr kumimoji="0" lang="zh-CN" altLang="en-US"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endParaRPr>
            </a:p>
          </p:txBody>
        </p:sp>
        <p:sp>
          <p:nvSpPr>
            <p:cNvPr id="115" name="矩形 114">
              <a:extLst>
                <a:ext uri="{FF2B5EF4-FFF2-40B4-BE49-F238E27FC236}">
                  <a16:creationId xmlns:a16="http://schemas.microsoft.com/office/drawing/2014/main" id="{36E6010A-3358-4143-A131-D8FBEDB3EFB6}"/>
                </a:ext>
              </a:extLst>
            </p:cNvPr>
            <p:cNvSpPr/>
            <p:nvPr/>
          </p:nvSpPr>
          <p:spPr>
            <a:xfrm>
              <a:off x="816076" y="2980125"/>
              <a:ext cx="3054588" cy="1208815"/>
            </a:xfrm>
            <a:prstGeom prst="rect">
              <a:avLst/>
            </a:prstGeom>
            <a:noFill/>
            <a:ln>
              <a:solidFill>
                <a:srgbClr val="415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微软雅黑"/>
                <a:cs typeface="+mn-ea"/>
                <a:sym typeface="+mn-lt"/>
              </a:endParaRPr>
            </a:p>
          </p:txBody>
        </p:sp>
        <p:sp>
          <p:nvSpPr>
            <p:cNvPr id="116" name="文本框 115">
              <a:extLst>
                <a:ext uri="{FF2B5EF4-FFF2-40B4-BE49-F238E27FC236}">
                  <a16:creationId xmlns:a16="http://schemas.microsoft.com/office/drawing/2014/main" id="{6909BB48-2058-45E7-A2F5-B85F9D7C7F52}"/>
                </a:ext>
              </a:extLst>
            </p:cNvPr>
            <p:cNvSpPr txBox="1"/>
            <p:nvPr/>
          </p:nvSpPr>
          <p:spPr>
            <a:xfrm>
              <a:off x="850009" y="3107998"/>
              <a:ext cx="2996884" cy="744971"/>
            </a:xfrm>
            <a:prstGeom prst="rect">
              <a:avLst/>
            </a:prstGeom>
            <a:noFill/>
          </p:spPr>
          <p:txBody>
            <a:bodyPr wrap="square" rtlCol="0">
              <a:spAutoFit/>
            </a:bodyPr>
            <a:lstStyle/>
            <a:p>
              <a:pPr marL="177800" lvl="0" indent="-177800">
                <a:spcAft>
                  <a:spcPts val="0"/>
                </a:spcAft>
                <a:buFont typeface="+mj-lt"/>
                <a:buAutoNum type="arabicPeriod"/>
                <a:tabLst>
                  <a:tab pos="540385" algn="l"/>
                </a:tabLst>
              </a:pPr>
              <a:r>
                <a:rPr lang="en-US" altLang="zh-CN" sz="1600" dirty="0">
                  <a:ea typeface="宋体" panose="02010600030101010101" pitchFamily="2" charset="-122"/>
                </a:rPr>
                <a:t>Trust establishment mechanisms to eliminate single-point-failure and cross-domain security management burden, e.g. DNS, PKI mechanism enhancement.</a:t>
              </a:r>
            </a:p>
            <a:p>
              <a:pPr marL="177800" lvl="0" indent="-177800">
                <a:spcAft>
                  <a:spcPts val="0"/>
                </a:spcAft>
                <a:buFont typeface="+mj-lt"/>
                <a:buAutoNum type="arabicPeriod"/>
                <a:tabLst>
                  <a:tab pos="540385" algn="l"/>
                </a:tabLst>
              </a:pPr>
              <a:r>
                <a:rPr lang="en-US" altLang="zh-CN" sz="1600" dirty="0">
                  <a:ea typeface="宋体" panose="02010600030101010101" pitchFamily="2" charset="-122"/>
                </a:rPr>
                <a:t>Security isolation mechanisms between different security domains</a:t>
              </a:r>
            </a:p>
          </p:txBody>
        </p:sp>
      </p:grpSp>
      <p:sp>
        <p:nvSpPr>
          <p:cNvPr id="37" name="文本框 36">
            <a:extLst>
              <a:ext uri="{FF2B5EF4-FFF2-40B4-BE49-F238E27FC236}">
                <a16:creationId xmlns:a16="http://schemas.microsoft.com/office/drawing/2014/main" id="{0AD41D1D-6D1E-48F3-ABF4-98581BD91884}"/>
              </a:ext>
            </a:extLst>
          </p:cNvPr>
          <p:cNvSpPr txBox="1"/>
          <p:nvPr/>
        </p:nvSpPr>
        <p:spPr>
          <a:xfrm>
            <a:off x="5205133" y="4322418"/>
            <a:ext cx="6564629" cy="1077218"/>
          </a:xfrm>
          <a:prstGeom prst="rect">
            <a:avLst/>
          </a:prstGeom>
          <a:noFill/>
        </p:spPr>
        <p:txBody>
          <a:bodyPr wrap="square" rtlCol="0">
            <a:spAutoFit/>
          </a:bodyPr>
          <a:lstStyle/>
          <a:p>
            <a:pPr marL="177800" lvl="0" indent="-177800">
              <a:spcAft>
                <a:spcPts val="0"/>
              </a:spcAft>
              <a:buFont typeface="+mj-lt"/>
              <a:buAutoNum type="arabicPeriod"/>
              <a:tabLst>
                <a:tab pos="540385" algn="l"/>
              </a:tabLst>
            </a:pPr>
            <a:r>
              <a:rPr lang="en-GB" altLang="zh-CN" sz="1600" dirty="0">
                <a:solidFill>
                  <a:schemeClr val="tx1"/>
                </a:solidFill>
                <a:effectLst/>
                <a:ea typeface="宋体" panose="02010600030101010101" pitchFamily="2" charset="-122"/>
              </a:rPr>
              <a:t> Security </a:t>
            </a:r>
            <a:r>
              <a:rPr lang="en-GB" altLang="zh-CN" sz="1600" dirty="0">
                <a:ea typeface="宋体" panose="02010600030101010101" pitchFamily="2" charset="-122"/>
              </a:rPr>
              <a:t>independent</a:t>
            </a:r>
            <a:r>
              <a:rPr lang="en-US" altLang="zh-CN" sz="1600" dirty="0">
                <a:solidFill>
                  <a:schemeClr val="tx1"/>
                </a:solidFill>
                <a:effectLst/>
                <a:ea typeface="宋体" panose="02010600030101010101" pitchFamily="2" charset="-122"/>
              </a:rPr>
              <a:t>.</a:t>
            </a:r>
          </a:p>
          <a:p>
            <a:pPr marL="177800" indent="-177800">
              <a:buFont typeface="+mj-lt"/>
              <a:buAutoNum type="arabicPeriod"/>
              <a:tabLst>
                <a:tab pos="540385" algn="l"/>
              </a:tabLst>
            </a:pPr>
            <a:r>
              <a:rPr lang="en-US" altLang="zh-CN" sz="1600" dirty="0">
                <a:ea typeface="宋体" panose="02010600030101010101" pitchFamily="2" charset="-122"/>
              </a:rPr>
              <a:t> S</a:t>
            </a:r>
            <a:r>
              <a:rPr lang="en-US" altLang="zh-CN" sz="1600" dirty="0">
                <a:solidFill>
                  <a:schemeClr val="tx1"/>
                </a:solidFill>
                <a:effectLst/>
                <a:ea typeface="宋体" panose="02010600030101010101" pitchFamily="2" charset="-122"/>
              </a:rPr>
              <a:t>A3 can study independently.</a:t>
            </a:r>
          </a:p>
          <a:p>
            <a:pPr marL="177800" indent="-177800">
              <a:buFont typeface="+mj-lt"/>
              <a:buAutoNum type="arabicPeriod"/>
              <a:tabLst>
                <a:tab pos="540385" algn="l"/>
              </a:tabLst>
            </a:pPr>
            <a:r>
              <a:rPr lang="en-US" altLang="zh-CN" sz="1600" dirty="0">
                <a:ea typeface="宋体" panose="02010600030101010101" pitchFamily="2" charset="-122"/>
              </a:rPr>
              <a:t> For objective 2, </a:t>
            </a:r>
            <a:r>
              <a:rPr lang="en-GB" altLang="zh-CN" sz="1600" dirty="0">
                <a:ea typeface="宋体" panose="02010600030101010101" pitchFamily="2" charset="-122"/>
              </a:rPr>
              <a:t>coordinators needs to address potential conflict, e.g. WT#3 </a:t>
            </a:r>
            <a:r>
              <a:rPr lang="en-US" altLang="zh-CN" sz="1600" dirty="0">
                <a:ea typeface="宋体" panose="02010600030101010101" pitchFamily="2" charset="-122"/>
              </a:rPr>
              <a:t>NDS/IP and SBA security.</a:t>
            </a:r>
            <a:endParaRPr lang="en-US" altLang="zh-CN" sz="1600" dirty="0">
              <a:solidFill>
                <a:schemeClr val="tx1"/>
              </a:solidFill>
              <a:effectLst/>
              <a:ea typeface="宋体" panose="02010600030101010101" pitchFamily="2" charset="-122"/>
            </a:endParaRPr>
          </a:p>
        </p:txBody>
      </p:sp>
    </p:spTree>
    <p:extLst>
      <p:ext uri="{BB962C8B-B14F-4D97-AF65-F5344CB8AC3E}">
        <p14:creationId xmlns:p14="http://schemas.microsoft.com/office/powerpoint/2010/main" val="4030644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组合 116">
            <a:extLst>
              <a:ext uri="{FF2B5EF4-FFF2-40B4-BE49-F238E27FC236}">
                <a16:creationId xmlns:a16="http://schemas.microsoft.com/office/drawing/2014/main" id="{CE71C546-FA6C-4C27-AA89-AD18031D9787}"/>
              </a:ext>
            </a:extLst>
          </p:cNvPr>
          <p:cNvGrpSpPr/>
          <p:nvPr/>
        </p:nvGrpSpPr>
        <p:grpSpPr>
          <a:xfrm>
            <a:off x="5130800" y="3598911"/>
            <a:ext cx="6713290" cy="2636083"/>
            <a:chOff x="816076" y="2698814"/>
            <a:chExt cx="3054588" cy="1490126"/>
          </a:xfrm>
        </p:grpSpPr>
        <p:sp>
          <p:nvSpPr>
            <p:cNvPr id="118" name="矩形 117">
              <a:extLst>
                <a:ext uri="{FF2B5EF4-FFF2-40B4-BE49-F238E27FC236}">
                  <a16:creationId xmlns:a16="http://schemas.microsoft.com/office/drawing/2014/main" id="{6E3F1268-AACD-4783-9DAA-27B6D025F06C}"/>
                </a:ext>
              </a:extLst>
            </p:cNvPr>
            <p:cNvSpPr/>
            <p:nvPr/>
          </p:nvSpPr>
          <p:spPr>
            <a:xfrm>
              <a:off x="816885" y="2698814"/>
              <a:ext cx="3053777" cy="281313"/>
            </a:xfrm>
            <a:prstGeom prst="rect">
              <a:avLst/>
            </a:prstGeom>
            <a:solidFill>
              <a:srgbClr val="415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rPr>
                <a:t>Remark</a:t>
              </a:r>
              <a:endParaRPr kumimoji="0" lang="zh-CN" altLang="en-US"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endParaRPr>
            </a:p>
          </p:txBody>
        </p:sp>
        <p:sp>
          <p:nvSpPr>
            <p:cNvPr id="119" name="矩形 118">
              <a:extLst>
                <a:ext uri="{FF2B5EF4-FFF2-40B4-BE49-F238E27FC236}">
                  <a16:creationId xmlns:a16="http://schemas.microsoft.com/office/drawing/2014/main" id="{F7D72358-C32E-4A3D-8334-433D5AE04A5F}"/>
                </a:ext>
              </a:extLst>
            </p:cNvPr>
            <p:cNvSpPr/>
            <p:nvPr/>
          </p:nvSpPr>
          <p:spPr>
            <a:xfrm>
              <a:off x="816076" y="2980125"/>
              <a:ext cx="3054588" cy="1208815"/>
            </a:xfrm>
            <a:prstGeom prst="rect">
              <a:avLst/>
            </a:prstGeom>
            <a:noFill/>
            <a:ln>
              <a:solidFill>
                <a:srgbClr val="415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微软雅黑"/>
                <a:cs typeface="+mn-ea"/>
                <a:sym typeface="+mn-lt"/>
              </a:endParaRPr>
            </a:p>
          </p:txBody>
        </p:sp>
      </p:grpSp>
      <p:sp>
        <p:nvSpPr>
          <p:cNvPr id="6" name="文本框 5">
            <a:extLst>
              <a:ext uri="{FF2B5EF4-FFF2-40B4-BE49-F238E27FC236}">
                <a16:creationId xmlns:a16="http://schemas.microsoft.com/office/drawing/2014/main" id="{6F188EA6-0638-4403-CD0D-8E6F882CCDCB}"/>
              </a:ext>
            </a:extLst>
          </p:cNvPr>
          <p:cNvSpPr txBox="1">
            <a:spLocks/>
          </p:cNvSpPr>
          <p:nvPr/>
        </p:nvSpPr>
        <p:spPr>
          <a:xfrm>
            <a:off x="462987" y="252141"/>
            <a:ext cx="10347888" cy="738664"/>
          </a:xfrm>
          <a:prstGeom prst="rect">
            <a:avLst/>
          </a:prstGeom>
          <a:noFill/>
        </p:spPr>
        <p:txBody>
          <a:bodyPr wrap="square" lIns="0" tIns="0" rIns="0" bIns="0" rtlCol="0">
            <a:spAutoFit/>
          </a:bodyPr>
          <a:lstStyle>
            <a:defPPr>
              <a:defRPr lang="zh-CN"/>
            </a:defPPr>
            <a:lvl1pPr marR="0" lvl="0" indent="0" fontAlgn="auto">
              <a:lnSpc>
                <a:spcPct val="100000"/>
              </a:lnSpc>
              <a:spcBef>
                <a:spcPts val="0"/>
              </a:spcBef>
              <a:spcAft>
                <a:spcPts val="0"/>
              </a:spcAft>
              <a:buClrTx/>
              <a:buSzTx/>
              <a:buFontTx/>
              <a:buNone/>
              <a:tabLst/>
              <a:defRPr kumimoji="0" sz="2400" b="0" i="0" u="none" strike="noStrike" cap="none" spc="0" normalizeH="0" baseline="0">
                <a:ln>
                  <a:noFill/>
                </a:ln>
                <a:solidFill>
                  <a:schemeClr val="tx1">
                    <a:lumMod val="75000"/>
                    <a:lumOff val="25000"/>
                  </a:schemeClr>
                </a:solidFill>
                <a:effectLst/>
                <a:uLnTx/>
                <a:uFillTx/>
                <a:latin typeface="vivo type 简 Heavy" panose="02000900000000000000" pitchFamily="2" charset="-122"/>
                <a:ea typeface="vivo type 简 Heavy" panose="02000900000000000000" pitchFamily="2" charset="-122"/>
                <a:cs typeface="OPPOSans B"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cs typeface="OPPOSans B" panose="00020600040101010101" pitchFamily="18" charset="-122"/>
                <a:sym typeface="微软雅黑" panose="020B0503020204020204" pitchFamily="34" charset="-122"/>
              </a:rPr>
              <a:t>Security </a:t>
            </a:r>
            <a:r>
              <a:rPr lang="en-US" altLang="zh-CN" dirty="0">
                <a:solidFill>
                  <a:srgbClr val="000000">
                    <a:lumMod val="75000"/>
                    <a:lumOff val="25000"/>
                  </a:srgbClr>
                </a:solidFill>
                <a:sym typeface="微软雅黑" panose="020B0503020204020204" pitchFamily="34" charset="-122"/>
              </a:rPr>
              <a:t>Area 13: Security event detection and control (can be a</a:t>
            </a:r>
            <a:r>
              <a:rPr kumimoji="0" lang="en-US" altLang="zh-CN"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cs typeface="OPPOSans B" panose="00020600040101010101" pitchFamily="18" charset="-122"/>
                <a:sym typeface="微软雅黑" panose="020B0503020204020204" pitchFamily="34" charset="-122"/>
              </a:rPr>
              <a:t> new SID)</a:t>
            </a:r>
            <a:endParaRPr kumimoji="0" lang="en-US"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endParaRPr>
          </a:p>
        </p:txBody>
      </p:sp>
      <p:sp>
        <p:nvSpPr>
          <p:cNvPr id="16" name="矩形 15">
            <a:extLst>
              <a:ext uri="{FF2B5EF4-FFF2-40B4-BE49-F238E27FC236}">
                <a16:creationId xmlns:a16="http://schemas.microsoft.com/office/drawing/2014/main" id="{50A4150E-4105-0042-C30B-47DB5C4A805A}"/>
              </a:ext>
            </a:extLst>
          </p:cNvPr>
          <p:cNvSpPr/>
          <p:nvPr/>
        </p:nvSpPr>
        <p:spPr>
          <a:xfrm rot="10543290">
            <a:off x="-35966400" y="268986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7" name="矩形 16">
            <a:extLst>
              <a:ext uri="{FF2B5EF4-FFF2-40B4-BE49-F238E27FC236}">
                <a16:creationId xmlns:a16="http://schemas.microsoft.com/office/drawing/2014/main" id="{BBD48DFB-29F6-BAC5-8730-4D01F25C1835}"/>
              </a:ext>
            </a:extLst>
          </p:cNvPr>
          <p:cNvSpPr/>
          <p:nvPr/>
        </p:nvSpPr>
        <p:spPr>
          <a:xfrm>
            <a:off x="47701200" y="-224790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8" name="矩形 17">
            <a:extLst>
              <a:ext uri="{FF2B5EF4-FFF2-40B4-BE49-F238E27FC236}">
                <a16:creationId xmlns:a16="http://schemas.microsoft.com/office/drawing/2014/main" id="{8251BD4E-6EF0-6802-A50A-A13BBF2648FF}"/>
              </a:ext>
            </a:extLst>
          </p:cNvPr>
          <p:cNvSpPr/>
          <p:nvPr/>
        </p:nvSpPr>
        <p:spPr>
          <a:xfrm rot="10543290">
            <a:off x="46405801" y="282702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9" name="矩形 18">
            <a:extLst>
              <a:ext uri="{FF2B5EF4-FFF2-40B4-BE49-F238E27FC236}">
                <a16:creationId xmlns:a16="http://schemas.microsoft.com/office/drawing/2014/main" id="{B0CC8295-ADD9-42F1-213F-05586239F2B4}"/>
              </a:ext>
            </a:extLst>
          </p:cNvPr>
          <p:cNvSpPr/>
          <p:nvPr/>
        </p:nvSpPr>
        <p:spPr>
          <a:xfrm>
            <a:off x="-38709600" y="-231648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05" name="矩形 104">
            <a:extLst>
              <a:ext uri="{FF2B5EF4-FFF2-40B4-BE49-F238E27FC236}">
                <a16:creationId xmlns:a16="http://schemas.microsoft.com/office/drawing/2014/main" id="{855461D6-8D64-4E78-A02F-EC938594697D}"/>
              </a:ext>
            </a:extLst>
          </p:cNvPr>
          <p:cNvSpPr/>
          <p:nvPr/>
        </p:nvSpPr>
        <p:spPr>
          <a:xfrm>
            <a:off x="347782" y="1140984"/>
            <a:ext cx="4524968" cy="406775"/>
          </a:xfrm>
          <a:prstGeom prst="rect">
            <a:avLst/>
          </a:prstGeom>
          <a:solidFill>
            <a:srgbClr val="415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rPr>
              <a:t>Requirement Source</a:t>
            </a:r>
            <a:endParaRPr kumimoji="0" lang="zh-CN" altLang="en-US"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endParaRPr>
          </a:p>
        </p:txBody>
      </p:sp>
      <p:sp>
        <p:nvSpPr>
          <p:cNvPr id="106" name="矩形 105">
            <a:extLst>
              <a:ext uri="{FF2B5EF4-FFF2-40B4-BE49-F238E27FC236}">
                <a16:creationId xmlns:a16="http://schemas.microsoft.com/office/drawing/2014/main" id="{A7EFB28F-D4F8-4D36-83C3-F1901F489B22}"/>
              </a:ext>
            </a:extLst>
          </p:cNvPr>
          <p:cNvSpPr/>
          <p:nvPr/>
        </p:nvSpPr>
        <p:spPr>
          <a:xfrm>
            <a:off x="346583" y="1547760"/>
            <a:ext cx="4526170" cy="4687234"/>
          </a:xfrm>
          <a:prstGeom prst="rect">
            <a:avLst/>
          </a:prstGeom>
          <a:noFill/>
          <a:ln>
            <a:solidFill>
              <a:srgbClr val="415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微软雅黑"/>
              <a:cs typeface="+mn-ea"/>
              <a:sym typeface="+mn-lt"/>
            </a:endParaRPr>
          </a:p>
        </p:txBody>
      </p:sp>
      <p:sp>
        <p:nvSpPr>
          <p:cNvPr id="107" name="文本框 106">
            <a:extLst>
              <a:ext uri="{FF2B5EF4-FFF2-40B4-BE49-F238E27FC236}">
                <a16:creationId xmlns:a16="http://schemas.microsoft.com/office/drawing/2014/main" id="{ADAC3D7E-BCC7-4098-8BCB-747A63EF52ED}"/>
              </a:ext>
            </a:extLst>
          </p:cNvPr>
          <p:cNvSpPr txBox="1"/>
          <p:nvPr/>
        </p:nvSpPr>
        <p:spPr>
          <a:xfrm>
            <a:off x="370168" y="1745463"/>
            <a:ext cx="4502841" cy="4031873"/>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lang="en-US" altLang="zh-CN" sz="1600" dirty="0">
                <a:solidFill>
                  <a:prstClr val="black"/>
                </a:solidFill>
                <a:latin typeface="Arial" panose="020F0502020204030204"/>
                <a:ea typeface="微软雅黑"/>
                <a:cs typeface="+mn-ea"/>
                <a:sym typeface="+mn-lt"/>
              </a:rPr>
              <a:t>SA1 TR:</a:t>
            </a:r>
            <a:r>
              <a:rPr lang="zh-CN" altLang="en-US" sz="1600" dirty="0">
                <a:solidFill>
                  <a:prstClr val="black"/>
                </a:solidFill>
                <a:latin typeface="Arial" panose="020F0502020204030204"/>
                <a:ea typeface="微软雅黑"/>
                <a:cs typeface="+mn-ea"/>
                <a:sym typeface="+mn-lt"/>
              </a:rPr>
              <a:t> </a:t>
            </a:r>
            <a:r>
              <a:rPr lang="en-US" altLang="zh-CN" sz="1600" dirty="0">
                <a:solidFill>
                  <a:prstClr val="black"/>
                </a:solidFill>
                <a:latin typeface="Arial" panose="020F0502020204030204"/>
                <a:ea typeface="微软雅黑"/>
                <a:cs typeface="+mn-ea"/>
                <a:sym typeface="+mn-lt"/>
              </a:rPr>
              <a:t> </a:t>
            </a:r>
          </a:p>
          <a:p>
            <a:pPr marL="354013" marR="0" lvl="0" algn="l" defTabSz="914400" rtl="0" eaLnBrk="1" fontAlgn="auto" latinLnBrk="0" hangingPunct="1">
              <a:spcBef>
                <a:spcPts val="0"/>
              </a:spcBef>
              <a:spcAft>
                <a:spcPts val="0"/>
              </a:spcAft>
              <a:buClrTx/>
              <a:buSzTx/>
              <a:buFontTx/>
              <a:buNone/>
              <a:tabLst/>
              <a:defRPr/>
            </a:pPr>
            <a:r>
              <a:rPr lang="en-US" altLang="zh-CN" sz="1600" dirty="0">
                <a:solidFill>
                  <a:prstClr val="black"/>
                </a:solidFill>
                <a:latin typeface="Arial" panose="020F0502020204030204"/>
                <a:ea typeface="微软雅黑"/>
                <a:cs typeface="+mn-ea"/>
                <a:sym typeface="+mn-lt"/>
              </a:rPr>
              <a:t>5.3.4 PR3 Flexible orchestration of security capabilities</a:t>
            </a:r>
          </a:p>
          <a:p>
            <a:pPr marL="354013" marR="0" lvl="0" algn="l" defTabSz="914400" rtl="0" eaLnBrk="1" fontAlgn="auto" latinLnBrk="0" hangingPunct="1">
              <a:spcBef>
                <a:spcPts val="0"/>
              </a:spcBef>
              <a:spcAft>
                <a:spcPts val="0"/>
              </a:spcAft>
              <a:buClrTx/>
              <a:buSzTx/>
              <a:buFontTx/>
              <a:buNone/>
              <a:tabLst/>
              <a:defRPr/>
            </a:pPr>
            <a:r>
              <a:rPr lang="en-US" altLang="zh-CN" sz="1600" dirty="0">
                <a:solidFill>
                  <a:prstClr val="black"/>
                </a:solidFill>
                <a:latin typeface="Arial" panose="020F0502020204030204"/>
                <a:ea typeface="微软雅黑"/>
                <a:cs typeface="+mn-ea"/>
                <a:sym typeface="+mn-lt"/>
              </a:rPr>
              <a:t>5.3.4 PR4 Identify potential security threats to communication and network elements</a:t>
            </a:r>
          </a:p>
          <a:p>
            <a:pPr marL="354013" marR="0" lvl="0" algn="l" defTabSz="914400" rtl="0" eaLnBrk="1" fontAlgn="auto" latinLnBrk="0" hangingPunct="1">
              <a:spcBef>
                <a:spcPts val="0"/>
              </a:spcBef>
              <a:spcAft>
                <a:spcPts val="0"/>
              </a:spcAft>
              <a:buClrTx/>
              <a:buSzTx/>
              <a:buFontTx/>
              <a:buNone/>
              <a:tabLst/>
              <a:defRPr/>
            </a:pPr>
            <a:r>
              <a:rPr lang="en-US" altLang="zh-CN" sz="1600" dirty="0">
                <a:solidFill>
                  <a:prstClr val="black"/>
                </a:solidFill>
                <a:latin typeface="Arial" panose="020F0502020204030204"/>
                <a:ea typeface="微软雅黑"/>
                <a:cs typeface="+mn-ea"/>
                <a:sym typeface="+mn-lt"/>
              </a:rPr>
              <a:t>5.3.4 PR5 Security analysis and security enhancement policy generation</a:t>
            </a:r>
          </a:p>
          <a:p>
            <a:pPr marL="354013" marR="0" lvl="0" algn="l" defTabSz="914400" rtl="0" eaLnBrk="1" fontAlgn="auto" latinLnBrk="0" hangingPunct="1">
              <a:spcBef>
                <a:spcPts val="0"/>
              </a:spcBef>
              <a:spcAft>
                <a:spcPts val="0"/>
              </a:spcAft>
              <a:buClrTx/>
              <a:buSzTx/>
              <a:buFontTx/>
              <a:buNone/>
              <a:tabLst/>
              <a:defRPr/>
            </a:pPr>
            <a:r>
              <a:rPr lang="en-US" altLang="zh-CN" sz="1600" dirty="0">
                <a:solidFill>
                  <a:prstClr val="black"/>
                </a:solidFill>
                <a:latin typeface="Arial" panose="020F0502020204030204"/>
                <a:ea typeface="微软雅黑"/>
                <a:cs typeface="+mn-ea"/>
                <a:sym typeface="+mn-lt"/>
              </a:rPr>
              <a:t>5.3.4 PR6 Security response to implement enhanced security policy for recovery</a:t>
            </a:r>
          </a:p>
          <a:p>
            <a:pPr marL="354013" marR="0" lvl="0" algn="l" defTabSz="914400" rtl="0" eaLnBrk="1" fontAlgn="auto" latinLnBrk="0" hangingPunct="1">
              <a:spcBef>
                <a:spcPts val="0"/>
              </a:spcBef>
              <a:spcAft>
                <a:spcPts val="0"/>
              </a:spcAft>
              <a:buClrTx/>
              <a:buSzTx/>
              <a:buFontTx/>
              <a:buNone/>
              <a:tabLst/>
              <a:defRPr/>
            </a:pPr>
            <a:r>
              <a:rPr lang="en-US" altLang="zh-CN" sz="1600" dirty="0">
                <a:solidFill>
                  <a:prstClr val="black"/>
                </a:solidFill>
                <a:latin typeface="Arial" panose="020F0502020204030204"/>
                <a:ea typeface="微软雅黑"/>
                <a:cs typeface="+mn-ea"/>
                <a:sym typeface="+mn-lt"/>
              </a:rPr>
              <a:t>5.3.7 PR1 support network digital twin for network security control</a:t>
            </a:r>
          </a:p>
          <a:p>
            <a:pPr>
              <a:defRPr/>
            </a:pPr>
            <a:r>
              <a:rPr lang="en-US" altLang="zh-CN" sz="1600" dirty="0">
                <a:solidFill>
                  <a:prstClr val="black"/>
                </a:solidFill>
                <a:latin typeface="Arial" panose="020F0502020204030204"/>
                <a:ea typeface="微软雅黑"/>
                <a:cs typeface="+mn-ea"/>
                <a:sym typeface="+mn-lt"/>
              </a:rPr>
              <a:t>SA3 5G TS REQ:</a:t>
            </a:r>
          </a:p>
          <a:p>
            <a:pPr marL="361950">
              <a:defRPr/>
            </a:pPr>
            <a:r>
              <a:rPr lang="en-US" altLang="zh-CN" sz="1600" dirty="0">
                <a:solidFill>
                  <a:prstClr val="black"/>
                </a:solidFill>
                <a:latin typeface="Arial" panose="020F0502020204030204"/>
                <a:ea typeface="微软雅黑"/>
                <a:cs typeface="+mn-ea"/>
                <a:sym typeface="+mn-lt"/>
              </a:rPr>
              <a:t>R19 TS 33.501 17 (Protection of 5GC </a:t>
            </a:r>
            <a:r>
              <a:rPr lang="en-US" altLang="zh-CN" sz="1600" dirty="0" err="1">
                <a:solidFill>
                  <a:prstClr val="black"/>
                </a:solidFill>
                <a:latin typeface="Arial" panose="020F0502020204030204"/>
                <a:ea typeface="微软雅黑"/>
                <a:cs typeface="+mn-ea"/>
                <a:sym typeface="+mn-lt"/>
              </a:rPr>
              <a:t>signalling</a:t>
            </a:r>
            <a:r>
              <a:rPr lang="en-US" altLang="zh-CN" sz="1600" dirty="0">
                <a:solidFill>
                  <a:prstClr val="black"/>
                </a:solidFill>
                <a:latin typeface="Arial" panose="020F0502020204030204"/>
                <a:ea typeface="微软雅黑"/>
                <a:cs typeface="+mn-ea"/>
                <a:sym typeface="+mn-lt"/>
              </a:rPr>
              <a:t> traffic monitoring)</a:t>
            </a:r>
          </a:p>
          <a:p>
            <a:pPr marL="361950">
              <a:defRPr/>
            </a:pPr>
            <a:r>
              <a:rPr lang="en-US" altLang="zh-CN" sz="1600" dirty="0">
                <a:solidFill>
                  <a:prstClr val="black"/>
                </a:solidFill>
                <a:latin typeface="Arial" panose="020F0502020204030204"/>
                <a:ea typeface="微软雅黑"/>
                <a:cs typeface="+mn-ea"/>
                <a:sym typeface="+mn-lt"/>
              </a:rPr>
              <a:t>R20 agreed S3-251838 security related events handling </a:t>
            </a:r>
          </a:p>
        </p:txBody>
      </p:sp>
      <p:grpSp>
        <p:nvGrpSpPr>
          <p:cNvPr id="113" name="组合 112">
            <a:extLst>
              <a:ext uri="{FF2B5EF4-FFF2-40B4-BE49-F238E27FC236}">
                <a16:creationId xmlns:a16="http://schemas.microsoft.com/office/drawing/2014/main" id="{96C62057-3769-4438-92A7-B7C2F8784963}"/>
              </a:ext>
            </a:extLst>
          </p:cNvPr>
          <p:cNvGrpSpPr/>
          <p:nvPr/>
        </p:nvGrpSpPr>
        <p:grpSpPr>
          <a:xfrm>
            <a:off x="5130800" y="1142587"/>
            <a:ext cx="6713285" cy="2154701"/>
            <a:chOff x="816076" y="2698814"/>
            <a:chExt cx="3064747" cy="1490126"/>
          </a:xfrm>
        </p:grpSpPr>
        <p:sp>
          <p:nvSpPr>
            <p:cNvPr id="114" name="矩形 113">
              <a:extLst>
                <a:ext uri="{FF2B5EF4-FFF2-40B4-BE49-F238E27FC236}">
                  <a16:creationId xmlns:a16="http://schemas.microsoft.com/office/drawing/2014/main" id="{9BB548B6-5793-4496-AEDA-B22B571DBEE0}"/>
                </a:ext>
              </a:extLst>
            </p:cNvPr>
            <p:cNvSpPr/>
            <p:nvPr/>
          </p:nvSpPr>
          <p:spPr>
            <a:xfrm>
              <a:off x="816885" y="2698814"/>
              <a:ext cx="3053777" cy="281313"/>
            </a:xfrm>
            <a:prstGeom prst="rect">
              <a:avLst/>
            </a:prstGeom>
            <a:solidFill>
              <a:srgbClr val="415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prstClr val="white"/>
                  </a:solidFill>
                  <a:latin typeface="Arial" panose="020F0502020204030204"/>
                  <a:ea typeface="微软雅黑"/>
                  <a:cs typeface="+mn-ea"/>
                  <a:sym typeface="+mn-lt"/>
                </a:rPr>
                <a:t>Potential Objectives</a:t>
              </a:r>
              <a:endParaRPr kumimoji="0" lang="zh-CN" altLang="en-US"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endParaRPr>
            </a:p>
          </p:txBody>
        </p:sp>
        <p:sp>
          <p:nvSpPr>
            <p:cNvPr id="115" name="矩形 114">
              <a:extLst>
                <a:ext uri="{FF2B5EF4-FFF2-40B4-BE49-F238E27FC236}">
                  <a16:creationId xmlns:a16="http://schemas.microsoft.com/office/drawing/2014/main" id="{36E6010A-3358-4143-A131-D8FBEDB3EFB6}"/>
                </a:ext>
              </a:extLst>
            </p:cNvPr>
            <p:cNvSpPr/>
            <p:nvPr/>
          </p:nvSpPr>
          <p:spPr>
            <a:xfrm>
              <a:off x="816076" y="2980125"/>
              <a:ext cx="3054588" cy="1208815"/>
            </a:xfrm>
            <a:prstGeom prst="rect">
              <a:avLst/>
            </a:prstGeom>
            <a:noFill/>
            <a:ln>
              <a:solidFill>
                <a:srgbClr val="415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微软雅黑"/>
                <a:cs typeface="+mn-ea"/>
                <a:sym typeface="+mn-lt"/>
              </a:endParaRPr>
            </a:p>
          </p:txBody>
        </p:sp>
        <p:sp>
          <p:nvSpPr>
            <p:cNvPr id="116" name="文本框 115">
              <a:extLst>
                <a:ext uri="{FF2B5EF4-FFF2-40B4-BE49-F238E27FC236}">
                  <a16:creationId xmlns:a16="http://schemas.microsoft.com/office/drawing/2014/main" id="{6909BB48-2058-45E7-A2F5-B85F9D7C7F52}"/>
                </a:ext>
              </a:extLst>
            </p:cNvPr>
            <p:cNvSpPr txBox="1"/>
            <p:nvPr/>
          </p:nvSpPr>
          <p:spPr>
            <a:xfrm>
              <a:off x="883939" y="3146598"/>
              <a:ext cx="2996884" cy="404413"/>
            </a:xfrm>
            <a:prstGeom prst="rect">
              <a:avLst/>
            </a:prstGeom>
            <a:noFill/>
          </p:spPr>
          <p:txBody>
            <a:bodyPr wrap="square" rtlCol="0">
              <a:spAutoFit/>
            </a:bodyPr>
            <a:lstStyle/>
            <a:p>
              <a:pPr marL="177800" lvl="0" indent="-177800">
                <a:spcAft>
                  <a:spcPts val="0"/>
                </a:spcAft>
                <a:buFont typeface="+mj-lt"/>
                <a:buAutoNum type="arabicPeriod"/>
                <a:tabLst>
                  <a:tab pos="540385" algn="l"/>
                </a:tabLst>
              </a:pPr>
              <a:r>
                <a:rPr lang="en-US" altLang="zh-CN" sz="1600" dirty="0">
                  <a:ea typeface="宋体" panose="02010600030101010101" pitchFamily="2" charset="-122"/>
                </a:rPr>
                <a:t>Security events detection and report</a:t>
              </a:r>
            </a:p>
            <a:p>
              <a:pPr marL="177800" lvl="0" indent="-177800">
                <a:spcAft>
                  <a:spcPts val="0"/>
                </a:spcAft>
                <a:buFont typeface="+mj-lt"/>
                <a:buAutoNum type="arabicPeriod"/>
                <a:tabLst>
                  <a:tab pos="540385" algn="l"/>
                </a:tabLst>
              </a:pPr>
              <a:r>
                <a:rPr lang="en-US" altLang="zh-CN" sz="1600" dirty="0">
                  <a:ea typeface="宋体" panose="02010600030101010101" pitchFamily="2" charset="-122"/>
                </a:rPr>
                <a:t>Security control for security events</a:t>
              </a:r>
            </a:p>
          </p:txBody>
        </p:sp>
      </p:grpSp>
      <p:sp>
        <p:nvSpPr>
          <p:cNvPr id="37" name="文本框 36">
            <a:extLst>
              <a:ext uri="{FF2B5EF4-FFF2-40B4-BE49-F238E27FC236}">
                <a16:creationId xmlns:a16="http://schemas.microsoft.com/office/drawing/2014/main" id="{0AD41D1D-6D1E-48F3-ABF4-98581BD91884}"/>
              </a:ext>
            </a:extLst>
          </p:cNvPr>
          <p:cNvSpPr txBox="1"/>
          <p:nvPr/>
        </p:nvSpPr>
        <p:spPr>
          <a:xfrm>
            <a:off x="5279453" y="4323693"/>
            <a:ext cx="6564629" cy="584775"/>
          </a:xfrm>
          <a:prstGeom prst="rect">
            <a:avLst/>
          </a:prstGeom>
          <a:noFill/>
        </p:spPr>
        <p:txBody>
          <a:bodyPr wrap="square" rtlCol="0">
            <a:spAutoFit/>
          </a:bodyPr>
          <a:lstStyle/>
          <a:p>
            <a:pPr marL="177800" lvl="0" indent="-177800">
              <a:spcAft>
                <a:spcPts val="0"/>
              </a:spcAft>
              <a:buFont typeface="+mj-lt"/>
              <a:buAutoNum type="arabicPeriod"/>
              <a:tabLst>
                <a:tab pos="540385" algn="l"/>
              </a:tabLst>
            </a:pPr>
            <a:r>
              <a:rPr lang="en-GB" altLang="zh-CN" sz="1600" dirty="0">
                <a:solidFill>
                  <a:schemeClr val="tx1"/>
                </a:solidFill>
                <a:effectLst/>
                <a:ea typeface="宋体" panose="02010600030101010101" pitchFamily="2" charset="-122"/>
              </a:rPr>
              <a:t> Security </a:t>
            </a:r>
            <a:r>
              <a:rPr lang="en-GB" altLang="zh-CN" sz="1600" dirty="0">
                <a:ea typeface="宋体" panose="02010600030101010101" pitchFamily="2" charset="-122"/>
              </a:rPr>
              <a:t>independent</a:t>
            </a:r>
            <a:r>
              <a:rPr lang="en-US" altLang="zh-CN" sz="1600" dirty="0">
                <a:solidFill>
                  <a:schemeClr val="tx1"/>
                </a:solidFill>
                <a:effectLst/>
                <a:ea typeface="宋体" panose="02010600030101010101" pitchFamily="2" charset="-122"/>
              </a:rPr>
              <a:t>.</a:t>
            </a:r>
          </a:p>
          <a:p>
            <a:pPr marL="177800" indent="-177800">
              <a:buFont typeface="+mj-lt"/>
              <a:buAutoNum type="arabicPeriod"/>
              <a:tabLst>
                <a:tab pos="540385" algn="l"/>
              </a:tabLst>
            </a:pPr>
            <a:r>
              <a:rPr lang="en-US" altLang="zh-CN" sz="1600" dirty="0">
                <a:ea typeface="宋体" panose="02010600030101010101" pitchFamily="2" charset="-122"/>
              </a:rPr>
              <a:t> S</a:t>
            </a:r>
            <a:r>
              <a:rPr lang="en-US" altLang="zh-CN" sz="1600" dirty="0">
                <a:solidFill>
                  <a:schemeClr val="tx1"/>
                </a:solidFill>
                <a:effectLst/>
                <a:ea typeface="宋体" panose="02010600030101010101" pitchFamily="2" charset="-122"/>
              </a:rPr>
              <a:t>A3 can study independently.</a:t>
            </a:r>
          </a:p>
        </p:txBody>
      </p:sp>
    </p:spTree>
    <p:extLst>
      <p:ext uri="{BB962C8B-B14F-4D97-AF65-F5344CB8AC3E}">
        <p14:creationId xmlns:p14="http://schemas.microsoft.com/office/powerpoint/2010/main" val="457744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6F188EA6-0638-4403-CD0D-8E6F882CCDCB}"/>
              </a:ext>
            </a:extLst>
          </p:cNvPr>
          <p:cNvSpPr txBox="1">
            <a:spLocks/>
          </p:cNvSpPr>
          <p:nvPr/>
        </p:nvSpPr>
        <p:spPr>
          <a:xfrm>
            <a:off x="462987" y="308588"/>
            <a:ext cx="9885368" cy="369332"/>
          </a:xfrm>
          <a:prstGeom prst="rect">
            <a:avLst/>
          </a:prstGeom>
          <a:noFill/>
        </p:spPr>
        <p:txBody>
          <a:bodyPr wrap="square" lIns="0" tIns="0" rIns="0" bIns="0" rtlCol="0">
            <a:spAutoFit/>
          </a:bodyPr>
          <a:lstStyle>
            <a:defPPr>
              <a:defRPr lang="zh-CN"/>
            </a:defPPr>
            <a:lvl1pPr marR="0" lvl="0" indent="0" fontAlgn="auto">
              <a:lnSpc>
                <a:spcPct val="100000"/>
              </a:lnSpc>
              <a:spcBef>
                <a:spcPts val="0"/>
              </a:spcBef>
              <a:spcAft>
                <a:spcPts val="0"/>
              </a:spcAft>
              <a:buClrTx/>
              <a:buSzTx/>
              <a:buFontTx/>
              <a:buNone/>
              <a:tabLst/>
              <a:defRPr kumimoji="0" sz="2400" b="0" i="0" u="none" strike="noStrike" cap="none" spc="0" normalizeH="0" baseline="0">
                <a:ln>
                  <a:noFill/>
                </a:ln>
                <a:solidFill>
                  <a:schemeClr val="tx1">
                    <a:lumMod val="75000"/>
                    <a:lumOff val="25000"/>
                  </a:schemeClr>
                </a:solidFill>
                <a:effectLst/>
                <a:uLnTx/>
                <a:uFillTx/>
                <a:latin typeface="vivo type 简 Heavy" panose="02000900000000000000" pitchFamily="2" charset="-122"/>
                <a:ea typeface="vivo type 简 Heavy" panose="02000900000000000000" pitchFamily="2" charset="-122"/>
                <a:cs typeface="OPPOSans B"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rPr>
              <a:t>Overall of 6G SIDs and security areas</a:t>
            </a:r>
          </a:p>
        </p:txBody>
      </p:sp>
      <p:sp>
        <p:nvSpPr>
          <p:cNvPr id="16" name="矩形 15">
            <a:extLst>
              <a:ext uri="{FF2B5EF4-FFF2-40B4-BE49-F238E27FC236}">
                <a16:creationId xmlns:a16="http://schemas.microsoft.com/office/drawing/2014/main" id="{50A4150E-4105-0042-C30B-47DB5C4A805A}"/>
              </a:ext>
            </a:extLst>
          </p:cNvPr>
          <p:cNvSpPr/>
          <p:nvPr/>
        </p:nvSpPr>
        <p:spPr>
          <a:xfrm rot="10543290">
            <a:off x="-35966400" y="268986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7" name="矩形 16">
            <a:extLst>
              <a:ext uri="{FF2B5EF4-FFF2-40B4-BE49-F238E27FC236}">
                <a16:creationId xmlns:a16="http://schemas.microsoft.com/office/drawing/2014/main" id="{BBD48DFB-29F6-BAC5-8730-4D01F25C1835}"/>
              </a:ext>
            </a:extLst>
          </p:cNvPr>
          <p:cNvSpPr/>
          <p:nvPr/>
        </p:nvSpPr>
        <p:spPr>
          <a:xfrm>
            <a:off x="47701200" y="-224790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8" name="矩形 17">
            <a:extLst>
              <a:ext uri="{FF2B5EF4-FFF2-40B4-BE49-F238E27FC236}">
                <a16:creationId xmlns:a16="http://schemas.microsoft.com/office/drawing/2014/main" id="{8251BD4E-6EF0-6802-A50A-A13BBF2648FF}"/>
              </a:ext>
            </a:extLst>
          </p:cNvPr>
          <p:cNvSpPr/>
          <p:nvPr/>
        </p:nvSpPr>
        <p:spPr>
          <a:xfrm rot="10543290">
            <a:off x="46405801" y="282702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9" name="矩形 18">
            <a:extLst>
              <a:ext uri="{FF2B5EF4-FFF2-40B4-BE49-F238E27FC236}">
                <a16:creationId xmlns:a16="http://schemas.microsoft.com/office/drawing/2014/main" id="{B0CC8295-ADD9-42F1-213F-05586239F2B4}"/>
              </a:ext>
            </a:extLst>
          </p:cNvPr>
          <p:cNvSpPr/>
          <p:nvPr/>
        </p:nvSpPr>
        <p:spPr>
          <a:xfrm>
            <a:off x="-38709600" y="-231648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2" name="矩形 1">
            <a:extLst>
              <a:ext uri="{FF2B5EF4-FFF2-40B4-BE49-F238E27FC236}">
                <a16:creationId xmlns:a16="http://schemas.microsoft.com/office/drawing/2014/main" id="{27D38A1D-5E23-4AE1-9C3C-5566187C7C9A}"/>
              </a:ext>
            </a:extLst>
          </p:cNvPr>
          <p:cNvSpPr/>
          <p:nvPr/>
        </p:nvSpPr>
        <p:spPr>
          <a:xfrm>
            <a:off x="1445541" y="1704465"/>
            <a:ext cx="1166327" cy="55983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WT1: Authentication, IP privacy</a:t>
            </a:r>
            <a:endParaRPr lang="zh-CN" altLang="en-US" sz="1200" dirty="0"/>
          </a:p>
        </p:txBody>
      </p:sp>
      <p:sp>
        <p:nvSpPr>
          <p:cNvPr id="9" name="矩形 8">
            <a:extLst>
              <a:ext uri="{FF2B5EF4-FFF2-40B4-BE49-F238E27FC236}">
                <a16:creationId xmlns:a16="http://schemas.microsoft.com/office/drawing/2014/main" id="{BE0B5466-8B06-4A96-80D0-BCC85FFBBD15}"/>
              </a:ext>
            </a:extLst>
          </p:cNvPr>
          <p:cNvSpPr/>
          <p:nvPr/>
        </p:nvSpPr>
        <p:spPr>
          <a:xfrm>
            <a:off x="1445540" y="2446168"/>
            <a:ext cx="1166327" cy="5598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WT2: NAS, AS, UP security</a:t>
            </a:r>
            <a:endParaRPr lang="zh-CN" altLang="en-US" sz="1200" dirty="0">
              <a:solidFill>
                <a:schemeClr val="tx1"/>
              </a:solidFill>
            </a:endParaRPr>
          </a:p>
        </p:txBody>
      </p:sp>
      <p:sp>
        <p:nvSpPr>
          <p:cNvPr id="10" name="矩形 9">
            <a:extLst>
              <a:ext uri="{FF2B5EF4-FFF2-40B4-BE49-F238E27FC236}">
                <a16:creationId xmlns:a16="http://schemas.microsoft.com/office/drawing/2014/main" id="{29A387C9-A9C8-46F7-A1E3-463C122FB13B}"/>
              </a:ext>
            </a:extLst>
          </p:cNvPr>
          <p:cNvSpPr/>
          <p:nvPr/>
        </p:nvSpPr>
        <p:spPr>
          <a:xfrm>
            <a:off x="3023665" y="3205959"/>
            <a:ext cx="1166327" cy="55983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bg1"/>
                </a:solidFill>
              </a:rPr>
              <a:t>WT8: Data security and privacy</a:t>
            </a:r>
            <a:endParaRPr lang="zh-CN" altLang="en-US" sz="1200" dirty="0">
              <a:solidFill>
                <a:schemeClr val="bg1"/>
              </a:solidFill>
            </a:endParaRPr>
          </a:p>
        </p:txBody>
      </p:sp>
      <p:sp>
        <p:nvSpPr>
          <p:cNvPr id="11" name="矩形 10">
            <a:extLst>
              <a:ext uri="{FF2B5EF4-FFF2-40B4-BE49-F238E27FC236}">
                <a16:creationId xmlns:a16="http://schemas.microsoft.com/office/drawing/2014/main" id="{A239ED66-F5DC-492C-8F6E-C135465A2357}"/>
              </a:ext>
            </a:extLst>
          </p:cNvPr>
          <p:cNvSpPr/>
          <p:nvPr/>
        </p:nvSpPr>
        <p:spPr>
          <a:xfrm>
            <a:off x="1452544" y="3170784"/>
            <a:ext cx="1166327" cy="55983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WT3: NDS/IP, SBA security</a:t>
            </a:r>
            <a:endParaRPr lang="zh-CN" altLang="en-US" sz="1200" dirty="0"/>
          </a:p>
        </p:txBody>
      </p:sp>
      <p:sp>
        <p:nvSpPr>
          <p:cNvPr id="12" name="矩形 11">
            <a:extLst>
              <a:ext uri="{FF2B5EF4-FFF2-40B4-BE49-F238E27FC236}">
                <a16:creationId xmlns:a16="http://schemas.microsoft.com/office/drawing/2014/main" id="{1170F25F-3D55-4C2D-8DDE-F61100E89D2F}"/>
              </a:ext>
            </a:extLst>
          </p:cNvPr>
          <p:cNvSpPr/>
          <p:nvPr/>
        </p:nvSpPr>
        <p:spPr>
          <a:xfrm>
            <a:off x="1452544" y="3927312"/>
            <a:ext cx="1166327" cy="55983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WT4: Exposure security</a:t>
            </a:r>
            <a:endParaRPr lang="zh-CN" altLang="en-US" sz="1200" dirty="0"/>
          </a:p>
        </p:txBody>
      </p:sp>
      <p:sp>
        <p:nvSpPr>
          <p:cNvPr id="13" name="矩形 12">
            <a:extLst>
              <a:ext uri="{FF2B5EF4-FFF2-40B4-BE49-F238E27FC236}">
                <a16:creationId xmlns:a16="http://schemas.microsoft.com/office/drawing/2014/main" id="{7144DDF5-4EBD-4C48-82E3-A8C24397E570}"/>
              </a:ext>
            </a:extLst>
          </p:cNvPr>
          <p:cNvSpPr/>
          <p:nvPr/>
        </p:nvSpPr>
        <p:spPr>
          <a:xfrm>
            <a:off x="1452544" y="4709062"/>
            <a:ext cx="1166327" cy="55983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bg1"/>
                </a:solidFill>
              </a:rPr>
              <a:t>WT5: Essential and regulatory service security</a:t>
            </a:r>
            <a:endParaRPr lang="zh-CN" altLang="en-US" sz="1100" dirty="0">
              <a:solidFill>
                <a:schemeClr val="bg1"/>
              </a:solidFill>
            </a:endParaRPr>
          </a:p>
        </p:txBody>
      </p:sp>
      <p:sp>
        <p:nvSpPr>
          <p:cNvPr id="14" name="矩形 13">
            <a:extLst>
              <a:ext uri="{FF2B5EF4-FFF2-40B4-BE49-F238E27FC236}">
                <a16:creationId xmlns:a16="http://schemas.microsoft.com/office/drawing/2014/main" id="{A3DEE687-C61E-44D4-A521-03249A82DFE1}"/>
              </a:ext>
            </a:extLst>
          </p:cNvPr>
          <p:cNvSpPr/>
          <p:nvPr/>
        </p:nvSpPr>
        <p:spPr>
          <a:xfrm>
            <a:off x="3025715" y="1705984"/>
            <a:ext cx="1166327" cy="55983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bg1"/>
                </a:solidFill>
              </a:rPr>
              <a:t>WT6: AI security</a:t>
            </a:r>
            <a:endParaRPr lang="zh-CN" altLang="en-US" sz="1200" dirty="0">
              <a:solidFill>
                <a:schemeClr val="bg1"/>
              </a:solidFill>
            </a:endParaRPr>
          </a:p>
        </p:txBody>
      </p:sp>
      <p:sp>
        <p:nvSpPr>
          <p:cNvPr id="15" name="矩形 14">
            <a:extLst>
              <a:ext uri="{FF2B5EF4-FFF2-40B4-BE49-F238E27FC236}">
                <a16:creationId xmlns:a16="http://schemas.microsoft.com/office/drawing/2014/main" id="{C3C5AC3D-F01D-4C1B-BE38-8A0D4AD66DDF}"/>
              </a:ext>
            </a:extLst>
          </p:cNvPr>
          <p:cNvSpPr/>
          <p:nvPr/>
        </p:nvSpPr>
        <p:spPr>
          <a:xfrm>
            <a:off x="3025716" y="2455543"/>
            <a:ext cx="1166327" cy="55983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WT7: ISAC security</a:t>
            </a:r>
            <a:endParaRPr lang="zh-CN" altLang="en-US" sz="1200" dirty="0"/>
          </a:p>
        </p:txBody>
      </p:sp>
      <p:sp>
        <p:nvSpPr>
          <p:cNvPr id="20" name="矩形 19">
            <a:extLst>
              <a:ext uri="{FF2B5EF4-FFF2-40B4-BE49-F238E27FC236}">
                <a16:creationId xmlns:a16="http://schemas.microsoft.com/office/drawing/2014/main" id="{E2A4BC6D-69B3-45E5-9117-D195C81511FD}"/>
              </a:ext>
            </a:extLst>
          </p:cNvPr>
          <p:cNvSpPr/>
          <p:nvPr/>
        </p:nvSpPr>
        <p:spPr>
          <a:xfrm>
            <a:off x="3023668" y="3960820"/>
            <a:ext cx="1166324" cy="55983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WT9: Computing security</a:t>
            </a:r>
            <a:endParaRPr lang="zh-CN" altLang="en-US" sz="1200" dirty="0"/>
          </a:p>
        </p:txBody>
      </p:sp>
      <p:sp>
        <p:nvSpPr>
          <p:cNvPr id="3" name="矩形 2">
            <a:extLst>
              <a:ext uri="{FF2B5EF4-FFF2-40B4-BE49-F238E27FC236}">
                <a16:creationId xmlns:a16="http://schemas.microsoft.com/office/drawing/2014/main" id="{7151EE03-39A0-4C00-BFB9-C0AF21537982}"/>
              </a:ext>
            </a:extLst>
          </p:cNvPr>
          <p:cNvSpPr/>
          <p:nvPr/>
        </p:nvSpPr>
        <p:spPr>
          <a:xfrm>
            <a:off x="248808" y="1412135"/>
            <a:ext cx="4248546" cy="47679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F1969575-DD8C-4782-9003-2BCE43B3E0EB}"/>
              </a:ext>
            </a:extLst>
          </p:cNvPr>
          <p:cNvSpPr/>
          <p:nvPr/>
        </p:nvSpPr>
        <p:spPr>
          <a:xfrm>
            <a:off x="248808" y="1042802"/>
            <a:ext cx="4248546" cy="36933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System related SID 1</a:t>
            </a:r>
            <a:endParaRPr lang="zh-CN" altLang="en-US" dirty="0">
              <a:solidFill>
                <a:schemeClr val="bg1"/>
              </a:solidFill>
            </a:endParaRPr>
          </a:p>
        </p:txBody>
      </p:sp>
      <p:cxnSp>
        <p:nvCxnSpPr>
          <p:cNvPr id="5" name="直接连接符 4">
            <a:extLst>
              <a:ext uri="{FF2B5EF4-FFF2-40B4-BE49-F238E27FC236}">
                <a16:creationId xmlns:a16="http://schemas.microsoft.com/office/drawing/2014/main" id="{A5FEB7AF-819D-4443-AD65-D00C7D946825}"/>
              </a:ext>
            </a:extLst>
          </p:cNvPr>
          <p:cNvCxnSpPr>
            <a:cxnSpLocks/>
          </p:cNvCxnSpPr>
          <p:nvPr/>
        </p:nvCxnSpPr>
        <p:spPr>
          <a:xfrm>
            <a:off x="2740730" y="1412135"/>
            <a:ext cx="0" cy="47679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A97FF2BD-5197-4473-B9BB-F0F324864934}"/>
              </a:ext>
            </a:extLst>
          </p:cNvPr>
          <p:cNvSpPr txBox="1"/>
          <p:nvPr/>
        </p:nvSpPr>
        <p:spPr>
          <a:xfrm>
            <a:off x="256098" y="1377569"/>
            <a:ext cx="1074586" cy="282186"/>
          </a:xfrm>
          <a:prstGeom prst="rect">
            <a:avLst/>
          </a:prstGeom>
          <a:noFill/>
        </p:spPr>
        <p:txBody>
          <a:bodyPr wrap="square">
            <a:spAutoFit/>
          </a:bodyPr>
          <a:lstStyle/>
          <a:p>
            <a:r>
              <a:rPr kumimoji="0" lang="en-GB" altLang="zh-CN" sz="1200" b="0" i="0" u="none" strike="noStrike" kern="1200" cap="none" spc="0" normalizeH="0" baseline="0" noProof="0" dirty="0">
                <a:ln>
                  <a:noFill/>
                </a:ln>
                <a:solidFill>
                  <a:prstClr val="black"/>
                </a:solidFill>
                <a:effectLst/>
                <a:uLnTx/>
                <a:uFillTx/>
                <a:latin typeface="Arial"/>
                <a:ea typeface="宋体" panose="02010600030101010101" pitchFamily="2" charset="-122"/>
                <a:cs typeface="+mn-cs"/>
              </a:rPr>
              <a:t>Basic feature</a:t>
            </a:r>
            <a:endParaRPr lang="zh-CN" altLang="en-US" sz="1600" dirty="0"/>
          </a:p>
        </p:txBody>
      </p:sp>
      <p:sp>
        <p:nvSpPr>
          <p:cNvPr id="27" name="文本框 26">
            <a:extLst>
              <a:ext uri="{FF2B5EF4-FFF2-40B4-BE49-F238E27FC236}">
                <a16:creationId xmlns:a16="http://schemas.microsoft.com/office/drawing/2014/main" id="{4B2E8BE0-8D23-41F3-A2EA-6ABBD364B471}"/>
              </a:ext>
            </a:extLst>
          </p:cNvPr>
          <p:cNvSpPr txBox="1"/>
          <p:nvPr/>
        </p:nvSpPr>
        <p:spPr>
          <a:xfrm>
            <a:off x="2756557" y="1398428"/>
            <a:ext cx="1074586" cy="282186"/>
          </a:xfrm>
          <a:prstGeom prst="rect">
            <a:avLst/>
          </a:prstGeom>
          <a:noFill/>
        </p:spPr>
        <p:txBody>
          <a:bodyPr wrap="square">
            <a:spAutoFit/>
          </a:bodyPr>
          <a:lstStyle/>
          <a:p>
            <a:r>
              <a:rPr lang="en-GB" altLang="zh-CN" sz="1200" dirty="0">
                <a:solidFill>
                  <a:prstClr val="black"/>
                </a:solidFill>
                <a:latin typeface="Arial"/>
                <a:ea typeface="宋体" panose="02010600030101010101" pitchFamily="2" charset="-122"/>
              </a:rPr>
              <a:t>New</a:t>
            </a:r>
            <a:r>
              <a:rPr kumimoji="0" lang="en-GB" altLang="zh-CN" sz="1200" b="0" i="0" u="none" strike="noStrike" kern="1200" cap="none" spc="0" normalizeH="0" baseline="0" noProof="0" dirty="0">
                <a:ln>
                  <a:noFill/>
                </a:ln>
                <a:solidFill>
                  <a:prstClr val="black"/>
                </a:solidFill>
                <a:effectLst/>
                <a:uLnTx/>
                <a:uFillTx/>
                <a:latin typeface="Arial"/>
                <a:ea typeface="宋体" panose="02010600030101010101" pitchFamily="2" charset="-122"/>
                <a:cs typeface="+mn-cs"/>
              </a:rPr>
              <a:t> feature</a:t>
            </a:r>
            <a:endParaRPr lang="zh-CN" altLang="en-US" sz="1600" dirty="0"/>
          </a:p>
        </p:txBody>
      </p:sp>
      <p:sp>
        <p:nvSpPr>
          <p:cNvPr id="24" name="矩形 23">
            <a:extLst>
              <a:ext uri="{FF2B5EF4-FFF2-40B4-BE49-F238E27FC236}">
                <a16:creationId xmlns:a16="http://schemas.microsoft.com/office/drawing/2014/main" id="{7AA1E9E2-C91E-4793-A128-7E0B5549A7A2}"/>
              </a:ext>
            </a:extLst>
          </p:cNvPr>
          <p:cNvSpPr/>
          <p:nvPr/>
        </p:nvSpPr>
        <p:spPr>
          <a:xfrm>
            <a:off x="248808" y="6180079"/>
            <a:ext cx="2507749" cy="4794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solidFill>
                  <a:srgbClr val="FF0000"/>
                </a:solidFill>
              </a:rPr>
              <a:t>Cover all basic SEC REQ referring to 5G_Ph1 TS 33.501, TS 33.310/210, TS 33.122 and basic ARC REQ from SA2</a:t>
            </a:r>
            <a:endParaRPr lang="zh-CN" altLang="en-US" sz="1000" b="1" dirty="0">
              <a:solidFill>
                <a:srgbClr val="FF0000"/>
              </a:solidFill>
            </a:endParaRPr>
          </a:p>
        </p:txBody>
      </p:sp>
      <p:sp>
        <p:nvSpPr>
          <p:cNvPr id="30" name="矩形 29">
            <a:extLst>
              <a:ext uri="{FF2B5EF4-FFF2-40B4-BE49-F238E27FC236}">
                <a16:creationId xmlns:a16="http://schemas.microsoft.com/office/drawing/2014/main" id="{9ACEE51E-5243-4F8D-B372-BA82532F0ED3}"/>
              </a:ext>
            </a:extLst>
          </p:cNvPr>
          <p:cNvSpPr/>
          <p:nvPr/>
        </p:nvSpPr>
        <p:spPr>
          <a:xfrm>
            <a:off x="2740730" y="6180079"/>
            <a:ext cx="1756624" cy="4794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dirty="0">
                <a:solidFill>
                  <a:schemeClr val="tx1"/>
                </a:solidFill>
              </a:rPr>
              <a:t>Cover SA2 new features</a:t>
            </a:r>
            <a:endParaRPr lang="zh-CN" altLang="en-US" sz="1050" dirty="0">
              <a:solidFill>
                <a:schemeClr val="tx1"/>
              </a:solidFill>
            </a:endParaRPr>
          </a:p>
        </p:txBody>
      </p:sp>
      <p:sp>
        <p:nvSpPr>
          <p:cNvPr id="31" name="矩形 30">
            <a:extLst>
              <a:ext uri="{FF2B5EF4-FFF2-40B4-BE49-F238E27FC236}">
                <a16:creationId xmlns:a16="http://schemas.microsoft.com/office/drawing/2014/main" id="{E784BD8D-B2A2-4346-A416-970F88FB27DF}"/>
              </a:ext>
            </a:extLst>
          </p:cNvPr>
          <p:cNvSpPr/>
          <p:nvPr/>
        </p:nvSpPr>
        <p:spPr>
          <a:xfrm>
            <a:off x="5314915" y="1704465"/>
            <a:ext cx="1166327" cy="5598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WT10: PQC</a:t>
            </a:r>
            <a:endParaRPr lang="zh-CN" altLang="en-US" sz="1200" dirty="0">
              <a:solidFill>
                <a:schemeClr val="tx1"/>
              </a:solidFill>
            </a:endParaRPr>
          </a:p>
        </p:txBody>
      </p:sp>
      <p:sp>
        <p:nvSpPr>
          <p:cNvPr id="32" name="矩形 31">
            <a:extLst>
              <a:ext uri="{FF2B5EF4-FFF2-40B4-BE49-F238E27FC236}">
                <a16:creationId xmlns:a16="http://schemas.microsoft.com/office/drawing/2014/main" id="{1D7324A3-B60C-4B09-998A-9CE671ED02EA}"/>
              </a:ext>
            </a:extLst>
          </p:cNvPr>
          <p:cNvSpPr/>
          <p:nvPr/>
        </p:nvSpPr>
        <p:spPr>
          <a:xfrm>
            <a:off x="4755077" y="1042802"/>
            <a:ext cx="2186898" cy="36933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Independent SID 2</a:t>
            </a:r>
            <a:endParaRPr lang="zh-CN" altLang="en-US" dirty="0">
              <a:solidFill>
                <a:schemeClr val="bg1"/>
              </a:solidFill>
            </a:endParaRPr>
          </a:p>
        </p:txBody>
      </p:sp>
      <p:sp>
        <p:nvSpPr>
          <p:cNvPr id="33" name="矩形 32">
            <a:extLst>
              <a:ext uri="{FF2B5EF4-FFF2-40B4-BE49-F238E27FC236}">
                <a16:creationId xmlns:a16="http://schemas.microsoft.com/office/drawing/2014/main" id="{76392179-1037-427F-A071-C8106EBF533A}"/>
              </a:ext>
            </a:extLst>
          </p:cNvPr>
          <p:cNvSpPr/>
          <p:nvPr/>
        </p:nvSpPr>
        <p:spPr>
          <a:xfrm>
            <a:off x="4755077" y="1412135"/>
            <a:ext cx="2186898" cy="12097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709F33A0-39FF-452A-9B0A-DB9122108AC1}"/>
              </a:ext>
            </a:extLst>
          </p:cNvPr>
          <p:cNvSpPr/>
          <p:nvPr/>
        </p:nvSpPr>
        <p:spPr>
          <a:xfrm>
            <a:off x="7759536" y="1732315"/>
            <a:ext cx="1166327" cy="5598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WT11: AEAD</a:t>
            </a:r>
            <a:endParaRPr lang="zh-CN" altLang="en-US" sz="1200" dirty="0">
              <a:solidFill>
                <a:schemeClr val="tx1"/>
              </a:solidFill>
            </a:endParaRPr>
          </a:p>
        </p:txBody>
      </p:sp>
      <p:sp>
        <p:nvSpPr>
          <p:cNvPr id="36" name="矩形 35">
            <a:extLst>
              <a:ext uri="{FF2B5EF4-FFF2-40B4-BE49-F238E27FC236}">
                <a16:creationId xmlns:a16="http://schemas.microsoft.com/office/drawing/2014/main" id="{97EFE4BA-3837-4FE2-AEB2-6C85203AA1DA}"/>
              </a:ext>
            </a:extLst>
          </p:cNvPr>
          <p:cNvSpPr/>
          <p:nvPr/>
        </p:nvSpPr>
        <p:spPr>
          <a:xfrm>
            <a:off x="7199698" y="1070652"/>
            <a:ext cx="2186898" cy="36933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Independent SID 3</a:t>
            </a:r>
            <a:endParaRPr lang="zh-CN" altLang="en-US" dirty="0">
              <a:solidFill>
                <a:schemeClr val="bg1"/>
              </a:solidFill>
            </a:endParaRPr>
          </a:p>
        </p:txBody>
      </p:sp>
      <p:sp>
        <p:nvSpPr>
          <p:cNvPr id="37" name="矩形 36">
            <a:extLst>
              <a:ext uri="{FF2B5EF4-FFF2-40B4-BE49-F238E27FC236}">
                <a16:creationId xmlns:a16="http://schemas.microsoft.com/office/drawing/2014/main" id="{5A891A3C-5AD6-429E-B339-89C6ECC078F5}"/>
              </a:ext>
            </a:extLst>
          </p:cNvPr>
          <p:cNvSpPr/>
          <p:nvPr/>
        </p:nvSpPr>
        <p:spPr>
          <a:xfrm>
            <a:off x="7199698" y="1439985"/>
            <a:ext cx="2186898" cy="12097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a:extLst>
              <a:ext uri="{FF2B5EF4-FFF2-40B4-BE49-F238E27FC236}">
                <a16:creationId xmlns:a16="http://schemas.microsoft.com/office/drawing/2014/main" id="{48127F97-8E27-4C8E-8540-1DD6DD25B685}"/>
              </a:ext>
            </a:extLst>
          </p:cNvPr>
          <p:cNvSpPr/>
          <p:nvPr/>
        </p:nvSpPr>
        <p:spPr>
          <a:xfrm>
            <a:off x="7712882" y="3860471"/>
            <a:ext cx="1262739" cy="559837"/>
          </a:xfrm>
          <a:prstGeom prst="rect">
            <a:avLst/>
          </a:prstGeom>
          <a:solidFill>
            <a:srgbClr val="FF000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bg1"/>
                </a:solidFill>
              </a:rPr>
              <a:t>WT14: IMS security</a:t>
            </a:r>
            <a:endParaRPr lang="zh-CN" altLang="en-US" sz="1200" dirty="0">
              <a:solidFill>
                <a:schemeClr val="bg1"/>
              </a:solidFill>
            </a:endParaRPr>
          </a:p>
        </p:txBody>
      </p:sp>
      <p:sp>
        <p:nvSpPr>
          <p:cNvPr id="40" name="矩形 39">
            <a:extLst>
              <a:ext uri="{FF2B5EF4-FFF2-40B4-BE49-F238E27FC236}">
                <a16:creationId xmlns:a16="http://schemas.microsoft.com/office/drawing/2014/main" id="{C6B84E8E-BD75-4F2D-8E1E-CCAD57476B41}"/>
              </a:ext>
            </a:extLst>
          </p:cNvPr>
          <p:cNvSpPr/>
          <p:nvPr/>
        </p:nvSpPr>
        <p:spPr>
          <a:xfrm>
            <a:off x="7199698" y="3198808"/>
            <a:ext cx="2186898" cy="369333"/>
          </a:xfrm>
          <a:prstGeom prst="rect">
            <a:avLst/>
          </a:prstGeom>
          <a:solidFill>
            <a:srgbClr val="FFFF00"/>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Potential SID 6</a:t>
            </a:r>
            <a:endParaRPr lang="zh-CN" altLang="en-US" dirty="0">
              <a:solidFill>
                <a:schemeClr val="tx1"/>
              </a:solidFill>
            </a:endParaRPr>
          </a:p>
        </p:txBody>
      </p:sp>
      <p:sp>
        <p:nvSpPr>
          <p:cNvPr id="41" name="矩形 40">
            <a:extLst>
              <a:ext uri="{FF2B5EF4-FFF2-40B4-BE49-F238E27FC236}">
                <a16:creationId xmlns:a16="http://schemas.microsoft.com/office/drawing/2014/main" id="{4105C508-F858-4A0F-9C85-4A0A0AD2E303}"/>
              </a:ext>
            </a:extLst>
          </p:cNvPr>
          <p:cNvSpPr/>
          <p:nvPr/>
        </p:nvSpPr>
        <p:spPr>
          <a:xfrm>
            <a:off x="7199698" y="3568141"/>
            <a:ext cx="2186898" cy="120976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extLst>
              <a:ext uri="{FF2B5EF4-FFF2-40B4-BE49-F238E27FC236}">
                <a16:creationId xmlns:a16="http://schemas.microsoft.com/office/drawing/2014/main" id="{5820D748-0D27-4A3C-AFEE-19147E2B6D2D}"/>
              </a:ext>
            </a:extLst>
          </p:cNvPr>
          <p:cNvSpPr/>
          <p:nvPr/>
        </p:nvSpPr>
        <p:spPr>
          <a:xfrm>
            <a:off x="7199698" y="4772042"/>
            <a:ext cx="2186898" cy="369333"/>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dirty="0">
                <a:solidFill>
                  <a:schemeClr val="tx1"/>
                </a:solidFill>
              </a:rPr>
              <a:t>If SA2 split IMS into a new SID, otherwise, discuss in WT#5</a:t>
            </a:r>
            <a:endParaRPr lang="zh-CN" altLang="en-US" sz="1050" dirty="0">
              <a:solidFill>
                <a:schemeClr val="tx1"/>
              </a:solidFill>
            </a:endParaRPr>
          </a:p>
        </p:txBody>
      </p:sp>
      <p:sp>
        <p:nvSpPr>
          <p:cNvPr id="43" name="矩形 42">
            <a:extLst>
              <a:ext uri="{FF2B5EF4-FFF2-40B4-BE49-F238E27FC236}">
                <a16:creationId xmlns:a16="http://schemas.microsoft.com/office/drawing/2014/main" id="{B5004049-D14A-4B8A-8332-7CEFCADBC3F5}"/>
              </a:ext>
            </a:extLst>
          </p:cNvPr>
          <p:cNvSpPr/>
          <p:nvPr/>
        </p:nvSpPr>
        <p:spPr>
          <a:xfrm>
            <a:off x="5269392" y="3872631"/>
            <a:ext cx="1262739" cy="55983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WT13: Security event detection and control</a:t>
            </a:r>
            <a:endParaRPr lang="zh-CN" altLang="en-US" sz="1200" dirty="0"/>
          </a:p>
        </p:txBody>
      </p:sp>
      <p:sp>
        <p:nvSpPr>
          <p:cNvPr id="44" name="矩形 43">
            <a:extLst>
              <a:ext uri="{FF2B5EF4-FFF2-40B4-BE49-F238E27FC236}">
                <a16:creationId xmlns:a16="http://schemas.microsoft.com/office/drawing/2014/main" id="{EDAB77A8-4DD6-45D5-838C-B09A2826FF7E}"/>
              </a:ext>
            </a:extLst>
          </p:cNvPr>
          <p:cNvSpPr/>
          <p:nvPr/>
        </p:nvSpPr>
        <p:spPr>
          <a:xfrm>
            <a:off x="4756208" y="3210968"/>
            <a:ext cx="2186898" cy="36933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Potential SID 5</a:t>
            </a:r>
            <a:endParaRPr lang="zh-CN" altLang="en-US" dirty="0">
              <a:solidFill>
                <a:schemeClr val="tx1"/>
              </a:solidFill>
            </a:endParaRPr>
          </a:p>
        </p:txBody>
      </p:sp>
      <p:sp>
        <p:nvSpPr>
          <p:cNvPr id="45" name="矩形 44">
            <a:extLst>
              <a:ext uri="{FF2B5EF4-FFF2-40B4-BE49-F238E27FC236}">
                <a16:creationId xmlns:a16="http://schemas.microsoft.com/office/drawing/2014/main" id="{2A199F10-9353-42F9-B4B2-D5D2692DEA15}"/>
              </a:ext>
            </a:extLst>
          </p:cNvPr>
          <p:cNvSpPr/>
          <p:nvPr/>
        </p:nvSpPr>
        <p:spPr>
          <a:xfrm>
            <a:off x="4756208" y="3580301"/>
            <a:ext cx="2186898" cy="12097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a:extLst>
              <a:ext uri="{FF2B5EF4-FFF2-40B4-BE49-F238E27FC236}">
                <a16:creationId xmlns:a16="http://schemas.microsoft.com/office/drawing/2014/main" id="{74A1CDAA-8B09-4F31-95BE-5B5A9939E67A}"/>
              </a:ext>
            </a:extLst>
          </p:cNvPr>
          <p:cNvSpPr txBox="1"/>
          <p:nvPr/>
        </p:nvSpPr>
        <p:spPr>
          <a:xfrm>
            <a:off x="4755077" y="5274528"/>
            <a:ext cx="5311662" cy="1384995"/>
          </a:xfrm>
          <a:prstGeom prst="rect">
            <a:avLst/>
          </a:prstGeom>
          <a:noFill/>
        </p:spPr>
        <p:txBody>
          <a:bodyPr wrap="square" rtlCol="0">
            <a:spAutoFit/>
          </a:bodyPr>
          <a:lstStyle/>
          <a:p>
            <a:pPr marL="285750" lvl="0" indent="-285750">
              <a:spcAft>
                <a:spcPts val="0"/>
              </a:spcAft>
              <a:buFont typeface="Wingdings" panose="05000000000000000000" pitchFamily="2" charset="2"/>
              <a:buChar char="p"/>
              <a:tabLst>
                <a:tab pos="540385" algn="l"/>
              </a:tabLst>
            </a:pPr>
            <a:r>
              <a:rPr lang="en-US" altLang="zh-CN" sz="1400" dirty="0">
                <a:ea typeface="宋体" panose="02010600030101010101" pitchFamily="2" charset="-122"/>
              </a:rPr>
              <a:t>At least 3 SIDs are needed, 2 or 3 more SIDs may be needed.</a:t>
            </a:r>
          </a:p>
          <a:p>
            <a:pPr marL="285750" lvl="0" indent="-285750">
              <a:spcAft>
                <a:spcPts val="0"/>
              </a:spcAft>
              <a:buFont typeface="Wingdings" panose="05000000000000000000" pitchFamily="2" charset="2"/>
              <a:buChar char="p"/>
              <a:tabLst>
                <a:tab pos="540385" algn="l"/>
              </a:tabLst>
            </a:pPr>
            <a:r>
              <a:rPr lang="en-US" altLang="zh-CN" sz="1400" dirty="0">
                <a:ea typeface="宋体" panose="02010600030101010101" pitchFamily="2" charset="-122"/>
              </a:rPr>
              <a:t>There are 13 or 14 security areas</a:t>
            </a:r>
          </a:p>
          <a:p>
            <a:pPr marL="285750" lvl="0" indent="-285750">
              <a:spcAft>
                <a:spcPts val="0"/>
              </a:spcAft>
              <a:buFont typeface="Wingdings" panose="05000000000000000000" pitchFamily="2" charset="2"/>
              <a:buChar char="p"/>
              <a:tabLst>
                <a:tab pos="540385" algn="l"/>
              </a:tabLst>
            </a:pPr>
            <a:r>
              <a:rPr lang="en-US" altLang="zh-CN" sz="1400" dirty="0">
                <a:ea typeface="宋体" panose="02010600030101010101" pitchFamily="2" charset="-122"/>
              </a:rPr>
              <a:t>6 security areas can be initiated to study after SID approval:</a:t>
            </a:r>
          </a:p>
          <a:p>
            <a:pPr marL="541338" lvl="1" indent="-268288">
              <a:buFont typeface="Arial" panose="020B0604020202020204" pitchFamily="34" charset="0"/>
              <a:buChar char="•"/>
              <a:tabLst>
                <a:tab pos="540385" algn="l"/>
              </a:tabLst>
            </a:pPr>
            <a:r>
              <a:rPr lang="en-US" altLang="zh-CN" sz="1400" dirty="0">
                <a:ea typeface="宋体" panose="02010600030101010101" pitchFamily="2" charset="-122"/>
              </a:rPr>
              <a:t>2 are totally independent</a:t>
            </a:r>
          </a:p>
          <a:p>
            <a:pPr marL="541338" lvl="1" indent="-268288">
              <a:buFont typeface="Arial" panose="020B0604020202020204" pitchFamily="34" charset="0"/>
              <a:buChar char="•"/>
              <a:tabLst>
                <a:tab pos="540385" algn="l"/>
              </a:tabLst>
            </a:pPr>
            <a:r>
              <a:rPr lang="en-US" altLang="zh-CN" sz="1400" dirty="0">
                <a:ea typeface="宋体" panose="02010600030101010101" pitchFamily="2" charset="-122"/>
              </a:rPr>
              <a:t>4 are partially independent (Some objectives)</a:t>
            </a:r>
          </a:p>
          <a:p>
            <a:pPr marL="285750" lvl="0" indent="-285750">
              <a:spcAft>
                <a:spcPts val="0"/>
              </a:spcAft>
              <a:buFont typeface="Wingdings" panose="05000000000000000000" pitchFamily="2" charset="2"/>
              <a:buChar char="p"/>
              <a:tabLst>
                <a:tab pos="540385" algn="l"/>
              </a:tabLst>
            </a:pPr>
            <a:r>
              <a:rPr lang="en-US" altLang="zh-CN" sz="1400" dirty="0">
                <a:ea typeface="宋体" panose="02010600030101010101" pitchFamily="2" charset="-122"/>
              </a:rPr>
              <a:t>7 or 8 security areas need to wait for other group progress</a:t>
            </a:r>
          </a:p>
        </p:txBody>
      </p:sp>
      <p:sp>
        <p:nvSpPr>
          <p:cNvPr id="50" name="矩形 49">
            <a:extLst>
              <a:ext uri="{FF2B5EF4-FFF2-40B4-BE49-F238E27FC236}">
                <a16:creationId xmlns:a16="http://schemas.microsoft.com/office/drawing/2014/main" id="{BE300B28-7C88-48FF-8572-BF8A14B32604}"/>
              </a:ext>
            </a:extLst>
          </p:cNvPr>
          <p:cNvSpPr/>
          <p:nvPr/>
        </p:nvSpPr>
        <p:spPr>
          <a:xfrm>
            <a:off x="10157503" y="1726449"/>
            <a:ext cx="1262739" cy="5598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WT12: Inter/intra-PLMN security</a:t>
            </a:r>
            <a:endParaRPr lang="zh-CN" altLang="en-US" sz="1200" dirty="0">
              <a:solidFill>
                <a:schemeClr val="tx1"/>
              </a:solidFill>
            </a:endParaRPr>
          </a:p>
        </p:txBody>
      </p:sp>
      <p:sp>
        <p:nvSpPr>
          <p:cNvPr id="51" name="矩形 50">
            <a:extLst>
              <a:ext uri="{FF2B5EF4-FFF2-40B4-BE49-F238E27FC236}">
                <a16:creationId xmlns:a16="http://schemas.microsoft.com/office/drawing/2014/main" id="{3F2BE0C1-775A-4E93-BE0A-AAE32347184E}"/>
              </a:ext>
            </a:extLst>
          </p:cNvPr>
          <p:cNvSpPr/>
          <p:nvPr/>
        </p:nvSpPr>
        <p:spPr>
          <a:xfrm>
            <a:off x="9644319" y="1064786"/>
            <a:ext cx="2186898" cy="36933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Potential SID 4</a:t>
            </a:r>
            <a:endParaRPr lang="zh-CN" altLang="en-US" dirty="0">
              <a:solidFill>
                <a:schemeClr val="tx1"/>
              </a:solidFill>
            </a:endParaRPr>
          </a:p>
        </p:txBody>
      </p:sp>
      <p:sp>
        <p:nvSpPr>
          <p:cNvPr id="52" name="矩形 51">
            <a:extLst>
              <a:ext uri="{FF2B5EF4-FFF2-40B4-BE49-F238E27FC236}">
                <a16:creationId xmlns:a16="http://schemas.microsoft.com/office/drawing/2014/main" id="{9843DA30-61B5-40F4-8D66-766A289A06A9}"/>
              </a:ext>
            </a:extLst>
          </p:cNvPr>
          <p:cNvSpPr/>
          <p:nvPr/>
        </p:nvSpPr>
        <p:spPr>
          <a:xfrm>
            <a:off x="9644319" y="1434119"/>
            <a:ext cx="2186898" cy="12097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a:extLst>
              <a:ext uri="{FF2B5EF4-FFF2-40B4-BE49-F238E27FC236}">
                <a16:creationId xmlns:a16="http://schemas.microsoft.com/office/drawing/2014/main" id="{1135946B-F54F-4F20-9DB8-E794F436331A}"/>
              </a:ext>
            </a:extLst>
          </p:cNvPr>
          <p:cNvCxnSpPr>
            <a:cxnSpLocks/>
          </p:cNvCxnSpPr>
          <p:nvPr/>
        </p:nvCxnSpPr>
        <p:spPr>
          <a:xfrm>
            <a:off x="256098" y="2349145"/>
            <a:ext cx="2484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文本框 45">
            <a:extLst>
              <a:ext uri="{FF2B5EF4-FFF2-40B4-BE49-F238E27FC236}">
                <a16:creationId xmlns:a16="http://schemas.microsoft.com/office/drawing/2014/main" id="{1D8FB21B-4154-4A28-A12F-7CBB4A057CB4}"/>
              </a:ext>
            </a:extLst>
          </p:cNvPr>
          <p:cNvSpPr txBox="1"/>
          <p:nvPr/>
        </p:nvSpPr>
        <p:spPr>
          <a:xfrm>
            <a:off x="256098" y="1800996"/>
            <a:ext cx="884420" cy="430887"/>
          </a:xfrm>
          <a:prstGeom prst="rect">
            <a:avLst/>
          </a:prstGeom>
          <a:noFill/>
        </p:spPr>
        <p:txBody>
          <a:bodyPr wrap="square" rtlCol="0">
            <a:spAutoFit/>
          </a:bodyPr>
          <a:lstStyle/>
          <a:p>
            <a:pPr lvl="0">
              <a:spcAft>
                <a:spcPts val="0"/>
              </a:spcAft>
              <a:tabLst>
                <a:tab pos="540385" algn="l"/>
              </a:tabLst>
            </a:pPr>
            <a:r>
              <a:rPr lang="en-US" altLang="zh-CN" sz="1100" dirty="0">
                <a:ea typeface="宋体" panose="02010600030101010101" pitchFamily="2" charset="-122"/>
              </a:rPr>
              <a:t>UE access to 6GS</a:t>
            </a:r>
          </a:p>
        </p:txBody>
      </p:sp>
      <p:cxnSp>
        <p:nvCxnSpPr>
          <p:cNvPr id="47" name="直接连接符 46">
            <a:extLst>
              <a:ext uri="{FF2B5EF4-FFF2-40B4-BE49-F238E27FC236}">
                <a16:creationId xmlns:a16="http://schemas.microsoft.com/office/drawing/2014/main" id="{A50A4F0C-590F-48DF-96BF-D4DD8DFB86B6}"/>
              </a:ext>
            </a:extLst>
          </p:cNvPr>
          <p:cNvCxnSpPr>
            <a:cxnSpLocks/>
          </p:cNvCxnSpPr>
          <p:nvPr/>
        </p:nvCxnSpPr>
        <p:spPr>
          <a:xfrm>
            <a:off x="248808" y="1634916"/>
            <a:ext cx="4248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130EE743-9EE4-490F-80EA-5894BF12DF1E}"/>
              </a:ext>
            </a:extLst>
          </p:cNvPr>
          <p:cNvCxnSpPr>
            <a:cxnSpLocks/>
          </p:cNvCxnSpPr>
          <p:nvPr/>
        </p:nvCxnSpPr>
        <p:spPr>
          <a:xfrm>
            <a:off x="248808" y="3081369"/>
            <a:ext cx="2484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文本框 52">
            <a:extLst>
              <a:ext uri="{FF2B5EF4-FFF2-40B4-BE49-F238E27FC236}">
                <a16:creationId xmlns:a16="http://schemas.microsoft.com/office/drawing/2014/main" id="{19EACDA8-CC28-41DE-8F21-D83A2007B75D}"/>
              </a:ext>
            </a:extLst>
          </p:cNvPr>
          <p:cNvSpPr txBox="1"/>
          <p:nvPr/>
        </p:nvSpPr>
        <p:spPr>
          <a:xfrm>
            <a:off x="230988" y="2394914"/>
            <a:ext cx="1166327" cy="600164"/>
          </a:xfrm>
          <a:prstGeom prst="rect">
            <a:avLst/>
          </a:prstGeom>
          <a:noFill/>
        </p:spPr>
        <p:txBody>
          <a:bodyPr wrap="square" rtlCol="0">
            <a:spAutoFit/>
          </a:bodyPr>
          <a:lstStyle/>
          <a:p>
            <a:pPr lvl="0">
              <a:spcAft>
                <a:spcPts val="0"/>
              </a:spcAft>
              <a:tabLst>
                <a:tab pos="540385" algn="l"/>
              </a:tabLst>
            </a:pPr>
            <a:r>
              <a:rPr lang="en-US" altLang="zh-CN" sz="1100" dirty="0">
                <a:ea typeface="宋体" panose="02010600030101010101" pitchFamily="2" charset="-122"/>
              </a:rPr>
              <a:t>Communication between UE and 6GS</a:t>
            </a:r>
          </a:p>
        </p:txBody>
      </p:sp>
      <p:cxnSp>
        <p:nvCxnSpPr>
          <p:cNvPr id="54" name="直接连接符 53">
            <a:extLst>
              <a:ext uri="{FF2B5EF4-FFF2-40B4-BE49-F238E27FC236}">
                <a16:creationId xmlns:a16="http://schemas.microsoft.com/office/drawing/2014/main" id="{0ABF3181-7A6E-4A6D-B53C-93F715B5871E}"/>
              </a:ext>
            </a:extLst>
          </p:cNvPr>
          <p:cNvCxnSpPr>
            <a:cxnSpLocks/>
          </p:cNvCxnSpPr>
          <p:nvPr/>
        </p:nvCxnSpPr>
        <p:spPr>
          <a:xfrm>
            <a:off x="248808" y="3824762"/>
            <a:ext cx="2484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文本框 54">
            <a:extLst>
              <a:ext uri="{FF2B5EF4-FFF2-40B4-BE49-F238E27FC236}">
                <a16:creationId xmlns:a16="http://schemas.microsoft.com/office/drawing/2014/main" id="{21388783-D82F-4151-8854-367CF1F8563E}"/>
              </a:ext>
            </a:extLst>
          </p:cNvPr>
          <p:cNvSpPr txBox="1"/>
          <p:nvPr/>
        </p:nvSpPr>
        <p:spPr>
          <a:xfrm>
            <a:off x="245971" y="3134262"/>
            <a:ext cx="1166327" cy="600164"/>
          </a:xfrm>
          <a:prstGeom prst="rect">
            <a:avLst/>
          </a:prstGeom>
          <a:noFill/>
        </p:spPr>
        <p:txBody>
          <a:bodyPr wrap="square" rtlCol="0">
            <a:spAutoFit/>
          </a:bodyPr>
          <a:lstStyle/>
          <a:p>
            <a:pPr lvl="0">
              <a:spcAft>
                <a:spcPts val="0"/>
              </a:spcAft>
              <a:tabLst>
                <a:tab pos="540385" algn="l"/>
              </a:tabLst>
            </a:pPr>
            <a:r>
              <a:rPr lang="en-US" altLang="zh-CN" sz="1100" dirty="0">
                <a:ea typeface="宋体" panose="02010600030101010101" pitchFamily="2" charset="-122"/>
              </a:rPr>
              <a:t>Communication within RAN and CN</a:t>
            </a:r>
          </a:p>
        </p:txBody>
      </p:sp>
      <p:cxnSp>
        <p:nvCxnSpPr>
          <p:cNvPr id="56" name="直接连接符 55">
            <a:extLst>
              <a:ext uri="{FF2B5EF4-FFF2-40B4-BE49-F238E27FC236}">
                <a16:creationId xmlns:a16="http://schemas.microsoft.com/office/drawing/2014/main" id="{C64332F5-8F8A-4C20-BC9B-1C48FBE54E62}"/>
              </a:ext>
            </a:extLst>
          </p:cNvPr>
          <p:cNvCxnSpPr>
            <a:cxnSpLocks/>
          </p:cNvCxnSpPr>
          <p:nvPr/>
        </p:nvCxnSpPr>
        <p:spPr>
          <a:xfrm>
            <a:off x="245971" y="4618195"/>
            <a:ext cx="2484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文本框 56">
            <a:extLst>
              <a:ext uri="{FF2B5EF4-FFF2-40B4-BE49-F238E27FC236}">
                <a16:creationId xmlns:a16="http://schemas.microsoft.com/office/drawing/2014/main" id="{62041382-FAB4-4EB2-A2E8-B04B8E6A673A}"/>
              </a:ext>
            </a:extLst>
          </p:cNvPr>
          <p:cNvSpPr txBox="1"/>
          <p:nvPr/>
        </p:nvSpPr>
        <p:spPr>
          <a:xfrm>
            <a:off x="219195" y="3899591"/>
            <a:ext cx="1315008" cy="600164"/>
          </a:xfrm>
          <a:prstGeom prst="rect">
            <a:avLst/>
          </a:prstGeom>
          <a:noFill/>
        </p:spPr>
        <p:txBody>
          <a:bodyPr wrap="square" rtlCol="0">
            <a:spAutoFit/>
          </a:bodyPr>
          <a:lstStyle/>
          <a:p>
            <a:pPr lvl="0">
              <a:spcAft>
                <a:spcPts val="0"/>
              </a:spcAft>
              <a:tabLst>
                <a:tab pos="540385" algn="l"/>
              </a:tabLst>
            </a:pPr>
            <a:r>
              <a:rPr lang="en-US" altLang="zh-CN" sz="1100" dirty="0">
                <a:ea typeface="宋体" panose="02010600030101010101" pitchFamily="2" charset="-122"/>
              </a:rPr>
              <a:t>Communication between 6GS and external network</a:t>
            </a:r>
          </a:p>
        </p:txBody>
      </p:sp>
      <p:cxnSp>
        <p:nvCxnSpPr>
          <p:cNvPr id="58" name="直接连接符 57">
            <a:extLst>
              <a:ext uri="{FF2B5EF4-FFF2-40B4-BE49-F238E27FC236}">
                <a16:creationId xmlns:a16="http://schemas.microsoft.com/office/drawing/2014/main" id="{0CA208D3-FDE8-4FA9-B8D1-8F1A3661FEC8}"/>
              </a:ext>
            </a:extLst>
          </p:cNvPr>
          <p:cNvCxnSpPr>
            <a:cxnSpLocks/>
          </p:cNvCxnSpPr>
          <p:nvPr/>
        </p:nvCxnSpPr>
        <p:spPr>
          <a:xfrm>
            <a:off x="255564" y="5410934"/>
            <a:ext cx="2484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文本框 59">
            <a:extLst>
              <a:ext uri="{FF2B5EF4-FFF2-40B4-BE49-F238E27FC236}">
                <a16:creationId xmlns:a16="http://schemas.microsoft.com/office/drawing/2014/main" id="{7073C606-1402-4C60-BE38-C2B0B2B6AFBB}"/>
              </a:ext>
            </a:extLst>
          </p:cNvPr>
          <p:cNvSpPr txBox="1"/>
          <p:nvPr/>
        </p:nvSpPr>
        <p:spPr>
          <a:xfrm>
            <a:off x="208199" y="4772042"/>
            <a:ext cx="1244345" cy="430887"/>
          </a:xfrm>
          <a:prstGeom prst="rect">
            <a:avLst/>
          </a:prstGeom>
          <a:noFill/>
        </p:spPr>
        <p:txBody>
          <a:bodyPr wrap="square" rtlCol="0">
            <a:spAutoFit/>
          </a:bodyPr>
          <a:lstStyle/>
          <a:p>
            <a:pPr lvl="0">
              <a:spcAft>
                <a:spcPts val="0"/>
              </a:spcAft>
              <a:tabLst>
                <a:tab pos="540385" algn="l"/>
              </a:tabLst>
            </a:pPr>
            <a:r>
              <a:rPr lang="en-US" altLang="zh-CN" sz="1100" dirty="0">
                <a:ea typeface="宋体" panose="02010600030101010101" pitchFamily="2" charset="-122"/>
              </a:rPr>
              <a:t>Basic services provided by 6GS</a:t>
            </a:r>
          </a:p>
        </p:txBody>
      </p:sp>
      <p:sp>
        <p:nvSpPr>
          <p:cNvPr id="61" name="文本框 60">
            <a:extLst>
              <a:ext uri="{FF2B5EF4-FFF2-40B4-BE49-F238E27FC236}">
                <a16:creationId xmlns:a16="http://schemas.microsoft.com/office/drawing/2014/main" id="{EC73147E-ACBA-4F60-9BF2-B88FED109631}"/>
              </a:ext>
            </a:extLst>
          </p:cNvPr>
          <p:cNvSpPr txBox="1"/>
          <p:nvPr/>
        </p:nvSpPr>
        <p:spPr>
          <a:xfrm>
            <a:off x="234720" y="5430069"/>
            <a:ext cx="2478930" cy="769441"/>
          </a:xfrm>
          <a:prstGeom prst="rect">
            <a:avLst/>
          </a:prstGeom>
          <a:noFill/>
        </p:spPr>
        <p:txBody>
          <a:bodyPr wrap="square" rtlCol="0">
            <a:spAutoFit/>
          </a:bodyPr>
          <a:lstStyle/>
          <a:p>
            <a:pPr lvl="0">
              <a:spcAft>
                <a:spcPts val="0"/>
              </a:spcAft>
              <a:tabLst>
                <a:tab pos="540385" algn="l"/>
              </a:tabLst>
            </a:pPr>
            <a:r>
              <a:rPr lang="en-US" altLang="zh-CN" sz="1100" dirty="0">
                <a:ea typeface="宋体" panose="02010600030101010101" pitchFamily="2" charset="-122"/>
              </a:rPr>
              <a:t>UE shall consider diverse type, including IoT</a:t>
            </a:r>
          </a:p>
          <a:p>
            <a:pPr lvl="0">
              <a:spcAft>
                <a:spcPts val="0"/>
              </a:spcAft>
              <a:tabLst>
                <a:tab pos="540385" algn="l"/>
              </a:tabLst>
            </a:pPr>
            <a:r>
              <a:rPr lang="en-US" altLang="zh-CN" sz="1100" dirty="0">
                <a:ea typeface="宋体" panose="02010600030101010101" pitchFamily="2" charset="-122"/>
              </a:rPr>
              <a:t>6GS shall consider diverse RAT, including TN and NTN</a:t>
            </a:r>
          </a:p>
        </p:txBody>
      </p:sp>
    </p:spTree>
    <p:extLst>
      <p:ext uri="{BB962C8B-B14F-4D97-AF65-F5344CB8AC3E}">
        <p14:creationId xmlns:p14="http://schemas.microsoft.com/office/powerpoint/2010/main" val="646487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stretch>
            <a:fillRect/>
          </a:stretch>
        </p:blipFill>
        <p:spPr>
          <a:xfrm>
            <a:off x="816076" y="299538"/>
            <a:ext cx="1415848" cy="373378"/>
          </a:xfrm>
          <a:prstGeom prst="rect">
            <a:avLst/>
          </a:prstGeom>
        </p:spPr>
      </p:pic>
      <p:pic>
        <p:nvPicPr>
          <p:cNvPr id="15" name="图片 14"/>
          <p:cNvPicPr>
            <a:picLocks noChangeAspect="1"/>
          </p:cNvPicPr>
          <p:nvPr/>
        </p:nvPicPr>
        <p:blipFill>
          <a:blip r:embed="rId3"/>
          <a:stretch>
            <a:fillRect/>
          </a:stretch>
        </p:blipFill>
        <p:spPr>
          <a:xfrm>
            <a:off x="0" y="-2842"/>
            <a:ext cx="12192000" cy="6860842"/>
          </a:xfrm>
          <a:prstGeom prst="rect">
            <a:avLst/>
          </a:prstGeom>
        </p:spPr>
      </p:pic>
      <p:pic>
        <p:nvPicPr>
          <p:cNvPr id="16" name="图片 15"/>
          <p:cNvPicPr>
            <a:picLocks noChangeAspect="1"/>
          </p:cNvPicPr>
          <p:nvPr/>
        </p:nvPicPr>
        <p:blipFill>
          <a:blip r:embed="rId2"/>
          <a:stretch>
            <a:fillRect/>
          </a:stretch>
        </p:blipFill>
        <p:spPr>
          <a:xfrm>
            <a:off x="10235498" y="300148"/>
            <a:ext cx="1415848" cy="373378"/>
          </a:xfrm>
          <a:prstGeom prst="rect">
            <a:avLst/>
          </a:prstGeom>
        </p:spPr>
      </p:pic>
      <p:sp>
        <p:nvSpPr>
          <p:cNvPr id="2" name="文本框 1"/>
          <p:cNvSpPr txBox="1"/>
          <p:nvPr/>
        </p:nvSpPr>
        <p:spPr>
          <a:xfrm>
            <a:off x="816076" y="572877"/>
            <a:ext cx="7160136" cy="3631763"/>
          </a:xfrm>
          <a:prstGeom prst="rect">
            <a:avLst/>
          </a:prstGeom>
          <a:noFill/>
        </p:spPr>
        <p:txBody>
          <a:bodyPr wrap="square" rtlCol="0">
            <a:spAutoFit/>
          </a:bodyPr>
          <a:lstStyle/>
          <a:p>
            <a:r>
              <a:rPr lang="en-US" altLang="zh-CN" sz="11500" dirty="0">
                <a:solidFill>
                  <a:schemeClr val="bg1"/>
                </a:solidFill>
                <a:cs typeface="+mn-ea"/>
                <a:sym typeface="+mn-lt"/>
              </a:rPr>
              <a:t>THANK</a:t>
            </a:r>
          </a:p>
          <a:p>
            <a:r>
              <a:rPr lang="en-US" altLang="zh-CN" sz="11500" dirty="0">
                <a:solidFill>
                  <a:schemeClr val="bg1"/>
                </a:solidFill>
                <a:cs typeface="+mn-ea"/>
                <a:sym typeface="+mn-lt"/>
              </a:rPr>
              <a:t>YOU</a:t>
            </a:r>
            <a:endParaRPr lang="zh-CN" altLang="en-US" sz="11500" dirty="0">
              <a:solidFill>
                <a:schemeClr val="bg1"/>
              </a:solidFill>
              <a:cs typeface="+mn-ea"/>
              <a:sym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6F188EA6-0638-4403-CD0D-8E6F882CCDCB}"/>
              </a:ext>
            </a:extLst>
          </p:cNvPr>
          <p:cNvSpPr txBox="1">
            <a:spLocks/>
          </p:cNvSpPr>
          <p:nvPr/>
        </p:nvSpPr>
        <p:spPr>
          <a:xfrm>
            <a:off x="462987" y="308588"/>
            <a:ext cx="9885368" cy="369332"/>
          </a:xfrm>
          <a:prstGeom prst="rect">
            <a:avLst/>
          </a:prstGeom>
          <a:noFill/>
        </p:spPr>
        <p:txBody>
          <a:bodyPr wrap="square" lIns="0" tIns="0" rIns="0" bIns="0" rtlCol="0">
            <a:spAutoFit/>
          </a:bodyPr>
          <a:lstStyle>
            <a:defPPr>
              <a:defRPr lang="zh-CN"/>
            </a:defPPr>
            <a:lvl1pPr marR="0" lvl="0" indent="0" fontAlgn="auto">
              <a:lnSpc>
                <a:spcPct val="100000"/>
              </a:lnSpc>
              <a:spcBef>
                <a:spcPts val="0"/>
              </a:spcBef>
              <a:spcAft>
                <a:spcPts val="0"/>
              </a:spcAft>
              <a:buClrTx/>
              <a:buSzTx/>
              <a:buFontTx/>
              <a:buNone/>
              <a:tabLst/>
              <a:defRPr kumimoji="0" sz="2400" b="0" i="0" u="none" strike="noStrike" cap="none" spc="0" normalizeH="0" baseline="0">
                <a:ln>
                  <a:noFill/>
                </a:ln>
                <a:solidFill>
                  <a:schemeClr val="tx1">
                    <a:lumMod val="75000"/>
                    <a:lumOff val="25000"/>
                  </a:schemeClr>
                </a:solidFill>
                <a:effectLst/>
                <a:uLnTx/>
                <a:uFillTx/>
                <a:latin typeface="vivo type 简 Heavy" panose="02000900000000000000" pitchFamily="2" charset="-122"/>
                <a:ea typeface="vivo type 简 Heavy" panose="02000900000000000000" pitchFamily="2" charset="-122"/>
                <a:cs typeface="OPPOSans B"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cs typeface="OPPOSans B" panose="00020600040101010101" pitchFamily="18" charset="-122"/>
                <a:sym typeface="微软雅黑" panose="020B0503020204020204" pitchFamily="34" charset="-122"/>
              </a:rPr>
              <a:t>References</a:t>
            </a:r>
            <a:endParaRPr kumimoji="0" lang="en-US"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endParaRPr>
          </a:p>
        </p:txBody>
      </p:sp>
      <p:sp>
        <p:nvSpPr>
          <p:cNvPr id="16" name="矩形 15">
            <a:extLst>
              <a:ext uri="{FF2B5EF4-FFF2-40B4-BE49-F238E27FC236}">
                <a16:creationId xmlns:a16="http://schemas.microsoft.com/office/drawing/2014/main" id="{50A4150E-4105-0042-C30B-47DB5C4A805A}"/>
              </a:ext>
            </a:extLst>
          </p:cNvPr>
          <p:cNvSpPr/>
          <p:nvPr/>
        </p:nvSpPr>
        <p:spPr>
          <a:xfrm rot="10543290">
            <a:off x="-35966400" y="268986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7" name="矩形 16">
            <a:extLst>
              <a:ext uri="{FF2B5EF4-FFF2-40B4-BE49-F238E27FC236}">
                <a16:creationId xmlns:a16="http://schemas.microsoft.com/office/drawing/2014/main" id="{BBD48DFB-29F6-BAC5-8730-4D01F25C1835}"/>
              </a:ext>
            </a:extLst>
          </p:cNvPr>
          <p:cNvSpPr/>
          <p:nvPr/>
        </p:nvSpPr>
        <p:spPr>
          <a:xfrm>
            <a:off x="47701200" y="-224790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8" name="矩形 17">
            <a:extLst>
              <a:ext uri="{FF2B5EF4-FFF2-40B4-BE49-F238E27FC236}">
                <a16:creationId xmlns:a16="http://schemas.microsoft.com/office/drawing/2014/main" id="{8251BD4E-6EF0-6802-A50A-A13BBF2648FF}"/>
              </a:ext>
            </a:extLst>
          </p:cNvPr>
          <p:cNvSpPr/>
          <p:nvPr/>
        </p:nvSpPr>
        <p:spPr>
          <a:xfrm rot="10543290">
            <a:off x="46405801" y="282702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9" name="矩形 18">
            <a:extLst>
              <a:ext uri="{FF2B5EF4-FFF2-40B4-BE49-F238E27FC236}">
                <a16:creationId xmlns:a16="http://schemas.microsoft.com/office/drawing/2014/main" id="{B0CC8295-ADD9-42F1-213F-05586239F2B4}"/>
              </a:ext>
            </a:extLst>
          </p:cNvPr>
          <p:cNvSpPr/>
          <p:nvPr/>
        </p:nvSpPr>
        <p:spPr>
          <a:xfrm>
            <a:off x="-38709600" y="-231648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8" name="文本框 7">
            <a:extLst>
              <a:ext uri="{FF2B5EF4-FFF2-40B4-BE49-F238E27FC236}">
                <a16:creationId xmlns:a16="http://schemas.microsoft.com/office/drawing/2014/main" id="{83ADC18A-04F2-49FF-B835-B1AC7C1061CA}"/>
              </a:ext>
            </a:extLst>
          </p:cNvPr>
          <p:cNvSpPr txBox="1"/>
          <p:nvPr/>
        </p:nvSpPr>
        <p:spPr>
          <a:xfrm>
            <a:off x="0" y="1016012"/>
            <a:ext cx="7815807" cy="5755422"/>
          </a:xfrm>
          <a:prstGeom prst="rect">
            <a:avLst/>
          </a:prstGeom>
          <a:noFill/>
        </p:spPr>
        <p:txBody>
          <a:bodyPr wrap="square">
            <a:spAutoFit/>
          </a:bodyPr>
          <a:lstStyle/>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S3-252391 SA3 R20 plan</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TR 22.870 SA1 6G REQ study</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altLang="zh-CN" sz="1600" dirty="0">
                <a:solidFill>
                  <a:prstClr val="black"/>
                </a:solidFill>
                <a:latin typeface="微软雅黑" panose="020B0503020204020204" pitchFamily="34" charset="-122"/>
                <a:ea typeface="微软雅黑" panose="020B0503020204020204" pitchFamily="34" charset="-122"/>
              </a:rPr>
              <a:t>SP-250806 SA2 6G ARC study</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altLang="zh-CN" sz="1600" dirty="0">
                <a:solidFill>
                  <a:prstClr val="black"/>
                </a:solidFill>
                <a:latin typeface="微软雅黑" panose="020B0503020204020204" pitchFamily="34" charset="-122"/>
                <a:ea typeface="微软雅黑" panose="020B0503020204020204" pitchFamily="34" charset="-122"/>
              </a:rPr>
              <a:t>RP-251881 RAN 6GR study</a:t>
            </a:r>
            <a:endPar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endParaRPr lang="en-US" altLang="zh-CN" sz="1600" dirty="0">
              <a:solidFill>
                <a:prstClr val="black"/>
              </a:solidFill>
              <a:latin typeface="微软雅黑" panose="020B0503020204020204" pitchFamily="34" charset="-122"/>
              <a:ea typeface="微软雅黑" panose="020B0503020204020204" pitchFamily="34" charset="-122"/>
            </a:endParaRP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altLang="zh-CN" sz="1600" dirty="0">
                <a:solidFill>
                  <a:prstClr val="black"/>
                </a:solidFill>
                <a:latin typeface="微软雅黑" panose="020B0503020204020204" pitchFamily="34" charset="-122"/>
                <a:ea typeface="微软雅黑" panose="020B0503020204020204" pitchFamily="34" charset="-122"/>
              </a:rPr>
              <a:t>TR 33.899 SA3 5G_Ph1 study (R15)</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altLang="zh-CN" sz="1600" dirty="0">
                <a:solidFill>
                  <a:prstClr val="black"/>
                </a:solidFill>
                <a:latin typeface="微软雅黑" panose="020B0503020204020204" pitchFamily="34" charset="-122"/>
                <a:ea typeface="微软雅黑" panose="020B0503020204020204" pitchFamily="34" charset="-122"/>
              </a:rPr>
              <a:t>TR 33.809 SA3 FBS study (R16)</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altLang="zh-CN" sz="1600" dirty="0">
                <a:solidFill>
                  <a:prstClr val="black"/>
                </a:solidFill>
                <a:latin typeface="微软雅黑" panose="020B0503020204020204" pitchFamily="34" charset="-122"/>
                <a:ea typeface="微软雅黑" panose="020B0503020204020204" pitchFamily="34" charset="-122"/>
              </a:rPr>
              <a:t>TR 33.846 SA3 Authentication Enhancement (R17)</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altLang="zh-CN" sz="1600" dirty="0">
                <a:solidFill>
                  <a:prstClr val="black"/>
                </a:solidFill>
                <a:latin typeface="微软雅黑" panose="020B0503020204020204" pitchFamily="34" charset="-122"/>
                <a:ea typeface="微软雅黑" panose="020B0503020204020204" pitchFamily="34" charset="-122"/>
                <a:cs typeface="+mn-ea"/>
                <a:sym typeface="+mn-lt"/>
              </a:rPr>
              <a:t>TR </a:t>
            </a:r>
            <a:r>
              <a:rPr lang="en-US" altLang="zh-CN" sz="1600" dirty="0">
                <a:solidFill>
                  <a:prstClr val="black"/>
                </a:solidFill>
                <a:latin typeface="Arial" panose="020F0502020204030204"/>
                <a:ea typeface="微软雅黑"/>
                <a:cs typeface="+mn-ea"/>
                <a:sym typeface="+mn-lt"/>
              </a:rPr>
              <a:t>33.884 SNAAPPY (R18)</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altLang="zh-CN" sz="1600" dirty="0">
                <a:solidFill>
                  <a:prstClr val="black"/>
                </a:solidFill>
                <a:latin typeface="Arial" panose="020F0502020204030204"/>
                <a:ea typeface="微软雅黑"/>
                <a:cs typeface="+mn-ea"/>
                <a:sym typeface="+mn-lt"/>
              </a:rPr>
              <a:t>TR 33.700-22 CAPIF_Ph3 security (R19)</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altLang="zh-CN" sz="1600" dirty="0">
                <a:solidFill>
                  <a:prstClr val="black"/>
                </a:solidFill>
                <a:latin typeface="Arial" panose="020F0502020204030204"/>
                <a:ea typeface="微软雅黑"/>
                <a:cs typeface="+mn-ea"/>
                <a:sym typeface="+mn-lt"/>
              </a:rPr>
              <a:t>TR 33.866 eNA_Ph2 security (R17)</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altLang="zh-CN" sz="1600" dirty="0">
                <a:solidFill>
                  <a:prstClr val="black"/>
                </a:solidFill>
                <a:latin typeface="Arial" panose="020F0502020204030204"/>
                <a:ea typeface="微软雅黑"/>
                <a:cs typeface="+mn-ea"/>
                <a:sym typeface="+mn-lt"/>
              </a:rPr>
              <a:t>TR 33.738 eNA_Ph3 security (R18)</a:t>
            </a:r>
          </a:p>
          <a:p>
            <a:pPr marL="914400" lvl="1" indent="-457200">
              <a:buFont typeface="+mj-lt"/>
              <a:buAutoNum type="arabicPeriod"/>
              <a:defRPr/>
            </a:pPr>
            <a:r>
              <a:rPr lang="en-US" altLang="zh-CN" sz="1600" dirty="0">
                <a:solidFill>
                  <a:prstClr val="black"/>
                </a:solidFill>
                <a:latin typeface="Arial" panose="020F0502020204030204"/>
                <a:ea typeface="微软雅黑"/>
                <a:cs typeface="+mn-ea"/>
                <a:sym typeface="+mn-lt"/>
              </a:rPr>
              <a:t>TR 33.877 RAN_AIML security (R18)</a:t>
            </a:r>
          </a:p>
          <a:p>
            <a:pPr marL="914400" lvl="1" indent="-457200">
              <a:buFont typeface="+mj-lt"/>
              <a:buAutoNum type="arabicPeriod"/>
              <a:defRPr/>
            </a:pPr>
            <a:r>
              <a:rPr lang="en-US" altLang="zh-CN" sz="1600" dirty="0">
                <a:solidFill>
                  <a:prstClr val="black"/>
                </a:solidFill>
                <a:latin typeface="Arial" panose="020F0502020204030204"/>
                <a:ea typeface="微软雅黑"/>
                <a:cs typeface="+mn-ea"/>
                <a:sym typeface="+mn-lt"/>
              </a:rPr>
              <a:t>TR 33.898 Security for AI application (R18)</a:t>
            </a:r>
          </a:p>
          <a:p>
            <a:pPr marL="914400" lvl="1" indent="-457200">
              <a:buFont typeface="+mj-lt"/>
              <a:buAutoNum type="arabicPeriod"/>
              <a:defRPr/>
            </a:pPr>
            <a:r>
              <a:rPr lang="en-US" altLang="zh-CN" sz="1600" dirty="0">
                <a:solidFill>
                  <a:prstClr val="black"/>
                </a:solidFill>
                <a:latin typeface="Arial" panose="020F0502020204030204"/>
                <a:ea typeface="微软雅黑"/>
                <a:cs typeface="+mn-ea"/>
                <a:sym typeface="+mn-lt"/>
              </a:rPr>
              <a:t>TR 33.784 AIML security (R19)</a:t>
            </a:r>
          </a:p>
          <a:p>
            <a:pPr marL="914400" lvl="1" indent="-457200">
              <a:buFont typeface="+mj-lt"/>
              <a:buAutoNum type="arabicPeriod"/>
              <a:defRPr/>
            </a:pPr>
            <a:r>
              <a:rPr lang="en-US" altLang="zh-CN" sz="1600" dirty="0">
                <a:solidFill>
                  <a:prstClr val="black"/>
                </a:solidFill>
                <a:latin typeface="Arial" panose="020F0502020204030204"/>
                <a:ea typeface="微软雅黑"/>
                <a:cs typeface="+mn-ea"/>
                <a:sym typeface="+mn-lt"/>
              </a:rPr>
              <a:t>S3-252356 (endorsed) AIML_Ph2 security (R20)</a:t>
            </a:r>
          </a:p>
          <a:p>
            <a:pPr marL="914400" lvl="1" indent="-457200">
              <a:buFont typeface="+mj-lt"/>
              <a:buAutoNum type="arabicPeriod"/>
              <a:defRPr/>
            </a:pPr>
            <a:r>
              <a:rPr lang="en-US" altLang="zh-CN" sz="1600" dirty="0">
                <a:solidFill>
                  <a:prstClr val="black"/>
                </a:solidFill>
                <a:latin typeface="Arial" panose="020F0502020204030204"/>
                <a:ea typeface="微软雅黑"/>
                <a:cs typeface="+mn-ea"/>
                <a:sym typeface="+mn-lt"/>
              </a:rPr>
              <a:t>S3-252355 (endorsed) ISAC security (R20)</a:t>
            </a:r>
          </a:p>
          <a:p>
            <a:pPr marL="914400" lvl="1" indent="-457200">
              <a:buFont typeface="+mj-lt"/>
              <a:buAutoNum type="arabicPeriod"/>
              <a:defRPr/>
            </a:pPr>
            <a:r>
              <a:rPr lang="en-US" altLang="zh-CN" sz="1600" dirty="0">
                <a:solidFill>
                  <a:prstClr val="black"/>
                </a:solidFill>
                <a:latin typeface="Arial" panose="020F0502020204030204"/>
                <a:ea typeface="微软雅黑"/>
                <a:cs typeface="+mn-ea"/>
                <a:sym typeface="+mn-lt"/>
              </a:rPr>
              <a:t>TR 33.700-28 SAT security (R18)</a:t>
            </a:r>
          </a:p>
          <a:p>
            <a:pPr marL="914400" lvl="1" indent="-457200">
              <a:buFont typeface="+mj-lt"/>
              <a:buAutoNum type="arabicPeriod"/>
              <a:defRPr/>
            </a:pPr>
            <a:r>
              <a:rPr lang="en-US" altLang="zh-CN" sz="1600" dirty="0">
                <a:solidFill>
                  <a:prstClr val="black"/>
                </a:solidFill>
                <a:latin typeface="Arial" panose="020F0502020204030204"/>
                <a:ea typeface="微软雅黑"/>
                <a:cs typeface="+mn-ea"/>
                <a:sym typeface="+mn-lt"/>
              </a:rPr>
              <a:t>TR 33.700-29 SAT_Ph2 security (R19)</a:t>
            </a:r>
          </a:p>
          <a:p>
            <a:pPr marL="914400" lvl="1" indent="-457200">
              <a:buFont typeface="+mj-lt"/>
              <a:buAutoNum type="arabicPeriod"/>
              <a:defRPr/>
            </a:pPr>
            <a:r>
              <a:rPr lang="en-US" altLang="zh-CN" sz="1600" dirty="0">
                <a:solidFill>
                  <a:prstClr val="black"/>
                </a:solidFill>
                <a:latin typeface="Arial" panose="020F0502020204030204"/>
                <a:ea typeface="微软雅黑"/>
                <a:cs typeface="+mn-ea"/>
                <a:sym typeface="+mn-lt"/>
              </a:rPr>
              <a:t>S3-252359 (endorsed) SAT_Ph4 security (R20)</a:t>
            </a:r>
          </a:p>
          <a:p>
            <a:pPr marL="914400" lvl="1" indent="-457200">
              <a:buFont typeface="+mj-lt"/>
              <a:buAutoNum type="arabicPeriod"/>
              <a:defRPr/>
            </a:pPr>
            <a:r>
              <a:rPr lang="en-US" altLang="zh-CN" sz="1600" dirty="0">
                <a:solidFill>
                  <a:prstClr val="black"/>
                </a:solidFill>
                <a:latin typeface="Arial" panose="020F0502020204030204"/>
                <a:ea typeface="微软雅黑"/>
                <a:cs typeface="+mn-ea"/>
                <a:sym typeface="+mn-lt"/>
              </a:rPr>
              <a:t>TR 33.861 </a:t>
            </a:r>
            <a:r>
              <a:rPr lang="en-US" altLang="zh-CN" sz="1600" dirty="0" err="1">
                <a:solidFill>
                  <a:prstClr val="black"/>
                </a:solidFill>
                <a:latin typeface="Arial" panose="020F0502020204030204"/>
                <a:ea typeface="微软雅黑"/>
                <a:cs typeface="+mn-ea"/>
                <a:sym typeface="+mn-lt"/>
              </a:rPr>
              <a:t>CIoT</a:t>
            </a:r>
            <a:r>
              <a:rPr lang="en-US" altLang="zh-CN" sz="1600" dirty="0">
                <a:solidFill>
                  <a:prstClr val="black"/>
                </a:solidFill>
                <a:latin typeface="Arial" panose="020F0502020204030204"/>
                <a:ea typeface="微软雅黑"/>
                <a:cs typeface="+mn-ea"/>
                <a:sym typeface="+mn-lt"/>
              </a:rPr>
              <a:t> security (R16)</a:t>
            </a:r>
          </a:p>
          <a:p>
            <a:pPr marL="914400" lvl="1" indent="-457200">
              <a:buFont typeface="+mj-lt"/>
              <a:buAutoNum type="arabicPeriod"/>
              <a:defRPr/>
            </a:pPr>
            <a:r>
              <a:rPr lang="en-US" altLang="zh-CN" sz="1600" dirty="0">
                <a:solidFill>
                  <a:prstClr val="black"/>
                </a:solidFill>
                <a:latin typeface="Arial" panose="020F0502020204030204"/>
                <a:ea typeface="微软雅黑"/>
                <a:cs typeface="+mn-ea"/>
                <a:sym typeface="+mn-lt"/>
              </a:rPr>
              <a:t>TR 33.841 support 256 </a:t>
            </a:r>
            <a:r>
              <a:rPr lang="en-US" altLang="zh-CN" sz="1600" dirty="0" err="1">
                <a:solidFill>
                  <a:prstClr val="black"/>
                </a:solidFill>
                <a:latin typeface="Arial" panose="020F0502020204030204"/>
                <a:ea typeface="微软雅黑"/>
                <a:cs typeface="+mn-ea"/>
                <a:sym typeface="+mn-lt"/>
              </a:rPr>
              <a:t>alg</a:t>
            </a:r>
            <a:r>
              <a:rPr lang="en-US" altLang="zh-CN" sz="1600" dirty="0">
                <a:solidFill>
                  <a:prstClr val="black"/>
                </a:solidFill>
                <a:latin typeface="Arial" panose="020F0502020204030204"/>
                <a:ea typeface="微软雅黑"/>
                <a:cs typeface="+mn-ea"/>
                <a:sym typeface="+mn-lt"/>
              </a:rPr>
              <a:t> for 5G (R16)</a:t>
            </a:r>
          </a:p>
        </p:txBody>
      </p:sp>
      <p:sp>
        <p:nvSpPr>
          <p:cNvPr id="11" name="文本框 10">
            <a:extLst>
              <a:ext uri="{FF2B5EF4-FFF2-40B4-BE49-F238E27FC236}">
                <a16:creationId xmlns:a16="http://schemas.microsoft.com/office/drawing/2014/main" id="{74C788DA-01BF-4F57-99F6-2F4F352CD08C}"/>
              </a:ext>
            </a:extLst>
          </p:cNvPr>
          <p:cNvSpPr txBox="1"/>
          <p:nvPr/>
        </p:nvSpPr>
        <p:spPr>
          <a:xfrm>
            <a:off x="5935745" y="1016012"/>
            <a:ext cx="6033154" cy="2062103"/>
          </a:xfrm>
          <a:prstGeom prst="rect">
            <a:avLst/>
          </a:prstGeom>
          <a:noFill/>
        </p:spPr>
        <p:txBody>
          <a:bodyPr wrap="square">
            <a:spAutoFit/>
          </a:bodyPr>
          <a:lstStyle/>
          <a:p>
            <a:pPr marL="914400" marR="0" lvl="1" indent="-457200" algn="l" defTabSz="914400" rtl="0" eaLnBrk="1" fontAlgn="auto" latinLnBrk="0" hangingPunct="1">
              <a:lnSpc>
                <a:spcPct val="100000"/>
              </a:lnSpc>
              <a:spcBef>
                <a:spcPts val="0"/>
              </a:spcBef>
              <a:spcAft>
                <a:spcPts val="0"/>
              </a:spcAft>
              <a:buClrTx/>
              <a:buSzTx/>
              <a:buFont typeface="+mj-lt"/>
              <a:buAutoNum type="arabicPeriod" startAt="22"/>
              <a:tabLst/>
              <a:defRPr/>
            </a:pP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TS 33.501 SA3 5G_Ph1 specification</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startAt="22"/>
              <a:tabLst/>
              <a:defRPr/>
            </a:pP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TS 33.210 SA3 NDS/IP security specification</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startAt="22"/>
              <a:tabLst/>
              <a:defRPr/>
            </a:pP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TS 33.310 SA3 NDS/IP Authentication Framework specification</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startAt="22"/>
              <a:tabLst/>
              <a:defRPr/>
            </a:pP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TS 33.122 SA3 CAIPF security specification</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startAt="22"/>
              <a:tabLst/>
              <a:defRPr/>
            </a:pP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TS 33.203 SA3 IMS security specification</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startAt="22"/>
              <a:tabLst/>
              <a:defRPr/>
            </a:pP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TS 33.180 SA3 MCS security specification</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startAt="22"/>
              <a:tabLst/>
              <a:defRPr/>
            </a:pPr>
            <a:r>
              <a:rPr lang="en-US" altLang="zh-CN" sz="1600" dirty="0">
                <a:solidFill>
                  <a:prstClr val="black"/>
                </a:solidFill>
                <a:latin typeface="Arial" panose="020F0502020204030204"/>
                <a:ea typeface="微软雅黑"/>
                <a:cs typeface="+mn-ea"/>
                <a:sym typeface="+mn-lt"/>
              </a:rPr>
              <a:t>S3-251838 security related events handling (R20)</a:t>
            </a:r>
            <a:endPar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525941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6F188EA6-0638-4403-CD0D-8E6F882CCDCB}"/>
              </a:ext>
            </a:extLst>
          </p:cNvPr>
          <p:cNvSpPr txBox="1">
            <a:spLocks/>
          </p:cNvSpPr>
          <p:nvPr/>
        </p:nvSpPr>
        <p:spPr>
          <a:xfrm>
            <a:off x="462987" y="308588"/>
            <a:ext cx="9885368" cy="369332"/>
          </a:xfrm>
          <a:prstGeom prst="rect">
            <a:avLst/>
          </a:prstGeom>
          <a:noFill/>
        </p:spPr>
        <p:txBody>
          <a:bodyPr wrap="square" lIns="0" tIns="0" rIns="0" bIns="0" rtlCol="0">
            <a:spAutoFit/>
          </a:bodyPr>
          <a:lstStyle>
            <a:defPPr>
              <a:defRPr lang="zh-CN"/>
            </a:defPPr>
            <a:lvl1pPr marR="0" lvl="0" indent="0" fontAlgn="auto">
              <a:lnSpc>
                <a:spcPct val="100000"/>
              </a:lnSpc>
              <a:spcBef>
                <a:spcPts val="0"/>
              </a:spcBef>
              <a:spcAft>
                <a:spcPts val="0"/>
              </a:spcAft>
              <a:buClrTx/>
              <a:buSzTx/>
              <a:buFontTx/>
              <a:buNone/>
              <a:tabLst/>
              <a:defRPr kumimoji="0" sz="2400" b="0" i="0" u="none" strike="noStrike" cap="none" spc="0" normalizeH="0" baseline="0">
                <a:ln>
                  <a:noFill/>
                </a:ln>
                <a:solidFill>
                  <a:schemeClr val="tx1">
                    <a:lumMod val="75000"/>
                    <a:lumOff val="25000"/>
                  </a:schemeClr>
                </a:solidFill>
                <a:effectLst/>
                <a:uLnTx/>
                <a:uFillTx/>
                <a:latin typeface="vivo type 简 Heavy" panose="02000900000000000000" pitchFamily="2" charset="-122"/>
                <a:ea typeface="vivo type 简 Heavy" panose="02000900000000000000" pitchFamily="2" charset="-122"/>
                <a:cs typeface="OPPOSans B"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cs typeface="OPPOSans B" panose="00020600040101010101" pitchFamily="18" charset="-122"/>
                <a:sym typeface="微软雅黑" panose="020B0503020204020204" pitchFamily="34" charset="-122"/>
              </a:rPr>
              <a:t>SA3 R20 Plan – from endorsed S3-252391</a:t>
            </a:r>
            <a:endParaRPr kumimoji="0" lang="en-US"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endParaRPr>
          </a:p>
        </p:txBody>
      </p:sp>
      <p:sp>
        <p:nvSpPr>
          <p:cNvPr id="16" name="矩形 15">
            <a:extLst>
              <a:ext uri="{FF2B5EF4-FFF2-40B4-BE49-F238E27FC236}">
                <a16:creationId xmlns:a16="http://schemas.microsoft.com/office/drawing/2014/main" id="{50A4150E-4105-0042-C30B-47DB5C4A805A}"/>
              </a:ext>
            </a:extLst>
          </p:cNvPr>
          <p:cNvSpPr/>
          <p:nvPr/>
        </p:nvSpPr>
        <p:spPr>
          <a:xfrm rot="10543290">
            <a:off x="-35966400" y="268986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7" name="矩形 16">
            <a:extLst>
              <a:ext uri="{FF2B5EF4-FFF2-40B4-BE49-F238E27FC236}">
                <a16:creationId xmlns:a16="http://schemas.microsoft.com/office/drawing/2014/main" id="{BBD48DFB-29F6-BAC5-8730-4D01F25C1835}"/>
              </a:ext>
            </a:extLst>
          </p:cNvPr>
          <p:cNvSpPr/>
          <p:nvPr/>
        </p:nvSpPr>
        <p:spPr>
          <a:xfrm>
            <a:off x="47701200" y="-224790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8" name="矩形 17">
            <a:extLst>
              <a:ext uri="{FF2B5EF4-FFF2-40B4-BE49-F238E27FC236}">
                <a16:creationId xmlns:a16="http://schemas.microsoft.com/office/drawing/2014/main" id="{8251BD4E-6EF0-6802-A50A-A13BBF2648FF}"/>
              </a:ext>
            </a:extLst>
          </p:cNvPr>
          <p:cNvSpPr/>
          <p:nvPr/>
        </p:nvSpPr>
        <p:spPr>
          <a:xfrm rot="10543290">
            <a:off x="46405801" y="282702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9" name="矩形 18">
            <a:extLst>
              <a:ext uri="{FF2B5EF4-FFF2-40B4-BE49-F238E27FC236}">
                <a16:creationId xmlns:a16="http://schemas.microsoft.com/office/drawing/2014/main" id="{B0CC8295-ADD9-42F1-213F-05586239F2B4}"/>
              </a:ext>
            </a:extLst>
          </p:cNvPr>
          <p:cNvSpPr/>
          <p:nvPr/>
        </p:nvSpPr>
        <p:spPr>
          <a:xfrm>
            <a:off x="-38709600" y="-231648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pic>
        <p:nvPicPr>
          <p:cNvPr id="3" name="图片 2">
            <a:extLst>
              <a:ext uri="{FF2B5EF4-FFF2-40B4-BE49-F238E27FC236}">
                <a16:creationId xmlns:a16="http://schemas.microsoft.com/office/drawing/2014/main" id="{D1CA96B0-309A-41E2-B6FF-3A91C791C1B7}"/>
              </a:ext>
            </a:extLst>
          </p:cNvPr>
          <p:cNvPicPr>
            <a:picLocks noChangeAspect="1"/>
          </p:cNvPicPr>
          <p:nvPr/>
        </p:nvPicPr>
        <p:blipFill>
          <a:blip r:embed="rId3"/>
          <a:stretch>
            <a:fillRect/>
          </a:stretch>
        </p:blipFill>
        <p:spPr>
          <a:xfrm>
            <a:off x="306757" y="1092701"/>
            <a:ext cx="6958505" cy="5100710"/>
          </a:xfrm>
          <a:prstGeom prst="rect">
            <a:avLst/>
          </a:prstGeom>
        </p:spPr>
      </p:pic>
      <p:sp>
        <p:nvSpPr>
          <p:cNvPr id="8" name="文本框 7">
            <a:extLst>
              <a:ext uri="{FF2B5EF4-FFF2-40B4-BE49-F238E27FC236}">
                <a16:creationId xmlns:a16="http://schemas.microsoft.com/office/drawing/2014/main" id="{83ADC18A-04F2-49FF-B835-B1AC7C1061CA}"/>
              </a:ext>
            </a:extLst>
          </p:cNvPr>
          <p:cNvSpPr txBox="1"/>
          <p:nvPr/>
        </p:nvSpPr>
        <p:spPr>
          <a:xfrm>
            <a:off x="7149830" y="2225869"/>
            <a:ext cx="4735413" cy="3539430"/>
          </a:xfrm>
          <a:prstGeom prst="rect">
            <a:avLst/>
          </a:prstGeom>
          <a:noFill/>
        </p:spPr>
        <p:txBody>
          <a:bodyPr wrap="square">
            <a:spAutoFit/>
          </a:bodyPr>
          <a:lstStyle/>
          <a:p>
            <a:pPr marR="0" lvl="1" algn="l" defTabSz="914400" rtl="0" eaLnBrk="1" fontAlgn="auto" latinLnBrk="0" hangingPunct="1">
              <a:lnSpc>
                <a:spcPct val="100000"/>
              </a:lnSpc>
              <a:spcBef>
                <a:spcPts val="0"/>
              </a:spcBef>
              <a:spcAft>
                <a:spcPts val="0"/>
              </a:spcAft>
              <a:buClrTx/>
              <a:buSzTx/>
              <a:tabLst/>
              <a:defRPr/>
            </a:pP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Summary for 6G plan</a:t>
            </a:r>
          </a:p>
          <a:p>
            <a:pPr marL="914400" marR="0" lvl="1" indent="-4572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TU split between 5GA and 6G: 50:50</a:t>
            </a:r>
          </a:p>
          <a:p>
            <a:pPr marL="914400" marR="0" lvl="1" indent="-4572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Multiple SIDs</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1371600" lvl="2" indent="-457200">
              <a:buFont typeface="+mj-ea"/>
              <a:buAutoNum type="circleNumDbPlain"/>
              <a:defRPr/>
            </a:pP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 SID for system related security area</a:t>
            </a:r>
            <a:r>
              <a:rPr lang="zh-CN" altLang="en-US" sz="1600" dirty="0">
                <a:solidFill>
                  <a:prstClr val="black"/>
                </a:solidFill>
                <a:latin typeface="微软雅黑" panose="020B0503020204020204" pitchFamily="34" charset="-122"/>
                <a:ea typeface="微软雅黑" panose="020B0503020204020204" pitchFamily="34" charset="-122"/>
              </a:rPr>
              <a:t> </a:t>
            </a:r>
            <a:endParaRPr lang="en-US" altLang="zh-CN" sz="1600" dirty="0">
              <a:solidFill>
                <a:prstClr val="black"/>
              </a:solidFill>
              <a:latin typeface="微软雅黑" panose="020B0503020204020204" pitchFamily="34" charset="-122"/>
              <a:ea typeface="微软雅黑" panose="020B0503020204020204" pitchFamily="34" charset="-122"/>
            </a:endParaRPr>
          </a:p>
          <a:p>
            <a:pPr marL="1371600" lvl="2" indent="-457200">
              <a:buFont typeface="+mj-lt"/>
              <a:buAutoNum type="circleNumDbPlain"/>
              <a:defRPr/>
            </a:pPr>
            <a:r>
              <a:rPr lang="en-US" altLang="zh-CN" sz="1600" dirty="0">
                <a:solidFill>
                  <a:prstClr val="black"/>
                </a:solidFill>
                <a:latin typeface="微软雅黑" panose="020B0503020204020204" pitchFamily="34" charset="-122"/>
                <a:ea typeface="微软雅黑" panose="020B0503020204020204" pitchFamily="34" charset="-122"/>
              </a:rPr>
              <a:t>x possible SIDs for independent security areas</a:t>
            </a: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lang="en-US" altLang="zh-CN" sz="1600" dirty="0">
              <a:solidFill>
                <a:prstClr val="black"/>
              </a:solidFill>
              <a:latin typeface="微软雅黑" panose="020B0503020204020204" pitchFamily="34" charset="-122"/>
              <a:ea typeface="微软雅黑" panose="020B0503020204020204" pitchFamily="34" charset="-122"/>
            </a:endParaRPr>
          </a:p>
          <a:p>
            <a:pPr marL="914400" marR="0" lvl="1" indent="-4572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Each security areas in the system related SID may have potential moderators</a:t>
            </a:r>
          </a:p>
          <a:p>
            <a:pPr marL="914400" marR="0" lvl="1" indent="-4572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Requirements source:</a:t>
            </a:r>
          </a:p>
          <a:p>
            <a:pPr marL="1371600" lvl="2" indent="-457200">
              <a:buFont typeface="+mj-lt"/>
              <a:buAutoNum type="alphaLcParenR"/>
              <a:defRPr/>
            </a:pPr>
            <a:r>
              <a:rPr lang="en-US" altLang="zh-CN" sz="1600" dirty="0">
                <a:solidFill>
                  <a:prstClr val="black"/>
                </a:solidFill>
                <a:latin typeface="微软雅黑" panose="020B0503020204020204" pitchFamily="34" charset="-122"/>
                <a:ea typeface="微软雅黑" panose="020B0503020204020204" pitchFamily="34" charset="-122"/>
              </a:rPr>
              <a:t>SA1 TR</a:t>
            </a:r>
          </a:p>
          <a:p>
            <a:pPr marL="1371600" lvl="2" indent="-457200">
              <a:buFont typeface="+mj-lt"/>
              <a:buAutoNum type="alphaLcParenR"/>
              <a:defRPr/>
            </a:pP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SA2 &amp; RAN approved SID</a:t>
            </a:r>
          </a:p>
          <a:p>
            <a:pPr marL="1371600" lvl="2" indent="-457200">
              <a:buFont typeface="+mj-lt"/>
              <a:buAutoNum type="alphaLcParenR"/>
              <a:defRPr/>
            </a:pPr>
            <a:r>
              <a:rPr lang="en-US" altLang="zh-CN" sz="1600" dirty="0">
                <a:solidFill>
                  <a:prstClr val="black"/>
                </a:solidFill>
                <a:latin typeface="微软雅黑" panose="020B0503020204020204" pitchFamily="34" charset="-122"/>
                <a:ea typeface="微软雅黑" panose="020B0503020204020204" pitchFamily="34" charset="-122"/>
              </a:rPr>
              <a:t>SA3 company interest</a:t>
            </a:r>
            <a:endPar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 name="箭头: 右 8">
            <a:extLst>
              <a:ext uri="{FF2B5EF4-FFF2-40B4-BE49-F238E27FC236}">
                <a16:creationId xmlns:a16="http://schemas.microsoft.com/office/drawing/2014/main" id="{3B4B1C28-EED5-4F5B-A8F0-755050AA7135}"/>
              </a:ext>
            </a:extLst>
          </p:cNvPr>
          <p:cNvSpPr/>
          <p:nvPr/>
        </p:nvSpPr>
        <p:spPr>
          <a:xfrm>
            <a:off x="6838548" y="3334321"/>
            <a:ext cx="542640" cy="270933"/>
          </a:xfrm>
          <a:prstGeom prst="rightArrow">
            <a:avLst/>
          </a:prstGeom>
          <a:solidFill>
            <a:srgbClr val="415FFF"/>
          </a:solidFill>
          <a:ln>
            <a:solidFill>
              <a:srgbClr val="415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693575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箭头: 右 64">
            <a:extLst>
              <a:ext uri="{FF2B5EF4-FFF2-40B4-BE49-F238E27FC236}">
                <a16:creationId xmlns:a16="http://schemas.microsoft.com/office/drawing/2014/main" id="{7E749E47-BA62-4F41-93D9-05A82B220850}"/>
              </a:ext>
            </a:extLst>
          </p:cNvPr>
          <p:cNvSpPr/>
          <p:nvPr/>
        </p:nvSpPr>
        <p:spPr>
          <a:xfrm>
            <a:off x="6214777" y="3760077"/>
            <a:ext cx="502781" cy="1551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箭头: 右 63">
            <a:extLst>
              <a:ext uri="{FF2B5EF4-FFF2-40B4-BE49-F238E27FC236}">
                <a16:creationId xmlns:a16="http://schemas.microsoft.com/office/drawing/2014/main" id="{EC45DBF4-14AA-4EFC-964D-69812FE30AD1}"/>
              </a:ext>
            </a:extLst>
          </p:cNvPr>
          <p:cNvSpPr/>
          <p:nvPr/>
        </p:nvSpPr>
        <p:spPr>
          <a:xfrm>
            <a:off x="6214777" y="2829999"/>
            <a:ext cx="502781" cy="1551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箭头: 右 62">
            <a:extLst>
              <a:ext uri="{FF2B5EF4-FFF2-40B4-BE49-F238E27FC236}">
                <a16:creationId xmlns:a16="http://schemas.microsoft.com/office/drawing/2014/main" id="{634D04F6-E585-42DA-A369-EF6E121614D4}"/>
              </a:ext>
            </a:extLst>
          </p:cNvPr>
          <p:cNvSpPr/>
          <p:nvPr/>
        </p:nvSpPr>
        <p:spPr>
          <a:xfrm>
            <a:off x="6195878" y="2170629"/>
            <a:ext cx="502781" cy="1551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6F188EA6-0638-4403-CD0D-8E6F882CCDCB}"/>
              </a:ext>
            </a:extLst>
          </p:cNvPr>
          <p:cNvSpPr txBox="1">
            <a:spLocks/>
          </p:cNvSpPr>
          <p:nvPr/>
        </p:nvSpPr>
        <p:spPr>
          <a:xfrm>
            <a:off x="500694" y="213771"/>
            <a:ext cx="9885368" cy="369332"/>
          </a:xfrm>
          <a:prstGeom prst="rect">
            <a:avLst/>
          </a:prstGeom>
          <a:noFill/>
        </p:spPr>
        <p:txBody>
          <a:bodyPr wrap="square" lIns="0" tIns="0" rIns="0" bIns="0" rtlCol="0">
            <a:spAutoFit/>
          </a:bodyPr>
          <a:lstStyle>
            <a:defPPr>
              <a:defRPr lang="zh-CN"/>
            </a:defPPr>
            <a:lvl1pPr marR="0" lvl="0" indent="0" fontAlgn="auto">
              <a:lnSpc>
                <a:spcPct val="100000"/>
              </a:lnSpc>
              <a:spcBef>
                <a:spcPts val="0"/>
              </a:spcBef>
              <a:spcAft>
                <a:spcPts val="0"/>
              </a:spcAft>
              <a:buClrTx/>
              <a:buSzTx/>
              <a:buFontTx/>
              <a:buNone/>
              <a:tabLst/>
              <a:defRPr kumimoji="0" sz="2400" b="0" i="0" u="none" strike="noStrike" cap="none" spc="0" normalizeH="0" baseline="0">
                <a:ln>
                  <a:noFill/>
                </a:ln>
                <a:solidFill>
                  <a:schemeClr val="tx1">
                    <a:lumMod val="75000"/>
                    <a:lumOff val="25000"/>
                  </a:schemeClr>
                </a:solidFill>
                <a:effectLst/>
                <a:uLnTx/>
                <a:uFillTx/>
                <a:latin typeface="vivo type 简 Heavy" panose="02000900000000000000" pitchFamily="2" charset="-122"/>
                <a:ea typeface="vivo type 简 Heavy" panose="02000900000000000000" pitchFamily="2" charset="-122"/>
                <a:cs typeface="OPPOSans B"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rPr>
              <a:t>G</a:t>
            </a:r>
            <a:r>
              <a:rPr kumimoji="0" lang="en-US" altLang="zh-CN"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rPr>
              <a:t>eneral Principles and organization for 6G Security Areas</a:t>
            </a:r>
            <a:endParaRPr kumimoji="0" lang="en-US"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endParaRPr>
          </a:p>
        </p:txBody>
      </p:sp>
      <p:sp>
        <p:nvSpPr>
          <p:cNvPr id="16" name="矩形 15">
            <a:extLst>
              <a:ext uri="{FF2B5EF4-FFF2-40B4-BE49-F238E27FC236}">
                <a16:creationId xmlns:a16="http://schemas.microsoft.com/office/drawing/2014/main" id="{50A4150E-4105-0042-C30B-47DB5C4A805A}"/>
              </a:ext>
            </a:extLst>
          </p:cNvPr>
          <p:cNvSpPr/>
          <p:nvPr/>
        </p:nvSpPr>
        <p:spPr>
          <a:xfrm rot="10543290">
            <a:off x="-35966400" y="268986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7" name="矩形 16">
            <a:extLst>
              <a:ext uri="{FF2B5EF4-FFF2-40B4-BE49-F238E27FC236}">
                <a16:creationId xmlns:a16="http://schemas.microsoft.com/office/drawing/2014/main" id="{BBD48DFB-29F6-BAC5-8730-4D01F25C1835}"/>
              </a:ext>
            </a:extLst>
          </p:cNvPr>
          <p:cNvSpPr/>
          <p:nvPr/>
        </p:nvSpPr>
        <p:spPr>
          <a:xfrm>
            <a:off x="47701200" y="-224790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8" name="矩形 17">
            <a:extLst>
              <a:ext uri="{FF2B5EF4-FFF2-40B4-BE49-F238E27FC236}">
                <a16:creationId xmlns:a16="http://schemas.microsoft.com/office/drawing/2014/main" id="{8251BD4E-6EF0-6802-A50A-A13BBF2648FF}"/>
              </a:ext>
            </a:extLst>
          </p:cNvPr>
          <p:cNvSpPr/>
          <p:nvPr/>
        </p:nvSpPr>
        <p:spPr>
          <a:xfrm rot="10543290">
            <a:off x="46405801" y="282702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9" name="矩形 18">
            <a:extLst>
              <a:ext uri="{FF2B5EF4-FFF2-40B4-BE49-F238E27FC236}">
                <a16:creationId xmlns:a16="http://schemas.microsoft.com/office/drawing/2014/main" id="{B0CC8295-ADD9-42F1-213F-05586239F2B4}"/>
              </a:ext>
            </a:extLst>
          </p:cNvPr>
          <p:cNvSpPr/>
          <p:nvPr/>
        </p:nvSpPr>
        <p:spPr>
          <a:xfrm>
            <a:off x="-38709600" y="-231648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8" name="矩形 7">
            <a:extLst>
              <a:ext uri="{FF2B5EF4-FFF2-40B4-BE49-F238E27FC236}">
                <a16:creationId xmlns:a16="http://schemas.microsoft.com/office/drawing/2014/main" id="{767DEE51-608F-4613-915C-608BFCBFDA2A}"/>
              </a:ext>
            </a:extLst>
          </p:cNvPr>
          <p:cNvSpPr/>
          <p:nvPr/>
        </p:nvSpPr>
        <p:spPr>
          <a:xfrm>
            <a:off x="4155367" y="1234655"/>
            <a:ext cx="1666932" cy="55983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bg1"/>
                </a:solidFill>
              </a:rPr>
              <a:t>System related </a:t>
            </a:r>
          </a:p>
          <a:p>
            <a:pPr algn="ctr"/>
            <a:r>
              <a:rPr lang="en-US" altLang="zh-CN" sz="1200" dirty="0">
                <a:solidFill>
                  <a:schemeClr val="bg1"/>
                </a:solidFill>
              </a:rPr>
              <a:t>(basic feature) </a:t>
            </a:r>
          </a:p>
          <a:p>
            <a:pPr algn="ctr"/>
            <a:r>
              <a:rPr lang="en-US" altLang="zh-CN" sz="1200" dirty="0">
                <a:solidFill>
                  <a:schemeClr val="bg1"/>
                </a:solidFill>
              </a:rPr>
              <a:t>Security Areas</a:t>
            </a:r>
            <a:endParaRPr lang="zh-CN" altLang="en-US" sz="1200" dirty="0">
              <a:solidFill>
                <a:schemeClr val="bg1"/>
              </a:solidFill>
            </a:endParaRPr>
          </a:p>
        </p:txBody>
      </p:sp>
      <p:sp>
        <p:nvSpPr>
          <p:cNvPr id="12" name="矩形 11">
            <a:extLst>
              <a:ext uri="{FF2B5EF4-FFF2-40B4-BE49-F238E27FC236}">
                <a16:creationId xmlns:a16="http://schemas.microsoft.com/office/drawing/2014/main" id="{80164FB2-0F35-4550-BC46-686A1E048CB2}"/>
              </a:ext>
            </a:extLst>
          </p:cNvPr>
          <p:cNvSpPr/>
          <p:nvPr/>
        </p:nvSpPr>
        <p:spPr>
          <a:xfrm>
            <a:off x="4155367" y="1954830"/>
            <a:ext cx="1666933" cy="55983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bg1"/>
                </a:solidFill>
              </a:rPr>
              <a:t>System related </a:t>
            </a:r>
          </a:p>
          <a:p>
            <a:pPr algn="ctr"/>
            <a:r>
              <a:rPr lang="en-US" altLang="zh-CN" sz="1200" dirty="0">
                <a:solidFill>
                  <a:schemeClr val="bg1"/>
                </a:solidFill>
              </a:rPr>
              <a:t>(new feature) </a:t>
            </a:r>
          </a:p>
          <a:p>
            <a:pPr algn="ctr"/>
            <a:r>
              <a:rPr lang="en-US" altLang="zh-CN" sz="1200" dirty="0">
                <a:solidFill>
                  <a:schemeClr val="bg1"/>
                </a:solidFill>
              </a:rPr>
              <a:t>Security Areas</a:t>
            </a:r>
            <a:endParaRPr lang="zh-CN" altLang="en-US" sz="1200" dirty="0">
              <a:solidFill>
                <a:schemeClr val="bg1"/>
              </a:solidFill>
            </a:endParaRPr>
          </a:p>
        </p:txBody>
      </p:sp>
      <p:sp>
        <p:nvSpPr>
          <p:cNvPr id="13" name="矩形 12">
            <a:extLst>
              <a:ext uri="{FF2B5EF4-FFF2-40B4-BE49-F238E27FC236}">
                <a16:creationId xmlns:a16="http://schemas.microsoft.com/office/drawing/2014/main" id="{20518035-4E9F-43CF-B723-D199320408E1}"/>
              </a:ext>
            </a:extLst>
          </p:cNvPr>
          <p:cNvSpPr/>
          <p:nvPr/>
        </p:nvSpPr>
        <p:spPr>
          <a:xfrm>
            <a:off x="4155367" y="2652937"/>
            <a:ext cx="1666934" cy="55983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bg1"/>
                </a:solidFill>
              </a:rPr>
              <a:t>Security independent Security Area</a:t>
            </a:r>
            <a:endParaRPr lang="zh-CN" altLang="en-US" sz="1200" dirty="0">
              <a:solidFill>
                <a:schemeClr val="bg1"/>
              </a:solidFill>
            </a:endParaRPr>
          </a:p>
        </p:txBody>
      </p:sp>
      <p:sp>
        <p:nvSpPr>
          <p:cNvPr id="14" name="矩形 13">
            <a:extLst>
              <a:ext uri="{FF2B5EF4-FFF2-40B4-BE49-F238E27FC236}">
                <a16:creationId xmlns:a16="http://schemas.microsoft.com/office/drawing/2014/main" id="{B2AE4540-AB04-45CF-9D0D-606D916BE2CA}"/>
              </a:ext>
            </a:extLst>
          </p:cNvPr>
          <p:cNvSpPr/>
          <p:nvPr/>
        </p:nvSpPr>
        <p:spPr>
          <a:xfrm>
            <a:off x="1191341" y="1567382"/>
            <a:ext cx="1666933" cy="55983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System related </a:t>
            </a:r>
          </a:p>
          <a:p>
            <a:pPr algn="ctr"/>
            <a:r>
              <a:rPr lang="en-US" altLang="zh-CN" sz="1200" dirty="0">
                <a:solidFill>
                  <a:schemeClr val="tx1"/>
                </a:solidFill>
              </a:rPr>
              <a:t>SID 1</a:t>
            </a:r>
            <a:endParaRPr lang="zh-CN" altLang="en-US" sz="1200" dirty="0">
              <a:solidFill>
                <a:schemeClr val="tx1"/>
              </a:solidFill>
            </a:endParaRPr>
          </a:p>
        </p:txBody>
      </p:sp>
      <p:sp>
        <p:nvSpPr>
          <p:cNvPr id="15" name="矩形 14">
            <a:extLst>
              <a:ext uri="{FF2B5EF4-FFF2-40B4-BE49-F238E27FC236}">
                <a16:creationId xmlns:a16="http://schemas.microsoft.com/office/drawing/2014/main" id="{58BC1804-FE7E-4E31-BD72-9DA2EC4065F9}"/>
              </a:ext>
            </a:extLst>
          </p:cNvPr>
          <p:cNvSpPr/>
          <p:nvPr/>
        </p:nvSpPr>
        <p:spPr>
          <a:xfrm>
            <a:off x="1191343" y="2652936"/>
            <a:ext cx="1666933" cy="5598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Security independent SID 2</a:t>
            </a:r>
            <a:endParaRPr lang="zh-CN" altLang="en-US" sz="1200" dirty="0">
              <a:solidFill>
                <a:schemeClr val="tx1"/>
              </a:solidFill>
            </a:endParaRPr>
          </a:p>
        </p:txBody>
      </p:sp>
      <p:cxnSp>
        <p:nvCxnSpPr>
          <p:cNvPr id="5" name="直接箭头连接符 4">
            <a:extLst>
              <a:ext uri="{FF2B5EF4-FFF2-40B4-BE49-F238E27FC236}">
                <a16:creationId xmlns:a16="http://schemas.microsoft.com/office/drawing/2014/main" id="{7EB136AE-B8E0-4598-9F3C-94A95DD091A6}"/>
              </a:ext>
            </a:extLst>
          </p:cNvPr>
          <p:cNvCxnSpPr>
            <a:stCxn id="8" idx="1"/>
            <a:endCxn id="14" idx="3"/>
          </p:cNvCxnSpPr>
          <p:nvPr/>
        </p:nvCxnSpPr>
        <p:spPr>
          <a:xfrm flipH="1">
            <a:off x="2858274" y="1514574"/>
            <a:ext cx="1297093" cy="3327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a16="http://schemas.microsoft.com/office/drawing/2014/main" id="{B3EEC4A9-B132-459F-B13E-BDE0F5A1CB13}"/>
              </a:ext>
            </a:extLst>
          </p:cNvPr>
          <p:cNvCxnSpPr>
            <a:stCxn id="12" idx="1"/>
            <a:endCxn id="14" idx="3"/>
          </p:cNvCxnSpPr>
          <p:nvPr/>
        </p:nvCxnSpPr>
        <p:spPr>
          <a:xfrm flipH="1" flipV="1">
            <a:off x="2858274" y="1847301"/>
            <a:ext cx="1297093" cy="387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62BEB866-4F71-4B50-877F-BDDA707EA2FF}"/>
              </a:ext>
            </a:extLst>
          </p:cNvPr>
          <p:cNvCxnSpPr>
            <a:stCxn id="13" idx="1"/>
            <a:endCxn id="15" idx="3"/>
          </p:cNvCxnSpPr>
          <p:nvPr/>
        </p:nvCxnSpPr>
        <p:spPr>
          <a:xfrm flipH="1" flipV="1">
            <a:off x="2858276" y="2932855"/>
            <a:ext cx="129709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矩形 21">
            <a:extLst>
              <a:ext uri="{FF2B5EF4-FFF2-40B4-BE49-F238E27FC236}">
                <a16:creationId xmlns:a16="http://schemas.microsoft.com/office/drawing/2014/main" id="{9F6B1867-1870-4199-881F-1B692C8BF6BC}"/>
              </a:ext>
            </a:extLst>
          </p:cNvPr>
          <p:cNvSpPr/>
          <p:nvPr/>
        </p:nvSpPr>
        <p:spPr>
          <a:xfrm>
            <a:off x="4155367" y="3687467"/>
            <a:ext cx="1666934" cy="5572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bg1"/>
                </a:solidFill>
              </a:rPr>
              <a:t>Security independent Security Area</a:t>
            </a:r>
            <a:endParaRPr lang="zh-CN" altLang="en-US" sz="1200" dirty="0">
              <a:solidFill>
                <a:schemeClr val="bg1"/>
              </a:solidFill>
            </a:endParaRPr>
          </a:p>
        </p:txBody>
      </p:sp>
      <p:sp>
        <p:nvSpPr>
          <p:cNvPr id="23" name="矩形 22">
            <a:extLst>
              <a:ext uri="{FF2B5EF4-FFF2-40B4-BE49-F238E27FC236}">
                <a16:creationId xmlns:a16="http://schemas.microsoft.com/office/drawing/2014/main" id="{75F2C6DF-1D5F-47BD-A14A-5E2F93DC17BB}"/>
              </a:ext>
            </a:extLst>
          </p:cNvPr>
          <p:cNvSpPr/>
          <p:nvPr/>
        </p:nvSpPr>
        <p:spPr>
          <a:xfrm>
            <a:off x="1191343" y="3687466"/>
            <a:ext cx="1666933" cy="5598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Security independent SID n</a:t>
            </a:r>
            <a:endParaRPr lang="zh-CN" altLang="en-US" sz="1200" dirty="0">
              <a:solidFill>
                <a:schemeClr val="tx1"/>
              </a:solidFill>
            </a:endParaRPr>
          </a:p>
        </p:txBody>
      </p:sp>
      <p:cxnSp>
        <p:nvCxnSpPr>
          <p:cNvPr id="24" name="直接箭头连接符 23">
            <a:extLst>
              <a:ext uri="{FF2B5EF4-FFF2-40B4-BE49-F238E27FC236}">
                <a16:creationId xmlns:a16="http://schemas.microsoft.com/office/drawing/2014/main" id="{81CD4621-9B9F-4F7D-B743-5D17CD6B9E91}"/>
              </a:ext>
            </a:extLst>
          </p:cNvPr>
          <p:cNvCxnSpPr>
            <a:cxnSpLocks/>
            <a:stCxn id="22" idx="1"/>
            <a:endCxn id="23" idx="3"/>
          </p:cNvCxnSpPr>
          <p:nvPr/>
        </p:nvCxnSpPr>
        <p:spPr>
          <a:xfrm flipH="1">
            <a:off x="2858276" y="3966100"/>
            <a:ext cx="1297091" cy="12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ACC5B671-96B0-4A5A-AD89-B70C4D462D7B}"/>
              </a:ext>
            </a:extLst>
          </p:cNvPr>
          <p:cNvSpPr txBox="1"/>
          <p:nvPr/>
        </p:nvSpPr>
        <p:spPr>
          <a:xfrm rot="5400000">
            <a:off x="3267345" y="3304694"/>
            <a:ext cx="823041" cy="369332"/>
          </a:xfrm>
          <a:prstGeom prst="rect">
            <a:avLst/>
          </a:prstGeom>
          <a:noFill/>
        </p:spPr>
        <p:txBody>
          <a:bodyPr wrap="square" rtlCol="0">
            <a:spAutoFit/>
          </a:bodyPr>
          <a:lstStyle/>
          <a:p>
            <a:r>
              <a:rPr lang="en-US" altLang="zh-CN" dirty="0"/>
              <a:t>……</a:t>
            </a:r>
            <a:endParaRPr lang="zh-CN" altLang="en-US" dirty="0"/>
          </a:p>
        </p:txBody>
      </p:sp>
      <p:sp>
        <p:nvSpPr>
          <p:cNvPr id="27" name="文本框 26">
            <a:extLst>
              <a:ext uri="{FF2B5EF4-FFF2-40B4-BE49-F238E27FC236}">
                <a16:creationId xmlns:a16="http://schemas.microsoft.com/office/drawing/2014/main" id="{7402B348-85E9-4159-8699-2175C5BC2925}"/>
              </a:ext>
            </a:extLst>
          </p:cNvPr>
          <p:cNvSpPr txBox="1"/>
          <p:nvPr/>
        </p:nvSpPr>
        <p:spPr>
          <a:xfrm>
            <a:off x="1376262" y="842574"/>
            <a:ext cx="1297093" cy="369332"/>
          </a:xfrm>
          <a:prstGeom prst="rect">
            <a:avLst/>
          </a:prstGeom>
          <a:noFill/>
        </p:spPr>
        <p:txBody>
          <a:bodyPr wrap="square">
            <a:spAutoFit/>
          </a:bodyPr>
          <a:lstStyle/>
          <a:p>
            <a:r>
              <a:rPr kumimoji="0" lang="en-US" altLang="zh-CN" sz="18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rPr>
              <a:t>6G SIDs</a:t>
            </a:r>
            <a:endParaRPr lang="zh-CN" altLang="en-US" dirty="0"/>
          </a:p>
        </p:txBody>
      </p:sp>
      <p:sp>
        <p:nvSpPr>
          <p:cNvPr id="28" name="文本框 27">
            <a:extLst>
              <a:ext uri="{FF2B5EF4-FFF2-40B4-BE49-F238E27FC236}">
                <a16:creationId xmlns:a16="http://schemas.microsoft.com/office/drawing/2014/main" id="{378C5927-EA8B-4F72-8F42-DB3B897E3897}"/>
              </a:ext>
            </a:extLst>
          </p:cNvPr>
          <p:cNvSpPr txBox="1"/>
          <p:nvPr/>
        </p:nvSpPr>
        <p:spPr>
          <a:xfrm>
            <a:off x="3964639" y="636967"/>
            <a:ext cx="2171712" cy="646331"/>
          </a:xfrm>
          <a:prstGeom prst="rect">
            <a:avLst/>
          </a:prstGeom>
          <a:noFill/>
        </p:spPr>
        <p:txBody>
          <a:bodyPr wrap="square">
            <a:spAutoFit/>
          </a:bodyPr>
          <a:lstStyle/>
          <a:p>
            <a:pPr algn="ctr"/>
            <a:r>
              <a:rPr kumimoji="0" lang="en-US" altLang="zh-CN" sz="18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rPr>
              <a:t>Security Areas</a:t>
            </a:r>
          </a:p>
          <a:p>
            <a:pPr algn="ctr"/>
            <a:r>
              <a:rPr lang="en-US" altLang="zh-CN" dirty="0">
                <a:solidFill>
                  <a:srgbClr val="000000">
                    <a:lumMod val="75000"/>
                    <a:lumOff val="25000"/>
                  </a:srgbClr>
                </a:solidFill>
                <a:latin typeface="vivo type 简 Heavy" panose="02000900000000000000" pitchFamily="2" charset="-122"/>
                <a:ea typeface="vivo type 简 Heavy" panose="02000900000000000000" pitchFamily="2" charset="-122"/>
              </a:rPr>
              <a:t>(Work Task)</a:t>
            </a:r>
            <a:endParaRPr lang="zh-CN" altLang="en-US" dirty="0"/>
          </a:p>
        </p:txBody>
      </p:sp>
      <p:sp>
        <p:nvSpPr>
          <p:cNvPr id="29" name="文本框 28">
            <a:extLst>
              <a:ext uri="{FF2B5EF4-FFF2-40B4-BE49-F238E27FC236}">
                <a16:creationId xmlns:a16="http://schemas.microsoft.com/office/drawing/2014/main" id="{2E4E0EFF-25D2-4445-A3BA-07B4E0A9E8F6}"/>
              </a:ext>
            </a:extLst>
          </p:cNvPr>
          <p:cNvSpPr txBox="1"/>
          <p:nvPr/>
        </p:nvSpPr>
        <p:spPr>
          <a:xfrm>
            <a:off x="7271872" y="814332"/>
            <a:ext cx="1723271" cy="369332"/>
          </a:xfrm>
          <a:prstGeom prst="rect">
            <a:avLst/>
          </a:prstGeom>
          <a:noFill/>
        </p:spPr>
        <p:txBody>
          <a:bodyPr wrap="square">
            <a:spAutoFit/>
          </a:bodyPr>
          <a:lstStyle/>
          <a:p>
            <a:r>
              <a:rPr kumimoji="0" lang="en-US" altLang="zh-CN" sz="18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rPr>
              <a:t>Objectives</a:t>
            </a:r>
            <a:endParaRPr lang="zh-CN" altLang="en-US" dirty="0"/>
          </a:p>
        </p:txBody>
      </p:sp>
      <p:sp>
        <p:nvSpPr>
          <p:cNvPr id="30" name="矩形 29">
            <a:extLst>
              <a:ext uri="{FF2B5EF4-FFF2-40B4-BE49-F238E27FC236}">
                <a16:creationId xmlns:a16="http://schemas.microsoft.com/office/drawing/2014/main" id="{464F5631-9BC2-4207-8B5C-18CFB770313D}"/>
              </a:ext>
            </a:extLst>
          </p:cNvPr>
          <p:cNvSpPr/>
          <p:nvPr/>
        </p:nvSpPr>
        <p:spPr>
          <a:xfrm>
            <a:off x="7119392" y="1481188"/>
            <a:ext cx="2139685" cy="5598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200" dirty="0">
                <a:solidFill>
                  <a:schemeClr val="tx1"/>
                </a:solidFill>
              </a:rPr>
              <a:t>Objectives which need to </a:t>
            </a:r>
            <a:r>
              <a:rPr lang="en-US" altLang="zh-CN" sz="1200" dirty="0">
                <a:solidFill>
                  <a:srgbClr val="FF0000"/>
                </a:solidFill>
              </a:rPr>
              <a:t>wait for other group progress </a:t>
            </a:r>
            <a:endParaRPr lang="zh-CN" altLang="en-US" sz="1200" dirty="0">
              <a:solidFill>
                <a:srgbClr val="FF0000"/>
              </a:solidFill>
            </a:endParaRPr>
          </a:p>
        </p:txBody>
      </p:sp>
      <p:sp>
        <p:nvSpPr>
          <p:cNvPr id="31" name="矩形 30">
            <a:extLst>
              <a:ext uri="{FF2B5EF4-FFF2-40B4-BE49-F238E27FC236}">
                <a16:creationId xmlns:a16="http://schemas.microsoft.com/office/drawing/2014/main" id="{C2AABECE-1047-421F-9A7F-047A015F67F7}"/>
              </a:ext>
            </a:extLst>
          </p:cNvPr>
          <p:cNvSpPr/>
          <p:nvPr/>
        </p:nvSpPr>
        <p:spPr>
          <a:xfrm>
            <a:off x="7119392" y="2817697"/>
            <a:ext cx="2139685" cy="5598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200" dirty="0">
                <a:solidFill>
                  <a:schemeClr val="tx1"/>
                </a:solidFill>
              </a:rPr>
              <a:t>Objectives which can be </a:t>
            </a:r>
            <a:r>
              <a:rPr lang="en-US" altLang="zh-CN" sz="1200" dirty="0">
                <a:solidFill>
                  <a:srgbClr val="FF0000"/>
                </a:solidFill>
              </a:rPr>
              <a:t>started earlier</a:t>
            </a:r>
            <a:endParaRPr lang="zh-CN" altLang="en-US" sz="1200" dirty="0">
              <a:solidFill>
                <a:srgbClr val="FF0000"/>
              </a:solidFill>
            </a:endParaRPr>
          </a:p>
        </p:txBody>
      </p:sp>
      <p:sp>
        <p:nvSpPr>
          <p:cNvPr id="41" name="矩形 40">
            <a:extLst>
              <a:ext uri="{FF2B5EF4-FFF2-40B4-BE49-F238E27FC236}">
                <a16:creationId xmlns:a16="http://schemas.microsoft.com/office/drawing/2014/main" id="{04DACA7B-6DD7-4CF5-97E2-E7AA318E5848}"/>
              </a:ext>
            </a:extLst>
          </p:cNvPr>
          <p:cNvSpPr/>
          <p:nvPr/>
        </p:nvSpPr>
        <p:spPr>
          <a:xfrm>
            <a:off x="3235615" y="1769285"/>
            <a:ext cx="542410" cy="181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1</a:t>
            </a:r>
            <a:r>
              <a:rPr lang="zh-CN" altLang="en-US" sz="1200" dirty="0">
                <a:solidFill>
                  <a:schemeClr val="tx1"/>
                </a:solidFill>
              </a:rPr>
              <a:t>：</a:t>
            </a:r>
            <a:r>
              <a:rPr lang="en-US" altLang="zh-CN" sz="1200" dirty="0">
                <a:solidFill>
                  <a:schemeClr val="tx1"/>
                </a:solidFill>
              </a:rPr>
              <a:t>n</a:t>
            </a:r>
            <a:endParaRPr lang="zh-CN" altLang="en-US" sz="1200" dirty="0">
              <a:solidFill>
                <a:schemeClr val="tx1"/>
              </a:solidFill>
            </a:endParaRPr>
          </a:p>
        </p:txBody>
      </p:sp>
      <p:sp>
        <p:nvSpPr>
          <p:cNvPr id="42" name="矩形 41">
            <a:extLst>
              <a:ext uri="{FF2B5EF4-FFF2-40B4-BE49-F238E27FC236}">
                <a16:creationId xmlns:a16="http://schemas.microsoft.com/office/drawing/2014/main" id="{5A761832-9BB3-4A14-9722-617F9D5FD4F2}"/>
              </a:ext>
            </a:extLst>
          </p:cNvPr>
          <p:cNvSpPr/>
          <p:nvPr/>
        </p:nvSpPr>
        <p:spPr>
          <a:xfrm>
            <a:off x="3245380" y="2700868"/>
            <a:ext cx="542410" cy="181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1</a:t>
            </a:r>
            <a:r>
              <a:rPr lang="zh-CN" altLang="en-US" sz="1200" dirty="0">
                <a:solidFill>
                  <a:schemeClr val="tx1"/>
                </a:solidFill>
              </a:rPr>
              <a:t>：</a:t>
            </a:r>
            <a:r>
              <a:rPr lang="en-US" altLang="zh-CN" sz="1200" dirty="0">
                <a:solidFill>
                  <a:schemeClr val="tx1"/>
                </a:solidFill>
              </a:rPr>
              <a:t>1</a:t>
            </a:r>
            <a:endParaRPr lang="zh-CN" altLang="en-US" sz="1200" dirty="0">
              <a:solidFill>
                <a:schemeClr val="tx1"/>
              </a:solidFill>
            </a:endParaRPr>
          </a:p>
        </p:txBody>
      </p:sp>
      <p:sp>
        <p:nvSpPr>
          <p:cNvPr id="43" name="矩形 42">
            <a:extLst>
              <a:ext uri="{FF2B5EF4-FFF2-40B4-BE49-F238E27FC236}">
                <a16:creationId xmlns:a16="http://schemas.microsoft.com/office/drawing/2014/main" id="{83107519-A214-4B8A-B555-7ABE2B64811B}"/>
              </a:ext>
            </a:extLst>
          </p:cNvPr>
          <p:cNvSpPr/>
          <p:nvPr/>
        </p:nvSpPr>
        <p:spPr>
          <a:xfrm>
            <a:off x="3245380" y="3769099"/>
            <a:ext cx="542410" cy="181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1</a:t>
            </a:r>
            <a:r>
              <a:rPr lang="zh-CN" altLang="en-US" sz="1200" dirty="0">
                <a:solidFill>
                  <a:schemeClr val="tx1"/>
                </a:solidFill>
              </a:rPr>
              <a:t>：</a:t>
            </a:r>
            <a:r>
              <a:rPr lang="en-US" altLang="zh-CN" sz="1200" dirty="0">
                <a:solidFill>
                  <a:schemeClr val="tx1"/>
                </a:solidFill>
              </a:rPr>
              <a:t>1</a:t>
            </a:r>
            <a:endParaRPr lang="zh-CN" altLang="en-US" sz="1200" dirty="0">
              <a:solidFill>
                <a:schemeClr val="tx1"/>
              </a:solidFill>
            </a:endParaRPr>
          </a:p>
        </p:txBody>
      </p:sp>
      <p:pic>
        <p:nvPicPr>
          <p:cNvPr id="45" name="图片 44">
            <a:extLst>
              <a:ext uri="{FF2B5EF4-FFF2-40B4-BE49-F238E27FC236}">
                <a16:creationId xmlns:a16="http://schemas.microsoft.com/office/drawing/2014/main" id="{0DA97FB7-9E92-4121-B134-29EA50BA26B2}"/>
              </a:ext>
            </a:extLst>
          </p:cNvPr>
          <p:cNvPicPr>
            <a:picLocks noChangeAspect="1"/>
          </p:cNvPicPr>
          <p:nvPr/>
        </p:nvPicPr>
        <p:blipFill>
          <a:blip r:embed="rId3"/>
          <a:stretch>
            <a:fillRect/>
          </a:stretch>
        </p:blipFill>
        <p:spPr>
          <a:xfrm>
            <a:off x="1191341" y="4582968"/>
            <a:ext cx="4638527" cy="2022090"/>
          </a:xfrm>
          <a:prstGeom prst="rect">
            <a:avLst/>
          </a:prstGeom>
        </p:spPr>
      </p:pic>
      <p:cxnSp>
        <p:nvCxnSpPr>
          <p:cNvPr id="47" name="直接箭头连接符 46">
            <a:extLst>
              <a:ext uri="{FF2B5EF4-FFF2-40B4-BE49-F238E27FC236}">
                <a16:creationId xmlns:a16="http://schemas.microsoft.com/office/drawing/2014/main" id="{31CA2B4A-A44D-4177-9158-D8F6A71D3B9D}"/>
              </a:ext>
            </a:extLst>
          </p:cNvPr>
          <p:cNvCxnSpPr>
            <a:cxnSpLocks/>
            <a:stCxn id="22" idx="2"/>
          </p:cNvCxnSpPr>
          <p:nvPr/>
        </p:nvCxnSpPr>
        <p:spPr>
          <a:xfrm flipH="1">
            <a:off x="3863532" y="4244733"/>
            <a:ext cx="1125302" cy="153729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a:extLst>
              <a:ext uri="{FF2B5EF4-FFF2-40B4-BE49-F238E27FC236}">
                <a16:creationId xmlns:a16="http://schemas.microsoft.com/office/drawing/2014/main" id="{82FE2ED1-8D54-4155-B738-AEF4DBCFB9A3}"/>
              </a:ext>
            </a:extLst>
          </p:cNvPr>
          <p:cNvCxnSpPr>
            <a:cxnSpLocks/>
          </p:cNvCxnSpPr>
          <p:nvPr/>
        </p:nvCxnSpPr>
        <p:spPr>
          <a:xfrm>
            <a:off x="2858274" y="4168279"/>
            <a:ext cx="1297091" cy="995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0" name="任意多边形: 形状 59">
            <a:extLst>
              <a:ext uri="{FF2B5EF4-FFF2-40B4-BE49-F238E27FC236}">
                <a16:creationId xmlns:a16="http://schemas.microsoft.com/office/drawing/2014/main" id="{D735013E-C35A-48F4-82D5-AA5F00502CE8}"/>
              </a:ext>
            </a:extLst>
          </p:cNvPr>
          <p:cNvSpPr/>
          <p:nvPr/>
        </p:nvSpPr>
        <p:spPr>
          <a:xfrm>
            <a:off x="5806911" y="1508289"/>
            <a:ext cx="658880" cy="4958499"/>
          </a:xfrm>
          <a:custGeom>
            <a:avLst/>
            <a:gdLst>
              <a:gd name="connsiteX0" fmla="*/ 18854 w 791870"/>
              <a:gd name="connsiteY0" fmla="*/ 0 h 4958499"/>
              <a:gd name="connsiteX1" fmla="*/ 791852 w 791870"/>
              <a:gd name="connsiteY1" fmla="*/ 2073897 h 4958499"/>
              <a:gd name="connsiteX2" fmla="*/ 0 w 791870"/>
              <a:gd name="connsiteY2" fmla="*/ 4958499 h 4958499"/>
            </a:gdLst>
            <a:ahLst/>
            <a:cxnLst>
              <a:cxn ang="0">
                <a:pos x="connsiteX0" y="connsiteY0"/>
              </a:cxn>
              <a:cxn ang="0">
                <a:pos x="connsiteX1" y="connsiteY1"/>
              </a:cxn>
              <a:cxn ang="0">
                <a:pos x="connsiteX2" y="connsiteY2"/>
              </a:cxn>
            </a:cxnLst>
            <a:rect l="l" t="t" r="r" b="b"/>
            <a:pathLst>
              <a:path w="791870" h="4958499">
                <a:moveTo>
                  <a:pt x="18854" y="0"/>
                </a:moveTo>
                <a:cubicBezTo>
                  <a:pt x="406924" y="623740"/>
                  <a:pt x="794994" y="1247481"/>
                  <a:pt x="791852" y="2073897"/>
                </a:cubicBezTo>
                <a:cubicBezTo>
                  <a:pt x="788710" y="2900314"/>
                  <a:pt x="394355" y="3929406"/>
                  <a:pt x="0" y="4958499"/>
                </a:cubicBezTo>
              </a:path>
            </a:pathLst>
          </a:cu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形状 60">
            <a:extLst>
              <a:ext uri="{FF2B5EF4-FFF2-40B4-BE49-F238E27FC236}">
                <a16:creationId xmlns:a16="http://schemas.microsoft.com/office/drawing/2014/main" id="{54C99DDA-FD8A-4ABD-9594-C00039FEE2E7}"/>
              </a:ext>
            </a:extLst>
          </p:cNvPr>
          <p:cNvSpPr/>
          <p:nvPr/>
        </p:nvSpPr>
        <p:spPr>
          <a:xfrm>
            <a:off x="5829868" y="2198583"/>
            <a:ext cx="291835" cy="3816844"/>
          </a:xfrm>
          <a:custGeom>
            <a:avLst/>
            <a:gdLst>
              <a:gd name="connsiteX0" fmla="*/ 18854 w 791870"/>
              <a:gd name="connsiteY0" fmla="*/ 0 h 4958499"/>
              <a:gd name="connsiteX1" fmla="*/ 791852 w 791870"/>
              <a:gd name="connsiteY1" fmla="*/ 2073897 h 4958499"/>
              <a:gd name="connsiteX2" fmla="*/ 0 w 791870"/>
              <a:gd name="connsiteY2" fmla="*/ 4958499 h 4958499"/>
            </a:gdLst>
            <a:ahLst/>
            <a:cxnLst>
              <a:cxn ang="0">
                <a:pos x="connsiteX0" y="connsiteY0"/>
              </a:cxn>
              <a:cxn ang="0">
                <a:pos x="connsiteX1" y="connsiteY1"/>
              </a:cxn>
              <a:cxn ang="0">
                <a:pos x="connsiteX2" y="connsiteY2"/>
              </a:cxn>
            </a:cxnLst>
            <a:rect l="l" t="t" r="r" b="b"/>
            <a:pathLst>
              <a:path w="791870" h="4958499">
                <a:moveTo>
                  <a:pt x="18854" y="0"/>
                </a:moveTo>
                <a:cubicBezTo>
                  <a:pt x="406924" y="623740"/>
                  <a:pt x="794994" y="1247481"/>
                  <a:pt x="791852" y="2073897"/>
                </a:cubicBezTo>
                <a:cubicBezTo>
                  <a:pt x="788710" y="2900314"/>
                  <a:pt x="394355" y="3929406"/>
                  <a:pt x="0" y="4958499"/>
                </a:cubicBezTo>
              </a:path>
            </a:pathLst>
          </a:custGeom>
          <a:noFill/>
          <a:ln w="1905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箭头: 右 61">
            <a:extLst>
              <a:ext uri="{FF2B5EF4-FFF2-40B4-BE49-F238E27FC236}">
                <a16:creationId xmlns:a16="http://schemas.microsoft.com/office/drawing/2014/main" id="{C9EDA91E-11F5-4451-BCFB-7EBA8FFF6E06}"/>
              </a:ext>
            </a:extLst>
          </p:cNvPr>
          <p:cNvSpPr/>
          <p:nvPr/>
        </p:nvSpPr>
        <p:spPr>
          <a:xfrm>
            <a:off x="6197727" y="1480335"/>
            <a:ext cx="502781" cy="1551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a:extLst>
              <a:ext uri="{FF2B5EF4-FFF2-40B4-BE49-F238E27FC236}">
                <a16:creationId xmlns:a16="http://schemas.microsoft.com/office/drawing/2014/main" id="{DA64D462-6EF2-47AD-A072-D71BA5A13381}"/>
              </a:ext>
            </a:extLst>
          </p:cNvPr>
          <p:cNvSpPr/>
          <p:nvPr/>
        </p:nvSpPr>
        <p:spPr>
          <a:xfrm>
            <a:off x="6874867" y="1234656"/>
            <a:ext cx="2539559" cy="25565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200" dirty="0">
              <a:solidFill>
                <a:schemeClr val="tx1"/>
              </a:solidFill>
            </a:endParaRPr>
          </a:p>
        </p:txBody>
      </p:sp>
      <p:sp>
        <p:nvSpPr>
          <p:cNvPr id="67" name="文本框 66">
            <a:extLst>
              <a:ext uri="{FF2B5EF4-FFF2-40B4-BE49-F238E27FC236}">
                <a16:creationId xmlns:a16="http://schemas.microsoft.com/office/drawing/2014/main" id="{EBD5E9F9-A29B-45D0-9812-77CEEB8703D3}"/>
              </a:ext>
            </a:extLst>
          </p:cNvPr>
          <p:cNvSpPr txBox="1"/>
          <p:nvPr/>
        </p:nvSpPr>
        <p:spPr>
          <a:xfrm>
            <a:off x="6558442" y="4866350"/>
            <a:ext cx="5433942" cy="1600438"/>
          </a:xfrm>
          <a:prstGeom prst="rect">
            <a:avLst/>
          </a:prstGeom>
          <a:noFill/>
        </p:spPr>
        <p:txBody>
          <a:bodyPr wrap="square" rtlCol="0">
            <a:spAutoFit/>
          </a:bodyPr>
          <a:lstStyle/>
          <a:p>
            <a:pPr>
              <a:defRPr/>
            </a:pPr>
            <a:r>
              <a:rPr lang="en-US" altLang="zh-CN" sz="1400" b="1" dirty="0">
                <a:solidFill>
                  <a:prstClr val="black"/>
                </a:solidFill>
                <a:latin typeface="Arial" panose="020F0502020204030204"/>
                <a:ea typeface="微软雅黑"/>
                <a:cs typeface="+mn-ea"/>
                <a:sym typeface="+mn-lt"/>
              </a:rPr>
              <a:t>General Principles:</a:t>
            </a:r>
          </a:p>
          <a:p>
            <a:pPr marL="285750" indent="-285750">
              <a:buFont typeface="Arial" panose="020B0604020202020204" pitchFamily="34" charset="0"/>
              <a:buChar char="•"/>
              <a:defRPr/>
            </a:pPr>
            <a:r>
              <a:rPr lang="en-US" altLang="zh-CN" sz="1200" b="1" dirty="0">
                <a:solidFill>
                  <a:prstClr val="black"/>
                </a:solidFill>
                <a:latin typeface="Arial" panose="020F0502020204030204"/>
                <a:ea typeface="微软雅黑"/>
                <a:cs typeface="+mn-ea"/>
                <a:sym typeface="+mn-lt"/>
              </a:rPr>
              <a:t>TU balance: </a:t>
            </a:r>
            <a:r>
              <a:rPr lang="en-US" altLang="zh-CN" sz="1200" dirty="0">
                <a:solidFill>
                  <a:prstClr val="black"/>
                </a:solidFill>
                <a:latin typeface="Arial" panose="020F0502020204030204"/>
                <a:ea typeface="微软雅黑"/>
                <a:cs typeface="+mn-ea"/>
                <a:sym typeface="+mn-lt"/>
              </a:rPr>
              <a:t>The maximal number of 6G security areas may be </a:t>
            </a:r>
            <a:r>
              <a:rPr lang="en-US" altLang="zh-CN" sz="1200" b="1" dirty="0">
                <a:solidFill>
                  <a:srgbClr val="FF0000"/>
                </a:solidFill>
                <a:latin typeface="Arial" panose="020F0502020204030204"/>
                <a:ea typeface="微软雅黑"/>
                <a:cs typeface="+mn-ea"/>
                <a:sym typeface="+mn-lt"/>
              </a:rPr>
              <a:t>14</a:t>
            </a:r>
            <a:r>
              <a:rPr lang="en-US" altLang="zh-CN" sz="1200" dirty="0">
                <a:solidFill>
                  <a:prstClr val="black"/>
                </a:solidFill>
                <a:latin typeface="Arial" panose="020F0502020204030204"/>
                <a:ea typeface="微软雅黑"/>
                <a:cs typeface="+mn-ea"/>
                <a:sym typeface="+mn-lt"/>
              </a:rPr>
              <a:t>, which is similar with 5GA R20 SIDs,  so that TU split can be 50:50.</a:t>
            </a:r>
          </a:p>
          <a:p>
            <a:pPr marL="285750" marR="0" lvl="0" indent="-285750" algn="l" defTabSz="914400" rtl="0" eaLnBrk="1" fontAlgn="auto" latinLnBrk="0" hangingPunct="1">
              <a:spcBef>
                <a:spcPts val="0"/>
              </a:spcBef>
              <a:spcAft>
                <a:spcPts val="0"/>
              </a:spcAft>
              <a:buClrTx/>
              <a:buSzTx/>
              <a:buFont typeface="Arial" panose="020B0604020202020204" pitchFamily="34" charset="0"/>
              <a:buChar char="•"/>
              <a:tabLst/>
              <a:defRPr/>
            </a:pPr>
            <a:r>
              <a:rPr lang="en-US" altLang="zh-CN" sz="1200" b="1" dirty="0">
                <a:solidFill>
                  <a:prstClr val="black"/>
                </a:solidFill>
                <a:latin typeface="Arial" panose="020F0502020204030204"/>
                <a:ea typeface="微软雅黑"/>
                <a:cs typeface="+mn-ea"/>
                <a:sym typeface="+mn-lt"/>
              </a:rPr>
              <a:t>Avoid conflict:</a:t>
            </a:r>
            <a:r>
              <a:rPr lang="en-US" altLang="zh-CN" sz="1200" dirty="0">
                <a:solidFill>
                  <a:prstClr val="black"/>
                </a:solidFill>
                <a:latin typeface="Arial" panose="020F0502020204030204"/>
                <a:ea typeface="微软雅黑"/>
                <a:cs typeface="+mn-ea"/>
                <a:sym typeface="+mn-lt"/>
              </a:rPr>
              <a:t> Avoid conflict between different security areas, including:</a:t>
            </a:r>
          </a:p>
          <a:p>
            <a:pPr marL="622300" lvl="2" indent="-285750">
              <a:buFont typeface="Arial" panose="020B0604020202020204" pitchFamily="34" charset="0"/>
              <a:buChar char="•"/>
              <a:defRPr/>
            </a:pPr>
            <a:r>
              <a:rPr lang="en-US" altLang="zh-CN" sz="1200" dirty="0">
                <a:solidFill>
                  <a:prstClr val="black"/>
                </a:solidFill>
                <a:latin typeface="Arial" panose="020F0502020204030204"/>
                <a:ea typeface="微软雅黑"/>
                <a:cs typeface="+mn-ea"/>
                <a:sym typeface="+mn-lt"/>
              </a:rPr>
              <a:t>Avoid discuss the similar </a:t>
            </a:r>
            <a:r>
              <a:rPr lang="en-US" altLang="zh-CN" sz="1200" b="1" dirty="0">
                <a:solidFill>
                  <a:srgbClr val="FF0000"/>
                </a:solidFill>
                <a:latin typeface="Arial" panose="020F0502020204030204"/>
                <a:ea typeface="微软雅黑"/>
                <a:cs typeface="+mn-ea"/>
                <a:sym typeface="+mn-lt"/>
              </a:rPr>
              <a:t>key issue</a:t>
            </a:r>
            <a:r>
              <a:rPr lang="en-US" altLang="zh-CN" sz="1200" dirty="0">
                <a:solidFill>
                  <a:prstClr val="black"/>
                </a:solidFill>
                <a:latin typeface="Arial" panose="020F0502020204030204"/>
                <a:ea typeface="微软雅黑"/>
                <a:cs typeface="+mn-ea"/>
                <a:sym typeface="+mn-lt"/>
              </a:rPr>
              <a:t> in different security areas</a:t>
            </a:r>
          </a:p>
          <a:p>
            <a:pPr marL="622300" lvl="2" indent="-285750">
              <a:buFont typeface="Arial" panose="020B0604020202020204" pitchFamily="34" charset="0"/>
              <a:buChar char="•"/>
              <a:defRPr/>
            </a:pPr>
            <a:r>
              <a:rPr lang="en-US" altLang="zh-CN" sz="1200" dirty="0">
                <a:solidFill>
                  <a:prstClr val="black"/>
                </a:solidFill>
                <a:latin typeface="Arial" panose="020F0502020204030204"/>
                <a:ea typeface="微软雅黑"/>
                <a:cs typeface="+mn-ea"/>
                <a:sym typeface="+mn-lt"/>
              </a:rPr>
              <a:t>Avoid discuss the similar </a:t>
            </a:r>
            <a:r>
              <a:rPr lang="en-US" altLang="zh-CN" sz="1200" b="1" dirty="0">
                <a:solidFill>
                  <a:srgbClr val="FF0000"/>
                </a:solidFill>
                <a:latin typeface="Arial" panose="020F0502020204030204"/>
                <a:ea typeface="微软雅黑"/>
                <a:cs typeface="+mn-ea"/>
                <a:sym typeface="+mn-lt"/>
              </a:rPr>
              <a:t>solution</a:t>
            </a:r>
            <a:r>
              <a:rPr lang="en-US" altLang="zh-CN" sz="1200" dirty="0">
                <a:solidFill>
                  <a:prstClr val="black"/>
                </a:solidFill>
                <a:latin typeface="Arial" panose="020F0502020204030204"/>
                <a:ea typeface="微软雅黑"/>
                <a:cs typeface="+mn-ea"/>
                <a:sym typeface="+mn-lt"/>
              </a:rPr>
              <a:t> indifferent security areas</a:t>
            </a:r>
          </a:p>
          <a:p>
            <a:pPr marL="360363" lvl="1">
              <a:defRPr/>
            </a:pPr>
            <a:r>
              <a:rPr lang="en-US" altLang="zh-CN" sz="1200" dirty="0">
                <a:solidFill>
                  <a:prstClr val="black"/>
                </a:solidFill>
                <a:latin typeface="Arial" panose="020F0502020204030204"/>
                <a:ea typeface="微软雅黑"/>
                <a:cs typeface="+mn-ea"/>
                <a:sym typeface="+mn-lt"/>
              </a:rPr>
              <a:t>Solutions: 1) </a:t>
            </a:r>
            <a:r>
              <a:rPr lang="en-US" altLang="zh-CN" sz="1200" b="1" dirty="0">
                <a:solidFill>
                  <a:srgbClr val="FF0000"/>
                </a:solidFill>
                <a:latin typeface="Arial" panose="020F0502020204030204"/>
                <a:ea typeface="微软雅黑"/>
                <a:cs typeface="+mn-ea"/>
                <a:sym typeface="+mn-lt"/>
              </a:rPr>
              <a:t>Carefully draft objectives </a:t>
            </a:r>
            <a:r>
              <a:rPr lang="en-US" altLang="zh-CN" sz="1200" dirty="0">
                <a:solidFill>
                  <a:prstClr val="black"/>
                </a:solidFill>
                <a:latin typeface="Arial" panose="020F0502020204030204"/>
                <a:ea typeface="微软雅黑"/>
                <a:cs typeface="+mn-ea"/>
                <a:sym typeface="+mn-lt"/>
              </a:rPr>
              <a:t>of security area 2) </a:t>
            </a:r>
            <a:r>
              <a:rPr lang="en-US" altLang="zh-CN" sz="1200" b="1" dirty="0">
                <a:solidFill>
                  <a:srgbClr val="FF0000"/>
                </a:solidFill>
                <a:latin typeface="Arial" panose="020F0502020204030204"/>
                <a:ea typeface="微软雅黑"/>
                <a:cs typeface="+mn-ea"/>
                <a:sym typeface="+mn-lt"/>
              </a:rPr>
              <a:t>Moderators’ cooperation</a:t>
            </a:r>
            <a:r>
              <a:rPr lang="en-US" altLang="zh-CN" sz="1200" dirty="0">
                <a:solidFill>
                  <a:prstClr val="black"/>
                </a:solidFill>
                <a:latin typeface="Arial" panose="020F0502020204030204"/>
                <a:ea typeface="微软雅黑"/>
                <a:cs typeface="+mn-ea"/>
                <a:sym typeface="+mn-lt"/>
              </a:rPr>
              <a:t> (e.g. before meeting, in coordination session)</a:t>
            </a:r>
          </a:p>
        </p:txBody>
      </p:sp>
      <p:sp>
        <p:nvSpPr>
          <p:cNvPr id="38" name="矩形 37">
            <a:extLst>
              <a:ext uri="{FF2B5EF4-FFF2-40B4-BE49-F238E27FC236}">
                <a16:creationId xmlns:a16="http://schemas.microsoft.com/office/drawing/2014/main" id="{3A065EEB-DB7F-4144-85DB-A25DD4B5371B}"/>
              </a:ext>
            </a:extLst>
          </p:cNvPr>
          <p:cNvSpPr/>
          <p:nvPr/>
        </p:nvSpPr>
        <p:spPr>
          <a:xfrm>
            <a:off x="4601182" y="4298597"/>
            <a:ext cx="1933965" cy="244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solidFill>
                  <a:srgbClr val="FF0000"/>
                </a:solidFill>
              </a:rPr>
              <a:t>Security areas are minimal units for meeting discussion</a:t>
            </a:r>
            <a:endParaRPr lang="zh-CN" altLang="en-US" sz="1000" b="1" dirty="0">
              <a:solidFill>
                <a:srgbClr val="FF0000"/>
              </a:solidFill>
            </a:endParaRPr>
          </a:p>
        </p:txBody>
      </p:sp>
      <p:sp>
        <p:nvSpPr>
          <p:cNvPr id="48" name="矩形 47">
            <a:extLst>
              <a:ext uri="{FF2B5EF4-FFF2-40B4-BE49-F238E27FC236}">
                <a16:creationId xmlns:a16="http://schemas.microsoft.com/office/drawing/2014/main" id="{4310BA04-81BD-4100-A502-269DB170A96F}"/>
              </a:ext>
            </a:extLst>
          </p:cNvPr>
          <p:cNvSpPr/>
          <p:nvPr/>
        </p:nvSpPr>
        <p:spPr>
          <a:xfrm>
            <a:off x="199616" y="6015427"/>
            <a:ext cx="811075" cy="244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solidFill>
                  <a:srgbClr val="415FFF"/>
                </a:solidFill>
              </a:rPr>
              <a:t>Tuesday</a:t>
            </a:r>
          </a:p>
          <a:p>
            <a:pPr algn="ctr"/>
            <a:r>
              <a:rPr lang="en-US" altLang="zh-CN" sz="1000" b="1" dirty="0">
                <a:solidFill>
                  <a:srgbClr val="415FFF"/>
                </a:solidFill>
              </a:rPr>
              <a:t>Parallel Session</a:t>
            </a:r>
            <a:endParaRPr lang="zh-CN" altLang="en-US" sz="1000" b="1" dirty="0">
              <a:solidFill>
                <a:srgbClr val="415FFF"/>
              </a:solidFill>
            </a:endParaRPr>
          </a:p>
        </p:txBody>
      </p:sp>
      <p:sp>
        <p:nvSpPr>
          <p:cNvPr id="33" name="左大括号 32">
            <a:extLst>
              <a:ext uri="{FF2B5EF4-FFF2-40B4-BE49-F238E27FC236}">
                <a16:creationId xmlns:a16="http://schemas.microsoft.com/office/drawing/2014/main" id="{D0D3093E-C48A-4824-8ED8-0E201B3EE60A}"/>
              </a:ext>
            </a:extLst>
          </p:cNvPr>
          <p:cNvSpPr/>
          <p:nvPr/>
        </p:nvSpPr>
        <p:spPr>
          <a:xfrm>
            <a:off x="956624" y="5863472"/>
            <a:ext cx="141643" cy="60331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4207595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组合 116">
            <a:extLst>
              <a:ext uri="{FF2B5EF4-FFF2-40B4-BE49-F238E27FC236}">
                <a16:creationId xmlns:a16="http://schemas.microsoft.com/office/drawing/2014/main" id="{CE71C546-FA6C-4C27-AA89-AD18031D9787}"/>
              </a:ext>
            </a:extLst>
          </p:cNvPr>
          <p:cNvGrpSpPr/>
          <p:nvPr/>
        </p:nvGrpSpPr>
        <p:grpSpPr>
          <a:xfrm>
            <a:off x="5130800" y="3598911"/>
            <a:ext cx="6713290" cy="2636083"/>
            <a:chOff x="816076" y="2698814"/>
            <a:chExt cx="3054588" cy="1490126"/>
          </a:xfrm>
        </p:grpSpPr>
        <p:sp>
          <p:nvSpPr>
            <p:cNvPr id="118" name="矩形 117">
              <a:extLst>
                <a:ext uri="{FF2B5EF4-FFF2-40B4-BE49-F238E27FC236}">
                  <a16:creationId xmlns:a16="http://schemas.microsoft.com/office/drawing/2014/main" id="{6E3F1268-AACD-4783-9DAA-27B6D025F06C}"/>
                </a:ext>
              </a:extLst>
            </p:cNvPr>
            <p:cNvSpPr/>
            <p:nvPr/>
          </p:nvSpPr>
          <p:spPr>
            <a:xfrm>
              <a:off x="816076" y="2698814"/>
              <a:ext cx="3054586" cy="281313"/>
            </a:xfrm>
            <a:prstGeom prst="rect">
              <a:avLst/>
            </a:prstGeom>
            <a:solidFill>
              <a:srgbClr val="415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rPr>
                <a:t>Remark</a:t>
              </a:r>
              <a:endParaRPr kumimoji="0" lang="zh-CN" altLang="en-US"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endParaRPr>
            </a:p>
          </p:txBody>
        </p:sp>
        <p:sp>
          <p:nvSpPr>
            <p:cNvPr id="119" name="矩形 118">
              <a:extLst>
                <a:ext uri="{FF2B5EF4-FFF2-40B4-BE49-F238E27FC236}">
                  <a16:creationId xmlns:a16="http://schemas.microsoft.com/office/drawing/2014/main" id="{F7D72358-C32E-4A3D-8334-433D5AE04A5F}"/>
                </a:ext>
              </a:extLst>
            </p:cNvPr>
            <p:cNvSpPr/>
            <p:nvPr/>
          </p:nvSpPr>
          <p:spPr>
            <a:xfrm>
              <a:off x="816076" y="2980125"/>
              <a:ext cx="3054588" cy="1208815"/>
            </a:xfrm>
            <a:prstGeom prst="rect">
              <a:avLst/>
            </a:prstGeom>
            <a:noFill/>
            <a:ln>
              <a:solidFill>
                <a:srgbClr val="415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微软雅黑"/>
                <a:cs typeface="+mn-ea"/>
                <a:sym typeface="+mn-lt"/>
              </a:endParaRPr>
            </a:p>
          </p:txBody>
        </p:sp>
      </p:grpSp>
      <p:sp>
        <p:nvSpPr>
          <p:cNvPr id="6" name="文本框 5">
            <a:extLst>
              <a:ext uri="{FF2B5EF4-FFF2-40B4-BE49-F238E27FC236}">
                <a16:creationId xmlns:a16="http://schemas.microsoft.com/office/drawing/2014/main" id="{6F188EA6-0638-4403-CD0D-8E6F882CCDCB}"/>
              </a:ext>
            </a:extLst>
          </p:cNvPr>
          <p:cNvSpPr txBox="1">
            <a:spLocks/>
          </p:cNvSpPr>
          <p:nvPr/>
        </p:nvSpPr>
        <p:spPr>
          <a:xfrm>
            <a:off x="462987" y="308588"/>
            <a:ext cx="9885368" cy="369332"/>
          </a:xfrm>
          <a:prstGeom prst="rect">
            <a:avLst/>
          </a:prstGeom>
          <a:noFill/>
        </p:spPr>
        <p:txBody>
          <a:bodyPr wrap="square" lIns="0" tIns="0" rIns="0" bIns="0" rtlCol="0">
            <a:spAutoFit/>
          </a:bodyPr>
          <a:lstStyle>
            <a:defPPr>
              <a:defRPr lang="zh-CN"/>
            </a:defPPr>
            <a:lvl1pPr marR="0" lvl="0" indent="0" fontAlgn="auto">
              <a:lnSpc>
                <a:spcPct val="100000"/>
              </a:lnSpc>
              <a:spcBef>
                <a:spcPts val="0"/>
              </a:spcBef>
              <a:spcAft>
                <a:spcPts val="0"/>
              </a:spcAft>
              <a:buClrTx/>
              <a:buSzTx/>
              <a:buFontTx/>
              <a:buNone/>
              <a:tabLst/>
              <a:defRPr kumimoji="0" sz="2400" b="0" i="0" u="none" strike="noStrike" cap="none" spc="0" normalizeH="0" baseline="0">
                <a:ln>
                  <a:noFill/>
                </a:ln>
                <a:solidFill>
                  <a:schemeClr val="tx1">
                    <a:lumMod val="75000"/>
                    <a:lumOff val="25000"/>
                  </a:schemeClr>
                </a:solidFill>
                <a:effectLst/>
                <a:uLnTx/>
                <a:uFillTx/>
                <a:latin typeface="vivo type 简 Heavy" panose="02000900000000000000" pitchFamily="2" charset="-122"/>
                <a:ea typeface="vivo type 简 Heavy" panose="02000900000000000000" pitchFamily="2" charset="-122"/>
                <a:cs typeface="OPPOSans B"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cs typeface="OPPOSans B" panose="00020600040101010101" pitchFamily="18" charset="-122"/>
                <a:sym typeface="微软雅黑" panose="020B0503020204020204" pitchFamily="34" charset="-122"/>
              </a:rPr>
              <a:t>Security </a:t>
            </a:r>
            <a:r>
              <a:rPr lang="en-US" altLang="zh-CN" dirty="0">
                <a:solidFill>
                  <a:srgbClr val="000000">
                    <a:lumMod val="75000"/>
                    <a:lumOff val="25000"/>
                  </a:srgbClr>
                </a:solidFill>
                <a:sym typeface="微软雅黑" panose="020B0503020204020204" pitchFamily="34" charset="-122"/>
              </a:rPr>
              <a:t>Area 1: </a:t>
            </a:r>
            <a:r>
              <a:rPr kumimoji="0" lang="en-US" altLang="zh-CN"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cs typeface="OPPOSans B" panose="00020600040101010101" pitchFamily="18" charset="-122"/>
                <a:sym typeface="微软雅黑" panose="020B0503020204020204" pitchFamily="34" charset="-122"/>
              </a:rPr>
              <a:t>Authentication, ID privacy</a:t>
            </a:r>
            <a:endParaRPr kumimoji="0" lang="en-US"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endParaRPr>
          </a:p>
        </p:txBody>
      </p:sp>
      <p:sp>
        <p:nvSpPr>
          <p:cNvPr id="16" name="矩形 15">
            <a:extLst>
              <a:ext uri="{FF2B5EF4-FFF2-40B4-BE49-F238E27FC236}">
                <a16:creationId xmlns:a16="http://schemas.microsoft.com/office/drawing/2014/main" id="{50A4150E-4105-0042-C30B-47DB5C4A805A}"/>
              </a:ext>
            </a:extLst>
          </p:cNvPr>
          <p:cNvSpPr/>
          <p:nvPr/>
        </p:nvSpPr>
        <p:spPr>
          <a:xfrm rot="10543290">
            <a:off x="-35966400" y="268986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7" name="矩形 16">
            <a:extLst>
              <a:ext uri="{FF2B5EF4-FFF2-40B4-BE49-F238E27FC236}">
                <a16:creationId xmlns:a16="http://schemas.microsoft.com/office/drawing/2014/main" id="{BBD48DFB-29F6-BAC5-8730-4D01F25C1835}"/>
              </a:ext>
            </a:extLst>
          </p:cNvPr>
          <p:cNvSpPr/>
          <p:nvPr/>
        </p:nvSpPr>
        <p:spPr>
          <a:xfrm>
            <a:off x="47701200" y="-224790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8" name="矩形 17">
            <a:extLst>
              <a:ext uri="{FF2B5EF4-FFF2-40B4-BE49-F238E27FC236}">
                <a16:creationId xmlns:a16="http://schemas.microsoft.com/office/drawing/2014/main" id="{8251BD4E-6EF0-6802-A50A-A13BBF2648FF}"/>
              </a:ext>
            </a:extLst>
          </p:cNvPr>
          <p:cNvSpPr/>
          <p:nvPr/>
        </p:nvSpPr>
        <p:spPr>
          <a:xfrm rot="10543290">
            <a:off x="46405801" y="282702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9" name="矩形 18">
            <a:extLst>
              <a:ext uri="{FF2B5EF4-FFF2-40B4-BE49-F238E27FC236}">
                <a16:creationId xmlns:a16="http://schemas.microsoft.com/office/drawing/2014/main" id="{B0CC8295-ADD9-42F1-213F-05586239F2B4}"/>
              </a:ext>
            </a:extLst>
          </p:cNvPr>
          <p:cNvSpPr/>
          <p:nvPr/>
        </p:nvSpPr>
        <p:spPr>
          <a:xfrm>
            <a:off x="-38709600" y="-231648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05" name="矩形 104">
            <a:extLst>
              <a:ext uri="{FF2B5EF4-FFF2-40B4-BE49-F238E27FC236}">
                <a16:creationId xmlns:a16="http://schemas.microsoft.com/office/drawing/2014/main" id="{855461D6-8D64-4E78-A02F-EC938594697D}"/>
              </a:ext>
            </a:extLst>
          </p:cNvPr>
          <p:cNvSpPr/>
          <p:nvPr/>
        </p:nvSpPr>
        <p:spPr>
          <a:xfrm>
            <a:off x="347782" y="1140984"/>
            <a:ext cx="4524968" cy="406775"/>
          </a:xfrm>
          <a:prstGeom prst="rect">
            <a:avLst/>
          </a:prstGeom>
          <a:solidFill>
            <a:srgbClr val="415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rPr>
              <a:t>Requirement Source</a:t>
            </a:r>
            <a:endParaRPr kumimoji="0" lang="zh-CN" altLang="en-US"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endParaRPr>
          </a:p>
        </p:txBody>
      </p:sp>
      <p:sp>
        <p:nvSpPr>
          <p:cNvPr id="106" name="矩形 105">
            <a:extLst>
              <a:ext uri="{FF2B5EF4-FFF2-40B4-BE49-F238E27FC236}">
                <a16:creationId xmlns:a16="http://schemas.microsoft.com/office/drawing/2014/main" id="{A7EFB28F-D4F8-4D36-83C3-F1901F489B22}"/>
              </a:ext>
            </a:extLst>
          </p:cNvPr>
          <p:cNvSpPr/>
          <p:nvPr/>
        </p:nvSpPr>
        <p:spPr>
          <a:xfrm>
            <a:off x="346583" y="1547760"/>
            <a:ext cx="4526170" cy="4687234"/>
          </a:xfrm>
          <a:prstGeom prst="rect">
            <a:avLst/>
          </a:prstGeom>
          <a:noFill/>
          <a:ln>
            <a:solidFill>
              <a:srgbClr val="415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微软雅黑"/>
              <a:cs typeface="+mn-ea"/>
              <a:sym typeface="+mn-lt"/>
            </a:endParaRPr>
          </a:p>
        </p:txBody>
      </p:sp>
      <p:sp>
        <p:nvSpPr>
          <p:cNvPr id="107" name="文本框 106">
            <a:extLst>
              <a:ext uri="{FF2B5EF4-FFF2-40B4-BE49-F238E27FC236}">
                <a16:creationId xmlns:a16="http://schemas.microsoft.com/office/drawing/2014/main" id="{ADAC3D7E-BCC7-4098-8BCB-747A63EF52ED}"/>
              </a:ext>
            </a:extLst>
          </p:cNvPr>
          <p:cNvSpPr txBox="1"/>
          <p:nvPr/>
        </p:nvSpPr>
        <p:spPr>
          <a:xfrm>
            <a:off x="369909" y="1644608"/>
            <a:ext cx="4502841" cy="4708981"/>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lang="en-US" altLang="zh-CN" sz="1200" dirty="0">
                <a:solidFill>
                  <a:prstClr val="black"/>
                </a:solidFill>
                <a:latin typeface="Arial" panose="020F0502020204030204"/>
                <a:ea typeface="微软雅黑"/>
                <a:cs typeface="+mn-ea"/>
                <a:sym typeface="+mn-lt"/>
              </a:rPr>
              <a:t>SA1 6G TR</a:t>
            </a:r>
            <a:r>
              <a:rPr lang="zh-CN" altLang="en-US" sz="1200" dirty="0">
                <a:solidFill>
                  <a:prstClr val="black"/>
                </a:solidFill>
                <a:latin typeface="Arial" panose="020F0502020204030204"/>
                <a:ea typeface="微软雅黑"/>
                <a:cs typeface="+mn-ea"/>
                <a:sym typeface="+mn-lt"/>
              </a:rPr>
              <a:t>：</a:t>
            </a:r>
            <a:endParaRPr lang="en-US" altLang="zh-CN" sz="1200" dirty="0">
              <a:solidFill>
                <a:prstClr val="black"/>
              </a:solidFill>
              <a:latin typeface="Arial" panose="020F0502020204030204"/>
              <a:ea typeface="微软雅黑"/>
              <a:cs typeface="+mn-ea"/>
              <a:sym typeface="+mn-lt"/>
            </a:endParaRPr>
          </a:p>
          <a:p>
            <a:pPr marL="354013" marR="0" lvl="0" algn="l" defTabSz="914400" rtl="0" eaLnBrk="1" fontAlgn="auto" latinLnBrk="0" hangingPunct="1">
              <a:spcBef>
                <a:spcPts val="0"/>
              </a:spcBef>
              <a:spcAft>
                <a:spcPts val="0"/>
              </a:spcAft>
              <a:buClrTx/>
              <a:buSzTx/>
              <a:buFontTx/>
              <a:buNone/>
              <a:tabLst/>
              <a:defRPr/>
            </a:pPr>
            <a:r>
              <a:rPr lang="en-US" altLang="zh-CN" sz="1200" dirty="0">
                <a:solidFill>
                  <a:prstClr val="black"/>
                </a:solidFill>
                <a:latin typeface="Arial" panose="020F0502020204030204"/>
                <a:ea typeface="微软雅黑"/>
                <a:cs typeface="+mn-ea"/>
                <a:sym typeface="+mn-lt"/>
              </a:rPr>
              <a:t>5.3.4 PR8-9: Digital identity verification and authorization</a:t>
            </a:r>
          </a:p>
          <a:p>
            <a:pPr marL="0" marR="0" lvl="0" indent="0" algn="l" defTabSz="914400" rtl="0" eaLnBrk="1" fontAlgn="auto" latinLnBrk="0" hangingPunct="1">
              <a:spcBef>
                <a:spcPts val="0"/>
              </a:spcBef>
              <a:spcAft>
                <a:spcPts val="0"/>
              </a:spcAft>
              <a:buClrTx/>
              <a:buSzTx/>
              <a:buFontTx/>
              <a:buNone/>
              <a:tabLst/>
              <a:defRPr/>
            </a:pPr>
            <a:r>
              <a:rPr lang="en-US" altLang="zh-CN" sz="1200" dirty="0">
                <a:solidFill>
                  <a:prstClr val="black"/>
                </a:solidFill>
                <a:latin typeface="Arial" panose="020F0502020204030204"/>
                <a:ea typeface="微软雅黑"/>
                <a:cs typeface="+mn-ea"/>
                <a:sym typeface="+mn-lt"/>
              </a:rPr>
              <a:t>SA2 6G SID:</a:t>
            </a:r>
            <a:r>
              <a:rPr lang="zh-CN" altLang="en-US" sz="1200" dirty="0">
                <a:solidFill>
                  <a:prstClr val="black"/>
                </a:solidFill>
                <a:latin typeface="Arial" panose="020F0502020204030204"/>
                <a:ea typeface="微软雅黑"/>
                <a:cs typeface="+mn-ea"/>
                <a:sym typeface="+mn-lt"/>
              </a:rPr>
              <a:t> </a:t>
            </a:r>
            <a:r>
              <a:rPr lang="en-US" altLang="zh-CN" sz="1200" dirty="0">
                <a:solidFill>
                  <a:prstClr val="black"/>
                </a:solidFill>
                <a:latin typeface="Arial" panose="020F0502020204030204"/>
                <a:ea typeface="微软雅黑"/>
                <a:cs typeface="+mn-ea"/>
                <a:sym typeface="+mn-lt"/>
              </a:rPr>
              <a:t> </a:t>
            </a:r>
          </a:p>
          <a:p>
            <a:pPr marL="354013" marR="0" lvl="0" algn="l" defTabSz="914400" rtl="0" eaLnBrk="1" fontAlgn="auto" latinLnBrk="0" hangingPunct="1">
              <a:spcBef>
                <a:spcPts val="0"/>
              </a:spcBef>
              <a:spcAft>
                <a:spcPts val="0"/>
              </a:spcAft>
              <a:buClrTx/>
              <a:buSzTx/>
              <a:buFontTx/>
              <a:buNone/>
              <a:tabLst/>
              <a:defRPr/>
            </a:pPr>
            <a:r>
              <a:rPr lang="en-US" altLang="zh-CN" sz="1200" dirty="0">
                <a:solidFill>
                  <a:prstClr val="black"/>
                </a:solidFill>
                <a:latin typeface="Arial" panose="020F0502020204030204"/>
                <a:ea typeface="微软雅黑"/>
                <a:cs typeface="+mn-ea"/>
                <a:sym typeface="+mn-lt"/>
              </a:rPr>
              <a:t>WT#1.1b minimal NAS functionalities</a:t>
            </a:r>
          </a:p>
          <a:p>
            <a:pPr marL="354013" marR="0" lvl="0" algn="l" defTabSz="914400" rtl="0" eaLnBrk="1" fontAlgn="auto" latinLnBrk="0" hangingPunct="1">
              <a:spcBef>
                <a:spcPts val="0"/>
              </a:spcBef>
              <a:spcAft>
                <a:spcPts val="0"/>
              </a:spcAft>
              <a:buClrTx/>
              <a:buSzTx/>
              <a:buFontTx/>
              <a:buNone/>
              <a:tabLst/>
              <a:defRPr/>
            </a:pPr>
            <a:r>
              <a:rPr lang="en-US" altLang="zh-CN" sz="1200" dirty="0">
                <a:solidFill>
                  <a:prstClr val="black"/>
                </a:solidFill>
                <a:latin typeface="Arial" panose="020F0502020204030204"/>
                <a:ea typeface="微软雅黑"/>
                <a:cs typeface="+mn-ea"/>
                <a:sym typeface="+mn-lt"/>
              </a:rPr>
              <a:t>WT#1.3 N3GPP</a:t>
            </a:r>
          </a:p>
          <a:p>
            <a:pPr marL="354013" marR="0" lvl="0" algn="l" defTabSz="914400" rtl="0" eaLnBrk="1" fontAlgn="auto" latinLnBrk="0" hangingPunct="1">
              <a:spcBef>
                <a:spcPts val="0"/>
              </a:spcBef>
              <a:spcAft>
                <a:spcPts val="0"/>
              </a:spcAft>
              <a:buClrTx/>
              <a:buSzTx/>
              <a:buFontTx/>
              <a:buNone/>
              <a:tabLst/>
              <a:defRPr/>
            </a:pPr>
            <a:r>
              <a:rPr lang="en-US" altLang="zh-CN" sz="1200" dirty="0">
                <a:solidFill>
                  <a:prstClr val="black"/>
                </a:solidFill>
                <a:latin typeface="Arial" panose="020F0502020204030204"/>
                <a:ea typeface="微软雅黑"/>
                <a:cs typeface="+mn-ea"/>
                <a:sym typeface="+mn-lt"/>
              </a:rPr>
              <a:t>WT#7 support 6G RAT for NTN</a:t>
            </a:r>
          </a:p>
          <a:p>
            <a:pPr marL="354013">
              <a:defRPr/>
            </a:pPr>
            <a:r>
              <a:rPr lang="en-US" altLang="zh-CN" sz="1200" dirty="0">
                <a:solidFill>
                  <a:prstClr val="black"/>
                </a:solidFill>
                <a:latin typeface="Arial" panose="020F0502020204030204"/>
                <a:ea typeface="微软雅黑"/>
                <a:cs typeface="+mn-ea"/>
                <a:sym typeface="+mn-lt"/>
              </a:rPr>
              <a:t>WT#8 support </a:t>
            </a:r>
            <a:r>
              <a:rPr lang="en-US" altLang="zh-CN" sz="1200" dirty="0" err="1">
                <a:solidFill>
                  <a:prstClr val="black"/>
                </a:solidFill>
                <a:latin typeface="Arial" panose="020F0502020204030204"/>
                <a:ea typeface="微软雅黑"/>
                <a:cs typeface="+mn-ea"/>
                <a:sym typeface="+mn-lt"/>
              </a:rPr>
              <a:t>CIoT</a:t>
            </a:r>
            <a:r>
              <a:rPr lang="en-US" altLang="zh-CN" sz="1200" dirty="0">
                <a:solidFill>
                  <a:prstClr val="black"/>
                </a:solidFill>
                <a:latin typeface="Arial" panose="020F0502020204030204"/>
                <a:ea typeface="微软雅黑"/>
                <a:cs typeface="+mn-ea"/>
                <a:sym typeface="+mn-lt"/>
              </a:rPr>
              <a:t> in 6G</a:t>
            </a:r>
          </a:p>
          <a:p>
            <a:pPr>
              <a:defRPr/>
            </a:pPr>
            <a:r>
              <a:rPr lang="en-US" altLang="zh-CN" sz="1200" dirty="0">
                <a:solidFill>
                  <a:prstClr val="black"/>
                </a:solidFill>
                <a:latin typeface="Arial" panose="020F0502020204030204"/>
                <a:ea typeface="微软雅黑"/>
                <a:cs typeface="+mn-ea"/>
                <a:sym typeface="+mn-lt"/>
              </a:rPr>
              <a:t>RAN 6G SID:</a:t>
            </a:r>
          </a:p>
          <a:p>
            <a:pPr marL="361950">
              <a:defRPr/>
            </a:pPr>
            <a:r>
              <a:rPr lang="en-US" altLang="zh-CN" sz="1200" dirty="0">
                <a:solidFill>
                  <a:prstClr val="black"/>
                </a:solidFill>
                <a:latin typeface="Arial" panose="020F0502020204030204"/>
                <a:ea typeface="微软雅黑"/>
                <a:cs typeface="+mn-ea"/>
                <a:sym typeface="+mn-lt"/>
              </a:rPr>
              <a:t>WT#1g scalable and forward compatible for diverse device types</a:t>
            </a:r>
          </a:p>
          <a:p>
            <a:pPr marL="361950">
              <a:defRPr/>
            </a:pPr>
            <a:r>
              <a:rPr lang="en-US" altLang="zh-CN" sz="1200" dirty="0">
                <a:solidFill>
                  <a:prstClr val="black"/>
                </a:solidFill>
                <a:latin typeface="Arial" panose="020F0502020204030204"/>
                <a:ea typeface="微软雅黑"/>
                <a:cs typeface="+mn-ea"/>
                <a:sym typeface="+mn-lt"/>
              </a:rPr>
              <a:t>WT#1j harmonized 6GR for TN and NTN</a:t>
            </a:r>
          </a:p>
          <a:p>
            <a:pPr marR="0" lvl="0" algn="l" defTabSz="914400" rtl="0" eaLnBrk="1" fontAlgn="auto" latinLnBrk="0" hangingPunct="1">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Arial" panose="020F0502020204030204"/>
                <a:ea typeface="微软雅黑"/>
                <a:cs typeface="+mn-ea"/>
                <a:sym typeface="+mn-lt"/>
              </a:rPr>
              <a:t>SA3 5G TR REQ:</a:t>
            </a:r>
          </a:p>
          <a:p>
            <a:pPr marL="354013" marR="0" lvl="0" algn="l" defTabSz="914400" rtl="0" eaLnBrk="1" fontAlgn="auto" latinLnBrk="0" hangingPunct="1">
              <a:spcBef>
                <a:spcPts val="0"/>
              </a:spcBef>
              <a:spcAft>
                <a:spcPts val="0"/>
              </a:spcAft>
              <a:buClrTx/>
              <a:buSzTx/>
              <a:buFontTx/>
              <a:buNone/>
              <a:tabLst>
                <a:tab pos="265113" algn="l"/>
              </a:tabLst>
              <a:defRPr/>
            </a:pPr>
            <a:r>
              <a:rPr lang="en-US" altLang="zh-CN" sz="1200" dirty="0">
                <a:solidFill>
                  <a:prstClr val="black"/>
                </a:solidFill>
                <a:latin typeface="Arial" panose="020F0502020204030204"/>
                <a:ea typeface="微软雅黑"/>
                <a:cs typeface="+mn-ea"/>
                <a:sym typeface="+mn-lt"/>
              </a:rPr>
              <a:t>R15 TR 33.899 Security domain 1 (Partial, N3GPP)</a:t>
            </a:r>
          </a:p>
          <a:p>
            <a:pPr marL="354013" marR="0" lvl="0" algn="l" defTabSz="914400" rtl="0" eaLnBrk="1" fontAlgn="auto" latinLnBrk="0" hangingPunct="1">
              <a:spcBef>
                <a:spcPts val="0"/>
              </a:spcBef>
              <a:spcAft>
                <a:spcPts val="0"/>
              </a:spcAft>
              <a:buClrTx/>
              <a:buSzTx/>
              <a:buFontTx/>
              <a:buNone/>
              <a:tabLst>
                <a:tab pos="265113" algn="l"/>
              </a:tabLst>
              <a:defRPr/>
            </a:pPr>
            <a:r>
              <a:rPr lang="en-US" altLang="zh-CN" sz="1200" dirty="0">
                <a:solidFill>
                  <a:prstClr val="black"/>
                </a:solidFill>
                <a:latin typeface="Arial" panose="020F0502020204030204"/>
                <a:ea typeface="微软雅黑"/>
                <a:cs typeface="+mn-ea"/>
                <a:sym typeface="+mn-lt"/>
              </a:rPr>
              <a:t>R15 TR 33.899 Security domain 2 (Authentication)</a:t>
            </a:r>
          </a:p>
          <a:p>
            <a:pPr marL="354013">
              <a:tabLst>
                <a:tab pos="265113" algn="l"/>
              </a:tabLst>
              <a:defRPr/>
            </a:pPr>
            <a:r>
              <a:rPr lang="en-US" altLang="zh-CN" sz="1200" dirty="0">
                <a:solidFill>
                  <a:prstClr val="black"/>
                </a:solidFill>
                <a:latin typeface="Arial" panose="020F0502020204030204"/>
                <a:ea typeface="微软雅黑"/>
                <a:cs typeface="+mn-ea"/>
                <a:sym typeface="+mn-lt"/>
              </a:rPr>
              <a:t>R15 TR 33.899 Security domain 7 (Subscriber privacy)</a:t>
            </a:r>
          </a:p>
          <a:p>
            <a:pPr marL="354013">
              <a:tabLst>
                <a:tab pos="265113" algn="l"/>
              </a:tabLst>
              <a:defRPr/>
            </a:pPr>
            <a:r>
              <a:rPr lang="en-US" altLang="zh-CN" sz="1200" dirty="0">
                <a:solidFill>
                  <a:prstClr val="black"/>
                </a:solidFill>
                <a:latin typeface="Arial" panose="020F0502020204030204"/>
                <a:ea typeface="微软雅黑"/>
                <a:cs typeface="+mn-ea"/>
                <a:sym typeface="+mn-lt"/>
              </a:rPr>
              <a:t>R16 TR 33.809 KI5 Authentication Relay attack</a:t>
            </a:r>
          </a:p>
          <a:p>
            <a:pPr marL="354013" marR="0" lvl="0" algn="l" defTabSz="914400" rtl="0" eaLnBrk="1" fontAlgn="auto" latinLnBrk="0" hangingPunct="1">
              <a:spcBef>
                <a:spcPts val="0"/>
              </a:spcBef>
              <a:spcAft>
                <a:spcPts val="0"/>
              </a:spcAft>
              <a:buClrTx/>
              <a:buSzTx/>
              <a:buFontTx/>
              <a:buNone/>
              <a:tabLst>
                <a:tab pos="265113" algn="l"/>
              </a:tabLst>
              <a:defRPr/>
            </a:pPr>
            <a:r>
              <a:rPr lang="en-US" altLang="zh-CN" sz="1200" dirty="0">
                <a:solidFill>
                  <a:prstClr val="black"/>
                </a:solidFill>
                <a:latin typeface="Arial" panose="020F0502020204030204"/>
                <a:ea typeface="微软雅黑"/>
                <a:cs typeface="+mn-ea"/>
                <a:sym typeface="+mn-lt"/>
              </a:rPr>
              <a:t>R17 TR 33.846 Auth </a:t>
            </a:r>
            <a:r>
              <a:rPr lang="en-US" altLang="zh-CN" sz="1200" dirty="0" err="1">
                <a:solidFill>
                  <a:prstClr val="black"/>
                </a:solidFill>
                <a:latin typeface="Arial" panose="020F0502020204030204"/>
                <a:ea typeface="微软雅黑"/>
                <a:cs typeface="+mn-ea"/>
                <a:sym typeface="+mn-lt"/>
              </a:rPr>
              <a:t>Enh</a:t>
            </a:r>
            <a:endParaRPr lang="en-US" altLang="zh-CN" sz="1200" dirty="0">
              <a:solidFill>
                <a:prstClr val="black"/>
              </a:solidFill>
              <a:latin typeface="Arial" panose="020F0502020204030204"/>
              <a:ea typeface="微软雅黑"/>
              <a:cs typeface="+mn-ea"/>
              <a:sym typeface="+mn-lt"/>
            </a:endParaRPr>
          </a:p>
          <a:p>
            <a:pPr>
              <a:defRPr/>
            </a:pPr>
            <a:r>
              <a:rPr lang="en-US" altLang="zh-CN" sz="1200" dirty="0">
                <a:solidFill>
                  <a:prstClr val="black"/>
                </a:solidFill>
                <a:latin typeface="Arial" panose="020F0502020204030204"/>
                <a:ea typeface="微软雅黑"/>
                <a:cs typeface="+mn-ea"/>
                <a:sym typeface="+mn-lt"/>
              </a:rPr>
              <a:t>SA3 5G TS REQ:</a:t>
            </a:r>
          </a:p>
          <a:p>
            <a:pPr marL="354013" marR="0" lvl="0" algn="l" defTabSz="914400" rtl="0" eaLnBrk="1" fontAlgn="auto" latinLnBrk="0" hangingPunct="1">
              <a:spcBef>
                <a:spcPts val="0"/>
              </a:spcBef>
              <a:spcAft>
                <a:spcPts val="0"/>
              </a:spcAft>
              <a:buClrTx/>
              <a:buSzTx/>
              <a:buFontTx/>
              <a:buNone/>
              <a:tabLst>
                <a:tab pos="265113" algn="l"/>
              </a:tabLst>
              <a:defRPr/>
            </a:pPr>
            <a:r>
              <a:rPr lang="en-US" altLang="zh-CN" sz="1200" dirty="0">
                <a:solidFill>
                  <a:prstClr val="black"/>
                </a:solidFill>
                <a:latin typeface="Arial" panose="020F0502020204030204"/>
                <a:ea typeface="微软雅黑"/>
                <a:cs typeface="+mn-ea"/>
                <a:sym typeface="+mn-lt"/>
              </a:rPr>
              <a:t>R15 TS 33.501 6.1(Primary Auth)</a:t>
            </a:r>
          </a:p>
          <a:p>
            <a:pPr marL="354013" marR="0" lvl="0" algn="l" defTabSz="914400" rtl="0" eaLnBrk="1" fontAlgn="auto" latinLnBrk="0" hangingPunct="1">
              <a:spcBef>
                <a:spcPts val="0"/>
              </a:spcBef>
              <a:spcAft>
                <a:spcPts val="0"/>
              </a:spcAft>
              <a:buClrTx/>
              <a:buSzTx/>
              <a:buFontTx/>
              <a:buNone/>
              <a:tabLst>
                <a:tab pos="265113" algn="l"/>
              </a:tabLst>
              <a:defRPr/>
            </a:pPr>
            <a:r>
              <a:rPr lang="pt-BR" altLang="zh-CN" sz="1200" dirty="0">
                <a:solidFill>
                  <a:prstClr val="black"/>
                </a:solidFill>
                <a:latin typeface="Arial" panose="020F0502020204030204"/>
                <a:ea typeface="微软雅黑"/>
                <a:cs typeface="+mn-ea"/>
                <a:sym typeface="+mn-lt"/>
              </a:rPr>
              <a:t>R15 TS 33.501 6.12 (Subscriber privacy)</a:t>
            </a:r>
            <a:endParaRPr lang="en-US" altLang="zh-CN" sz="1200" dirty="0">
              <a:solidFill>
                <a:prstClr val="black"/>
              </a:solidFill>
              <a:latin typeface="Arial" panose="020F0502020204030204"/>
              <a:ea typeface="微软雅黑"/>
              <a:cs typeface="+mn-ea"/>
              <a:sym typeface="+mn-lt"/>
            </a:endParaRPr>
          </a:p>
          <a:p>
            <a:pPr marL="354013" marR="0" lvl="0" algn="l" defTabSz="914400" rtl="0" eaLnBrk="1" fontAlgn="auto" latinLnBrk="0" hangingPunct="1">
              <a:spcBef>
                <a:spcPts val="0"/>
              </a:spcBef>
              <a:spcAft>
                <a:spcPts val="0"/>
              </a:spcAft>
              <a:buClrTx/>
              <a:buSzTx/>
              <a:buFontTx/>
              <a:buNone/>
              <a:tabLst>
                <a:tab pos="265113" algn="l"/>
              </a:tabLst>
              <a:defRPr/>
            </a:pPr>
            <a:r>
              <a:rPr lang="en-US" altLang="zh-CN" sz="1200" dirty="0">
                <a:solidFill>
                  <a:prstClr val="black"/>
                </a:solidFill>
                <a:latin typeface="Arial" panose="020F0502020204030204"/>
                <a:ea typeface="微软雅黑"/>
                <a:cs typeface="+mn-ea"/>
                <a:sym typeface="+mn-lt"/>
              </a:rPr>
              <a:t>R15 TS 33.501 7 (N3GPP Auth)</a:t>
            </a:r>
          </a:p>
          <a:p>
            <a:pPr marL="354013" marR="0" lvl="0" algn="l" defTabSz="914400" rtl="0" eaLnBrk="1" fontAlgn="auto" latinLnBrk="0" hangingPunct="1">
              <a:spcBef>
                <a:spcPts val="0"/>
              </a:spcBef>
              <a:spcAft>
                <a:spcPts val="0"/>
              </a:spcAft>
              <a:buClrTx/>
              <a:buSzTx/>
              <a:buFontTx/>
              <a:buNone/>
              <a:tabLst>
                <a:tab pos="265113" algn="l"/>
              </a:tabLst>
              <a:defRPr/>
            </a:pPr>
            <a:r>
              <a:rPr lang="en-US" altLang="zh-CN" sz="1200" dirty="0">
                <a:solidFill>
                  <a:prstClr val="black"/>
                </a:solidFill>
                <a:latin typeface="Arial" panose="020F0502020204030204"/>
                <a:ea typeface="微软雅黑"/>
                <a:cs typeface="+mn-ea"/>
                <a:sym typeface="+mn-lt"/>
              </a:rPr>
              <a:t>R15 TS 33.501 11(Secondary Auth)</a:t>
            </a:r>
          </a:p>
          <a:p>
            <a:pPr marL="354013" marR="0" lvl="0" algn="l" defTabSz="914400" rtl="0" eaLnBrk="1" fontAlgn="auto" latinLnBrk="0" hangingPunct="1">
              <a:spcBef>
                <a:spcPts val="0"/>
              </a:spcBef>
              <a:spcAft>
                <a:spcPts val="0"/>
              </a:spcAft>
              <a:buClrTx/>
              <a:buSzTx/>
              <a:buFontTx/>
              <a:buNone/>
              <a:tabLst>
                <a:tab pos="265113" algn="l"/>
              </a:tabLst>
              <a:defRPr/>
            </a:pPr>
            <a:r>
              <a:rPr lang="en-US" altLang="zh-CN" sz="1200" dirty="0">
                <a:solidFill>
                  <a:prstClr val="black"/>
                </a:solidFill>
                <a:latin typeface="Arial" panose="020F0502020204030204"/>
                <a:ea typeface="微软雅黑"/>
                <a:cs typeface="+mn-ea"/>
                <a:sym typeface="+mn-lt"/>
              </a:rPr>
              <a:t>R15 TS 33.501 Annex B (Primary Auth)</a:t>
            </a:r>
          </a:p>
          <a:p>
            <a:pPr marL="354013">
              <a:tabLst>
                <a:tab pos="265113" algn="l"/>
              </a:tabLst>
              <a:defRPr/>
            </a:pPr>
            <a:r>
              <a:rPr lang="en-US" altLang="zh-CN" sz="1200" dirty="0">
                <a:solidFill>
                  <a:prstClr val="black"/>
                </a:solidFill>
                <a:latin typeface="Arial" panose="020F0502020204030204"/>
                <a:ea typeface="微软雅黑"/>
                <a:cs typeface="+mn-ea"/>
                <a:sym typeface="+mn-lt"/>
              </a:rPr>
              <a:t>R15 TS 33.501 Annex F (Primary Auth)</a:t>
            </a:r>
          </a:p>
          <a:p>
            <a:pPr marL="354013" marR="0" lvl="0" algn="l" defTabSz="914400" rtl="0" eaLnBrk="1" fontAlgn="auto" latinLnBrk="0" hangingPunct="1">
              <a:spcBef>
                <a:spcPts val="0"/>
              </a:spcBef>
              <a:spcAft>
                <a:spcPts val="0"/>
              </a:spcAft>
              <a:buClrTx/>
              <a:buSzTx/>
              <a:buFontTx/>
              <a:buNone/>
              <a:tabLst>
                <a:tab pos="265113" algn="l"/>
              </a:tabLst>
              <a:defRPr/>
            </a:pPr>
            <a:endParaRPr lang="en-US" altLang="zh-CN" sz="1200" dirty="0">
              <a:solidFill>
                <a:prstClr val="black"/>
              </a:solidFill>
              <a:latin typeface="Arial" panose="020F0502020204030204"/>
              <a:ea typeface="微软雅黑"/>
              <a:cs typeface="+mn-ea"/>
              <a:sym typeface="+mn-lt"/>
            </a:endParaRPr>
          </a:p>
        </p:txBody>
      </p:sp>
      <p:grpSp>
        <p:nvGrpSpPr>
          <p:cNvPr id="113" name="组合 112">
            <a:extLst>
              <a:ext uri="{FF2B5EF4-FFF2-40B4-BE49-F238E27FC236}">
                <a16:creationId xmlns:a16="http://schemas.microsoft.com/office/drawing/2014/main" id="{96C62057-3769-4438-92A7-B7C2F8784963}"/>
              </a:ext>
            </a:extLst>
          </p:cNvPr>
          <p:cNvGrpSpPr/>
          <p:nvPr/>
        </p:nvGrpSpPr>
        <p:grpSpPr>
          <a:xfrm>
            <a:off x="5130800" y="1142587"/>
            <a:ext cx="6691031" cy="2154701"/>
            <a:chOff x="816076" y="2698814"/>
            <a:chExt cx="3054588" cy="1490126"/>
          </a:xfrm>
        </p:grpSpPr>
        <p:sp>
          <p:nvSpPr>
            <p:cNvPr id="114" name="矩形 113">
              <a:extLst>
                <a:ext uri="{FF2B5EF4-FFF2-40B4-BE49-F238E27FC236}">
                  <a16:creationId xmlns:a16="http://schemas.microsoft.com/office/drawing/2014/main" id="{9BB548B6-5793-4496-AEDA-B22B571DBEE0}"/>
                </a:ext>
              </a:extLst>
            </p:cNvPr>
            <p:cNvSpPr/>
            <p:nvPr/>
          </p:nvSpPr>
          <p:spPr>
            <a:xfrm>
              <a:off x="816885" y="2698814"/>
              <a:ext cx="3053777" cy="281313"/>
            </a:xfrm>
            <a:prstGeom prst="rect">
              <a:avLst/>
            </a:prstGeom>
            <a:solidFill>
              <a:srgbClr val="415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prstClr val="white"/>
                  </a:solidFill>
                  <a:latin typeface="Arial" panose="020F0502020204030204"/>
                  <a:ea typeface="微软雅黑"/>
                  <a:cs typeface="+mn-ea"/>
                  <a:sym typeface="+mn-lt"/>
                </a:rPr>
                <a:t>Potential Objectives</a:t>
              </a:r>
              <a:endParaRPr kumimoji="0" lang="zh-CN" altLang="en-US"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endParaRPr>
            </a:p>
          </p:txBody>
        </p:sp>
        <p:sp>
          <p:nvSpPr>
            <p:cNvPr id="115" name="矩形 114">
              <a:extLst>
                <a:ext uri="{FF2B5EF4-FFF2-40B4-BE49-F238E27FC236}">
                  <a16:creationId xmlns:a16="http://schemas.microsoft.com/office/drawing/2014/main" id="{36E6010A-3358-4143-A131-D8FBEDB3EFB6}"/>
                </a:ext>
              </a:extLst>
            </p:cNvPr>
            <p:cNvSpPr/>
            <p:nvPr/>
          </p:nvSpPr>
          <p:spPr>
            <a:xfrm>
              <a:off x="816076" y="2980125"/>
              <a:ext cx="3054588" cy="1208815"/>
            </a:xfrm>
            <a:prstGeom prst="rect">
              <a:avLst/>
            </a:prstGeom>
            <a:noFill/>
            <a:ln>
              <a:solidFill>
                <a:srgbClr val="415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微软雅黑"/>
                <a:cs typeface="+mn-ea"/>
                <a:sym typeface="+mn-lt"/>
              </a:endParaRPr>
            </a:p>
          </p:txBody>
        </p:sp>
        <p:sp>
          <p:nvSpPr>
            <p:cNvPr id="116" name="文本框 115">
              <a:extLst>
                <a:ext uri="{FF2B5EF4-FFF2-40B4-BE49-F238E27FC236}">
                  <a16:creationId xmlns:a16="http://schemas.microsoft.com/office/drawing/2014/main" id="{6909BB48-2058-45E7-A2F5-B85F9D7C7F52}"/>
                </a:ext>
              </a:extLst>
            </p:cNvPr>
            <p:cNvSpPr txBox="1"/>
            <p:nvPr/>
          </p:nvSpPr>
          <p:spPr>
            <a:xfrm>
              <a:off x="873496" y="3012215"/>
              <a:ext cx="2939747" cy="808826"/>
            </a:xfrm>
            <a:prstGeom prst="rect">
              <a:avLst/>
            </a:prstGeom>
            <a:noFill/>
          </p:spPr>
          <p:txBody>
            <a:bodyPr wrap="square" rtlCol="0">
              <a:spAutoFit/>
            </a:bodyPr>
            <a:lstStyle/>
            <a:p>
              <a:pPr lvl="0">
                <a:spcAft>
                  <a:spcPts val="0"/>
                </a:spcAft>
                <a:tabLst>
                  <a:tab pos="540385" algn="l"/>
                </a:tabLst>
              </a:pPr>
              <a:r>
                <a:rPr lang="en-US" altLang="zh-CN" sz="1400" dirty="0">
                  <a:solidFill>
                    <a:schemeClr val="tx1"/>
                  </a:solidFill>
                  <a:effectLst/>
                  <a:ea typeface="宋体" panose="02010600030101010101" pitchFamily="2" charset="-122"/>
                </a:rPr>
                <a:t>To guarantee secure and efficient access for UE (including IoT UE) to 6G network (including TN and NTN):</a:t>
              </a:r>
              <a:endParaRPr lang="en-GB" altLang="zh-CN" sz="1400" dirty="0">
                <a:solidFill>
                  <a:schemeClr val="tx1"/>
                </a:solidFill>
                <a:effectLst/>
                <a:ea typeface="宋体" panose="02010600030101010101" pitchFamily="2" charset="-122"/>
              </a:endParaRPr>
            </a:p>
            <a:p>
              <a:pPr marL="358775" lvl="0" indent="-177800">
                <a:spcAft>
                  <a:spcPts val="0"/>
                </a:spcAft>
                <a:buFont typeface="+mj-lt"/>
                <a:buAutoNum type="arabicPeriod"/>
                <a:tabLst>
                  <a:tab pos="540385" algn="l"/>
                </a:tabLst>
              </a:pPr>
              <a:r>
                <a:rPr lang="en-GB" altLang="zh-CN" sz="1400" dirty="0">
                  <a:solidFill>
                    <a:schemeClr val="tx1"/>
                  </a:solidFill>
                  <a:effectLst/>
                  <a:ea typeface="宋体" panose="02010600030101010101" pitchFamily="2" charset="-122"/>
                </a:rPr>
                <a:t> Existing authentication enhancement, e.g. primary, secondary, N3GPP</a:t>
              </a:r>
              <a:endParaRPr lang="zh-CN" altLang="zh-CN" sz="1400" dirty="0">
                <a:solidFill>
                  <a:schemeClr val="tx1"/>
                </a:solidFill>
                <a:effectLst/>
                <a:ea typeface="宋体" panose="02010600030101010101" pitchFamily="2" charset="-122"/>
              </a:endParaRPr>
            </a:p>
            <a:p>
              <a:pPr marL="358775" lvl="0" indent="-177800">
                <a:spcAft>
                  <a:spcPts val="0"/>
                </a:spcAft>
                <a:buFont typeface="+mj-lt"/>
                <a:buAutoNum type="arabicPeriod"/>
                <a:tabLst>
                  <a:tab pos="540385" algn="l"/>
                </a:tabLst>
              </a:pPr>
              <a:r>
                <a:rPr lang="en-GB" altLang="zh-CN" sz="1400" dirty="0">
                  <a:solidFill>
                    <a:schemeClr val="tx1"/>
                  </a:solidFill>
                  <a:effectLst/>
                  <a:ea typeface="宋体" panose="02010600030101010101" pitchFamily="2" charset="-122"/>
                </a:rPr>
                <a:t> Any new authentication method, e.g. digital identity.</a:t>
              </a:r>
            </a:p>
            <a:p>
              <a:pPr marL="358775" lvl="0" indent="-177800">
                <a:spcAft>
                  <a:spcPts val="0"/>
                </a:spcAft>
                <a:buFont typeface="+mj-lt"/>
                <a:buAutoNum type="arabicPeriod"/>
                <a:tabLst>
                  <a:tab pos="540385" algn="l"/>
                </a:tabLst>
              </a:pPr>
              <a:r>
                <a:rPr lang="en-GB" altLang="zh-CN" sz="1400" dirty="0">
                  <a:solidFill>
                    <a:schemeClr val="tx1"/>
                  </a:solidFill>
                  <a:effectLst/>
                  <a:ea typeface="宋体" panose="02010600030101010101" pitchFamily="2" charset="-122"/>
                </a:rPr>
                <a:t> ID privacy, e</a:t>
              </a:r>
              <a:r>
                <a:rPr lang="en-US" altLang="zh-CN" sz="1400" dirty="0">
                  <a:solidFill>
                    <a:schemeClr val="tx1"/>
                  </a:solidFill>
                  <a:effectLst/>
                  <a:ea typeface="宋体" panose="02010600030101010101" pitchFamily="2" charset="-122"/>
                </a:rPr>
                <a:t>.g. SUCI</a:t>
              </a:r>
              <a:endParaRPr lang="zh-CN" altLang="zh-CN" sz="1400" dirty="0">
                <a:solidFill>
                  <a:schemeClr val="tx1"/>
                </a:solidFill>
                <a:effectLst/>
                <a:ea typeface="宋体" panose="02010600030101010101" pitchFamily="2" charset="-122"/>
              </a:endParaRPr>
            </a:p>
          </p:txBody>
        </p:sp>
      </p:grpSp>
      <p:sp>
        <p:nvSpPr>
          <p:cNvPr id="37" name="文本框 36">
            <a:extLst>
              <a:ext uri="{FF2B5EF4-FFF2-40B4-BE49-F238E27FC236}">
                <a16:creationId xmlns:a16="http://schemas.microsoft.com/office/drawing/2014/main" id="{0AD41D1D-6D1E-48F3-ABF4-98581BD91884}"/>
              </a:ext>
            </a:extLst>
          </p:cNvPr>
          <p:cNvSpPr txBox="1"/>
          <p:nvPr/>
        </p:nvSpPr>
        <p:spPr>
          <a:xfrm>
            <a:off x="5130800" y="4171871"/>
            <a:ext cx="6713286" cy="2031325"/>
          </a:xfrm>
          <a:prstGeom prst="rect">
            <a:avLst/>
          </a:prstGeom>
          <a:noFill/>
        </p:spPr>
        <p:txBody>
          <a:bodyPr wrap="square" rtlCol="0">
            <a:spAutoFit/>
          </a:bodyPr>
          <a:lstStyle/>
          <a:p>
            <a:pPr marL="177800" lvl="0" indent="-177800">
              <a:spcAft>
                <a:spcPts val="0"/>
              </a:spcAft>
              <a:buFont typeface="+mj-lt"/>
              <a:buAutoNum type="arabicPeriod"/>
              <a:tabLst>
                <a:tab pos="540385" algn="l"/>
              </a:tabLst>
            </a:pPr>
            <a:r>
              <a:rPr lang="en-GB" altLang="zh-CN" sz="1400" dirty="0">
                <a:solidFill>
                  <a:schemeClr val="tx1"/>
                </a:solidFill>
                <a:effectLst/>
                <a:ea typeface="宋体" panose="02010600030101010101" pitchFamily="2" charset="-122"/>
              </a:rPr>
              <a:t> System related (Basic feature)</a:t>
            </a:r>
          </a:p>
          <a:p>
            <a:pPr marL="177800" lvl="0" indent="-177800">
              <a:spcAft>
                <a:spcPts val="0"/>
              </a:spcAft>
              <a:buFont typeface="+mj-lt"/>
              <a:buAutoNum type="arabicPeriod"/>
              <a:tabLst>
                <a:tab pos="540385" algn="l"/>
              </a:tabLst>
            </a:pPr>
            <a:r>
              <a:rPr lang="en-GB" altLang="zh-CN" sz="1400" dirty="0">
                <a:solidFill>
                  <a:schemeClr val="tx1"/>
                </a:solidFill>
                <a:effectLst/>
                <a:ea typeface="宋体" panose="02010600030101010101" pitchFamily="2" charset="-122"/>
              </a:rPr>
              <a:t> SA3 can study independently </a:t>
            </a:r>
            <a:r>
              <a:rPr lang="en-GB" altLang="zh-CN" sz="1400" dirty="0">
                <a:ea typeface="宋体" panose="02010600030101010101" pitchFamily="2" charset="-122"/>
              </a:rPr>
              <a:t>as other group will be in align with SA3</a:t>
            </a:r>
          </a:p>
          <a:p>
            <a:pPr marL="177800" lvl="0" indent="-177800">
              <a:spcAft>
                <a:spcPts val="0"/>
              </a:spcAft>
              <a:buFont typeface="+mj-lt"/>
              <a:buAutoNum type="arabicPeriod"/>
              <a:tabLst>
                <a:tab pos="540385" algn="l"/>
              </a:tabLst>
            </a:pPr>
            <a:r>
              <a:rPr lang="en-US" altLang="zh-CN" sz="1400" dirty="0">
                <a:ea typeface="宋体" panose="02010600030101010101" pitchFamily="2" charset="-122"/>
              </a:rPr>
              <a:t>When developing authentication and ID privacy solutions, SA3 should consider the IoT design principles (i.e. scalability and forward compatibility) established by SA2 and RAN, as well as the NTN design principle (i.e. uniformity).</a:t>
            </a:r>
          </a:p>
          <a:p>
            <a:pPr marL="177800" lvl="0" indent="-177800">
              <a:spcAft>
                <a:spcPts val="0"/>
              </a:spcAft>
              <a:buFont typeface="+mj-lt"/>
              <a:buAutoNum type="arabicPeriod"/>
              <a:tabLst>
                <a:tab pos="540385" algn="l"/>
              </a:tabLst>
            </a:pPr>
            <a:r>
              <a:rPr lang="en-GB" altLang="zh-CN" sz="1400" dirty="0">
                <a:ea typeface="宋体" panose="02010600030101010101" pitchFamily="2" charset="-122"/>
              </a:rPr>
              <a:t>Reason why to put Authentication and ID privacy into one security area:</a:t>
            </a:r>
          </a:p>
          <a:p>
            <a:pPr marL="542925" lvl="1" indent="-342900">
              <a:buFont typeface="+mj-lt"/>
              <a:buAutoNum type="alphaLcParenR"/>
              <a:tabLst>
                <a:tab pos="447675" algn="l"/>
              </a:tabLst>
            </a:pPr>
            <a:r>
              <a:rPr lang="en-GB" altLang="zh-CN" sz="1400" dirty="0">
                <a:ea typeface="宋体" panose="02010600030101010101" pitchFamily="2" charset="-122"/>
              </a:rPr>
              <a:t>ID is usually transferred in authentication procedure, they may have dependency.</a:t>
            </a:r>
            <a:endParaRPr lang="zh-CN" altLang="zh-CN" sz="1400" dirty="0">
              <a:effectLst/>
              <a:ea typeface="宋体" panose="02010600030101010101" pitchFamily="2" charset="-122"/>
            </a:endParaRPr>
          </a:p>
          <a:p>
            <a:pPr marL="177800" lvl="0" indent="-177800">
              <a:spcAft>
                <a:spcPts val="0"/>
              </a:spcAft>
              <a:buFont typeface="+mj-lt"/>
              <a:buAutoNum type="arabicPeriod"/>
              <a:tabLst>
                <a:tab pos="540385" algn="l"/>
              </a:tabLst>
            </a:pPr>
            <a:endParaRPr lang="zh-CN" altLang="zh-CN" sz="1400" b="1" dirty="0">
              <a:solidFill>
                <a:schemeClr val="tx1"/>
              </a:solidFill>
              <a:effectLst/>
              <a:ea typeface="宋体" panose="02010600030101010101" pitchFamily="2" charset="-122"/>
            </a:endParaRPr>
          </a:p>
        </p:txBody>
      </p:sp>
    </p:spTree>
    <p:extLst>
      <p:ext uri="{BB962C8B-B14F-4D97-AF65-F5344CB8AC3E}">
        <p14:creationId xmlns:p14="http://schemas.microsoft.com/office/powerpoint/2010/main" val="172434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组合 116">
            <a:extLst>
              <a:ext uri="{FF2B5EF4-FFF2-40B4-BE49-F238E27FC236}">
                <a16:creationId xmlns:a16="http://schemas.microsoft.com/office/drawing/2014/main" id="{CE71C546-FA6C-4C27-AA89-AD18031D9787}"/>
              </a:ext>
            </a:extLst>
          </p:cNvPr>
          <p:cNvGrpSpPr/>
          <p:nvPr/>
        </p:nvGrpSpPr>
        <p:grpSpPr>
          <a:xfrm>
            <a:off x="5045074" y="3598911"/>
            <a:ext cx="6880225" cy="2830765"/>
            <a:chOff x="816076" y="2698814"/>
            <a:chExt cx="3054588" cy="1490126"/>
          </a:xfrm>
        </p:grpSpPr>
        <p:sp>
          <p:nvSpPr>
            <p:cNvPr id="118" name="矩形 117">
              <a:extLst>
                <a:ext uri="{FF2B5EF4-FFF2-40B4-BE49-F238E27FC236}">
                  <a16:creationId xmlns:a16="http://schemas.microsoft.com/office/drawing/2014/main" id="{6E3F1268-AACD-4783-9DAA-27B6D025F06C}"/>
                </a:ext>
              </a:extLst>
            </p:cNvPr>
            <p:cNvSpPr/>
            <p:nvPr/>
          </p:nvSpPr>
          <p:spPr>
            <a:xfrm>
              <a:off x="816885" y="2698814"/>
              <a:ext cx="3053777" cy="281313"/>
            </a:xfrm>
            <a:prstGeom prst="rect">
              <a:avLst/>
            </a:prstGeom>
            <a:solidFill>
              <a:srgbClr val="415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rPr>
                <a:t>Remark</a:t>
              </a:r>
              <a:endParaRPr kumimoji="0" lang="zh-CN" altLang="en-US"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endParaRPr>
            </a:p>
          </p:txBody>
        </p:sp>
        <p:sp>
          <p:nvSpPr>
            <p:cNvPr id="119" name="矩形 118">
              <a:extLst>
                <a:ext uri="{FF2B5EF4-FFF2-40B4-BE49-F238E27FC236}">
                  <a16:creationId xmlns:a16="http://schemas.microsoft.com/office/drawing/2014/main" id="{F7D72358-C32E-4A3D-8334-433D5AE04A5F}"/>
                </a:ext>
              </a:extLst>
            </p:cNvPr>
            <p:cNvSpPr/>
            <p:nvPr/>
          </p:nvSpPr>
          <p:spPr>
            <a:xfrm>
              <a:off x="816076" y="2980125"/>
              <a:ext cx="3054588" cy="1208815"/>
            </a:xfrm>
            <a:prstGeom prst="rect">
              <a:avLst/>
            </a:prstGeom>
            <a:noFill/>
            <a:ln>
              <a:solidFill>
                <a:srgbClr val="415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微软雅黑"/>
                <a:cs typeface="+mn-ea"/>
                <a:sym typeface="+mn-lt"/>
              </a:endParaRPr>
            </a:p>
          </p:txBody>
        </p:sp>
      </p:grpSp>
      <p:sp>
        <p:nvSpPr>
          <p:cNvPr id="6" name="文本框 5">
            <a:extLst>
              <a:ext uri="{FF2B5EF4-FFF2-40B4-BE49-F238E27FC236}">
                <a16:creationId xmlns:a16="http://schemas.microsoft.com/office/drawing/2014/main" id="{6F188EA6-0638-4403-CD0D-8E6F882CCDCB}"/>
              </a:ext>
            </a:extLst>
          </p:cNvPr>
          <p:cNvSpPr txBox="1">
            <a:spLocks/>
          </p:cNvSpPr>
          <p:nvPr/>
        </p:nvSpPr>
        <p:spPr>
          <a:xfrm>
            <a:off x="462987" y="308588"/>
            <a:ext cx="9885368" cy="369332"/>
          </a:xfrm>
          <a:prstGeom prst="rect">
            <a:avLst/>
          </a:prstGeom>
          <a:noFill/>
        </p:spPr>
        <p:txBody>
          <a:bodyPr wrap="square" lIns="0" tIns="0" rIns="0" bIns="0" rtlCol="0">
            <a:spAutoFit/>
          </a:bodyPr>
          <a:lstStyle>
            <a:defPPr>
              <a:defRPr lang="zh-CN"/>
            </a:defPPr>
            <a:lvl1pPr marR="0" lvl="0" indent="0" fontAlgn="auto">
              <a:lnSpc>
                <a:spcPct val="100000"/>
              </a:lnSpc>
              <a:spcBef>
                <a:spcPts val="0"/>
              </a:spcBef>
              <a:spcAft>
                <a:spcPts val="0"/>
              </a:spcAft>
              <a:buClrTx/>
              <a:buSzTx/>
              <a:buFontTx/>
              <a:buNone/>
              <a:tabLst/>
              <a:defRPr kumimoji="0" sz="2400" b="0" i="0" u="none" strike="noStrike" cap="none" spc="0" normalizeH="0" baseline="0">
                <a:ln>
                  <a:noFill/>
                </a:ln>
                <a:solidFill>
                  <a:schemeClr val="tx1">
                    <a:lumMod val="75000"/>
                    <a:lumOff val="25000"/>
                  </a:schemeClr>
                </a:solidFill>
                <a:effectLst/>
                <a:uLnTx/>
                <a:uFillTx/>
                <a:latin typeface="vivo type 简 Heavy" panose="02000900000000000000" pitchFamily="2" charset="-122"/>
                <a:ea typeface="vivo type 简 Heavy" panose="02000900000000000000" pitchFamily="2" charset="-122"/>
                <a:cs typeface="OPPOSans B"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cs typeface="OPPOSans B" panose="00020600040101010101" pitchFamily="18" charset="-122"/>
                <a:sym typeface="微软雅黑" panose="020B0503020204020204" pitchFamily="34" charset="-122"/>
              </a:rPr>
              <a:t>Security </a:t>
            </a:r>
            <a:r>
              <a:rPr lang="en-US" altLang="zh-CN" dirty="0">
                <a:solidFill>
                  <a:srgbClr val="000000">
                    <a:lumMod val="75000"/>
                    <a:lumOff val="25000"/>
                  </a:srgbClr>
                </a:solidFill>
                <a:sym typeface="微软雅黑" panose="020B0503020204020204" pitchFamily="34" charset="-122"/>
              </a:rPr>
              <a:t>Area 2: </a:t>
            </a:r>
            <a:r>
              <a:rPr kumimoji="0" lang="en-US" altLang="zh-CN"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cs typeface="OPPOSans B" panose="00020600040101010101" pitchFamily="18" charset="-122"/>
                <a:sym typeface="微软雅黑" panose="020B0503020204020204" pitchFamily="34" charset="-122"/>
              </a:rPr>
              <a:t>NAS, AS, UP Security</a:t>
            </a:r>
            <a:endParaRPr kumimoji="0" lang="en-US"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endParaRPr>
          </a:p>
        </p:txBody>
      </p:sp>
      <p:sp>
        <p:nvSpPr>
          <p:cNvPr id="16" name="矩形 15">
            <a:extLst>
              <a:ext uri="{FF2B5EF4-FFF2-40B4-BE49-F238E27FC236}">
                <a16:creationId xmlns:a16="http://schemas.microsoft.com/office/drawing/2014/main" id="{50A4150E-4105-0042-C30B-47DB5C4A805A}"/>
              </a:ext>
            </a:extLst>
          </p:cNvPr>
          <p:cNvSpPr/>
          <p:nvPr/>
        </p:nvSpPr>
        <p:spPr>
          <a:xfrm rot="10543290">
            <a:off x="-35966400" y="268986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7" name="矩形 16">
            <a:extLst>
              <a:ext uri="{FF2B5EF4-FFF2-40B4-BE49-F238E27FC236}">
                <a16:creationId xmlns:a16="http://schemas.microsoft.com/office/drawing/2014/main" id="{BBD48DFB-29F6-BAC5-8730-4D01F25C1835}"/>
              </a:ext>
            </a:extLst>
          </p:cNvPr>
          <p:cNvSpPr/>
          <p:nvPr/>
        </p:nvSpPr>
        <p:spPr>
          <a:xfrm>
            <a:off x="47701200" y="-224790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8" name="矩形 17">
            <a:extLst>
              <a:ext uri="{FF2B5EF4-FFF2-40B4-BE49-F238E27FC236}">
                <a16:creationId xmlns:a16="http://schemas.microsoft.com/office/drawing/2014/main" id="{8251BD4E-6EF0-6802-A50A-A13BBF2648FF}"/>
              </a:ext>
            </a:extLst>
          </p:cNvPr>
          <p:cNvSpPr/>
          <p:nvPr/>
        </p:nvSpPr>
        <p:spPr>
          <a:xfrm rot="10543290">
            <a:off x="46405801" y="282702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9" name="矩形 18">
            <a:extLst>
              <a:ext uri="{FF2B5EF4-FFF2-40B4-BE49-F238E27FC236}">
                <a16:creationId xmlns:a16="http://schemas.microsoft.com/office/drawing/2014/main" id="{B0CC8295-ADD9-42F1-213F-05586239F2B4}"/>
              </a:ext>
            </a:extLst>
          </p:cNvPr>
          <p:cNvSpPr/>
          <p:nvPr/>
        </p:nvSpPr>
        <p:spPr>
          <a:xfrm>
            <a:off x="-38709600" y="-231648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05" name="矩形 104">
            <a:extLst>
              <a:ext uri="{FF2B5EF4-FFF2-40B4-BE49-F238E27FC236}">
                <a16:creationId xmlns:a16="http://schemas.microsoft.com/office/drawing/2014/main" id="{855461D6-8D64-4E78-A02F-EC938594697D}"/>
              </a:ext>
            </a:extLst>
          </p:cNvPr>
          <p:cNvSpPr/>
          <p:nvPr/>
        </p:nvSpPr>
        <p:spPr>
          <a:xfrm>
            <a:off x="262057" y="1140984"/>
            <a:ext cx="4524968" cy="406775"/>
          </a:xfrm>
          <a:prstGeom prst="rect">
            <a:avLst/>
          </a:prstGeom>
          <a:solidFill>
            <a:srgbClr val="415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rPr>
              <a:t>Requirement Source</a:t>
            </a:r>
            <a:endParaRPr kumimoji="0" lang="zh-CN" altLang="en-US"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endParaRPr>
          </a:p>
        </p:txBody>
      </p:sp>
      <p:sp>
        <p:nvSpPr>
          <p:cNvPr id="106" name="矩形 105">
            <a:extLst>
              <a:ext uri="{FF2B5EF4-FFF2-40B4-BE49-F238E27FC236}">
                <a16:creationId xmlns:a16="http://schemas.microsoft.com/office/drawing/2014/main" id="{A7EFB28F-D4F8-4D36-83C3-F1901F489B22}"/>
              </a:ext>
            </a:extLst>
          </p:cNvPr>
          <p:cNvSpPr/>
          <p:nvPr/>
        </p:nvSpPr>
        <p:spPr>
          <a:xfrm>
            <a:off x="260858" y="1547760"/>
            <a:ext cx="4526170" cy="4881916"/>
          </a:xfrm>
          <a:prstGeom prst="rect">
            <a:avLst/>
          </a:prstGeom>
          <a:noFill/>
          <a:ln>
            <a:solidFill>
              <a:srgbClr val="415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微软雅黑"/>
              <a:cs typeface="+mn-ea"/>
              <a:sym typeface="+mn-lt"/>
            </a:endParaRPr>
          </a:p>
        </p:txBody>
      </p:sp>
      <p:sp>
        <p:nvSpPr>
          <p:cNvPr id="107" name="文本框 106">
            <a:extLst>
              <a:ext uri="{FF2B5EF4-FFF2-40B4-BE49-F238E27FC236}">
                <a16:creationId xmlns:a16="http://schemas.microsoft.com/office/drawing/2014/main" id="{ADAC3D7E-BCC7-4098-8BCB-747A63EF52ED}"/>
              </a:ext>
            </a:extLst>
          </p:cNvPr>
          <p:cNvSpPr txBox="1"/>
          <p:nvPr/>
        </p:nvSpPr>
        <p:spPr>
          <a:xfrm>
            <a:off x="268527" y="1595875"/>
            <a:ext cx="4524968" cy="5001369"/>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lang="en-US" altLang="zh-CN" sz="1100" dirty="0">
                <a:solidFill>
                  <a:prstClr val="black"/>
                </a:solidFill>
                <a:latin typeface="Arial" panose="020F0502020204030204"/>
                <a:ea typeface="微软雅黑"/>
                <a:cs typeface="+mn-ea"/>
                <a:sym typeface="+mn-lt"/>
              </a:rPr>
              <a:t>SA1 6G TR</a:t>
            </a:r>
            <a:r>
              <a:rPr lang="zh-CN" altLang="en-US" sz="1100" dirty="0">
                <a:solidFill>
                  <a:prstClr val="black"/>
                </a:solidFill>
                <a:latin typeface="Arial" panose="020F0502020204030204"/>
                <a:ea typeface="微软雅黑"/>
                <a:cs typeface="+mn-ea"/>
                <a:sym typeface="+mn-lt"/>
              </a:rPr>
              <a:t>：</a:t>
            </a:r>
            <a:endParaRPr lang="en-US" altLang="zh-CN" sz="1100" dirty="0">
              <a:solidFill>
                <a:prstClr val="black"/>
              </a:solidFill>
              <a:latin typeface="Arial" panose="020F0502020204030204"/>
              <a:ea typeface="微软雅黑"/>
              <a:cs typeface="+mn-ea"/>
              <a:sym typeface="+mn-lt"/>
            </a:endParaRPr>
          </a:p>
          <a:p>
            <a:pPr marL="354013" marR="0" lvl="0" algn="l" defTabSz="914400" rtl="0" eaLnBrk="1" fontAlgn="auto" latinLnBrk="0" hangingPunct="1">
              <a:spcBef>
                <a:spcPts val="0"/>
              </a:spcBef>
              <a:spcAft>
                <a:spcPts val="0"/>
              </a:spcAft>
              <a:buClrTx/>
              <a:buSzTx/>
              <a:buFontTx/>
              <a:buNone/>
              <a:tabLst/>
              <a:defRPr/>
            </a:pPr>
            <a:r>
              <a:rPr lang="en-US" altLang="zh-CN" sz="1100" dirty="0">
                <a:solidFill>
                  <a:prstClr val="black"/>
                </a:solidFill>
                <a:latin typeface="Arial" panose="020F0502020204030204"/>
                <a:ea typeface="微软雅黑"/>
                <a:cs typeface="+mn-ea"/>
                <a:sym typeface="+mn-lt"/>
              </a:rPr>
              <a:t>5.3.3 PR1: FBS (AS security)</a:t>
            </a:r>
          </a:p>
          <a:p>
            <a:pPr marL="0" marR="0" lvl="0" indent="0" algn="l" defTabSz="914400" rtl="0" eaLnBrk="1" fontAlgn="auto" latinLnBrk="0" hangingPunct="1">
              <a:spcBef>
                <a:spcPts val="0"/>
              </a:spcBef>
              <a:spcAft>
                <a:spcPts val="0"/>
              </a:spcAft>
              <a:buClrTx/>
              <a:buSzTx/>
              <a:buFontTx/>
              <a:buNone/>
              <a:tabLst/>
              <a:defRPr/>
            </a:pPr>
            <a:r>
              <a:rPr lang="en-US" altLang="zh-CN" sz="1100" dirty="0">
                <a:solidFill>
                  <a:prstClr val="black"/>
                </a:solidFill>
                <a:latin typeface="Arial" panose="020F0502020204030204"/>
                <a:ea typeface="微软雅黑"/>
                <a:cs typeface="+mn-ea"/>
                <a:sym typeface="+mn-lt"/>
              </a:rPr>
              <a:t>SA2 6G SID:</a:t>
            </a:r>
            <a:r>
              <a:rPr lang="zh-CN" altLang="en-US" sz="1100" dirty="0">
                <a:solidFill>
                  <a:prstClr val="black"/>
                </a:solidFill>
                <a:latin typeface="Arial" panose="020F0502020204030204"/>
                <a:ea typeface="微软雅黑"/>
                <a:cs typeface="+mn-ea"/>
                <a:sym typeface="+mn-lt"/>
              </a:rPr>
              <a:t> </a:t>
            </a:r>
            <a:r>
              <a:rPr lang="en-US" altLang="zh-CN" sz="1100" dirty="0">
                <a:solidFill>
                  <a:prstClr val="black"/>
                </a:solidFill>
                <a:latin typeface="Arial" panose="020F0502020204030204"/>
                <a:ea typeface="微软雅黑"/>
                <a:cs typeface="+mn-ea"/>
                <a:sym typeface="+mn-lt"/>
              </a:rPr>
              <a:t> </a:t>
            </a:r>
          </a:p>
          <a:p>
            <a:pPr marL="354013" marR="0" lvl="0" algn="l" defTabSz="914400" rtl="0" eaLnBrk="1" fontAlgn="auto" latinLnBrk="0" hangingPunct="1">
              <a:spcBef>
                <a:spcPts val="0"/>
              </a:spcBef>
              <a:spcAft>
                <a:spcPts val="0"/>
              </a:spcAft>
              <a:buClrTx/>
              <a:buSzTx/>
              <a:buFontTx/>
              <a:buNone/>
              <a:tabLst/>
              <a:defRPr/>
            </a:pPr>
            <a:r>
              <a:rPr lang="en-US" altLang="zh-CN" sz="1100" dirty="0">
                <a:solidFill>
                  <a:prstClr val="black"/>
                </a:solidFill>
                <a:latin typeface="Arial" panose="020F0502020204030204"/>
                <a:ea typeface="微软雅黑"/>
                <a:cs typeface="+mn-ea"/>
                <a:sym typeface="+mn-lt"/>
              </a:rPr>
              <a:t>WT#1.1a/c module/distributed NAS (NAS security)</a:t>
            </a:r>
          </a:p>
          <a:p>
            <a:pPr marL="354013" marR="0" lvl="0" algn="l" defTabSz="914400" rtl="0" eaLnBrk="1" fontAlgn="auto" latinLnBrk="0" hangingPunct="1">
              <a:spcBef>
                <a:spcPts val="0"/>
              </a:spcBef>
              <a:spcAft>
                <a:spcPts val="0"/>
              </a:spcAft>
              <a:buClrTx/>
              <a:buSzTx/>
              <a:buFontTx/>
              <a:buNone/>
              <a:tabLst/>
              <a:defRPr/>
            </a:pPr>
            <a:r>
              <a:rPr lang="en-US" altLang="zh-CN" sz="1100" dirty="0">
                <a:solidFill>
                  <a:prstClr val="black"/>
                </a:solidFill>
                <a:latin typeface="Arial" panose="020F0502020204030204"/>
                <a:ea typeface="微软雅黑"/>
                <a:cs typeface="+mn-ea"/>
                <a:sym typeface="+mn-lt"/>
              </a:rPr>
              <a:t>WT#1.2 user plane architecture (UP security)</a:t>
            </a:r>
          </a:p>
          <a:p>
            <a:pPr marL="354013" marR="0" lvl="0" algn="l" defTabSz="914400" rtl="0" eaLnBrk="1" fontAlgn="auto" latinLnBrk="0" hangingPunct="1">
              <a:spcBef>
                <a:spcPts val="0"/>
              </a:spcBef>
              <a:spcAft>
                <a:spcPts val="0"/>
              </a:spcAft>
              <a:buClrTx/>
              <a:buSzTx/>
              <a:buFontTx/>
              <a:buNone/>
              <a:tabLst/>
              <a:defRPr/>
            </a:pPr>
            <a:r>
              <a:rPr lang="en-US" altLang="zh-CN" sz="1100" dirty="0">
                <a:solidFill>
                  <a:prstClr val="black"/>
                </a:solidFill>
                <a:latin typeface="Arial" panose="020F0502020204030204"/>
                <a:ea typeface="微软雅黑"/>
                <a:cs typeface="+mn-ea"/>
                <a:sym typeface="+mn-lt"/>
              </a:rPr>
              <a:t>WT#2: Mitigation and interworking (Interworking security)</a:t>
            </a:r>
          </a:p>
          <a:p>
            <a:pPr marL="354013" marR="0" lvl="0" algn="l" defTabSz="914400" rtl="0" eaLnBrk="1" fontAlgn="auto" latinLnBrk="0" hangingPunct="1">
              <a:spcBef>
                <a:spcPts val="0"/>
              </a:spcBef>
              <a:spcAft>
                <a:spcPts val="0"/>
              </a:spcAft>
              <a:buClrTx/>
              <a:buSzTx/>
              <a:buFontTx/>
              <a:buNone/>
              <a:tabLst/>
              <a:defRPr/>
            </a:pPr>
            <a:r>
              <a:rPr lang="en-US" altLang="zh-CN" sz="1100" dirty="0">
                <a:solidFill>
                  <a:prstClr val="black"/>
                </a:solidFill>
                <a:latin typeface="Arial" panose="020F0502020204030204"/>
                <a:ea typeface="微软雅黑"/>
                <a:cs typeface="+mn-ea"/>
                <a:sym typeface="+mn-lt"/>
              </a:rPr>
              <a:t>WT#7 support 6G RAT for NTN</a:t>
            </a:r>
          </a:p>
          <a:p>
            <a:pPr marL="354013">
              <a:defRPr/>
            </a:pPr>
            <a:r>
              <a:rPr lang="en-US" altLang="zh-CN" sz="1100" dirty="0">
                <a:solidFill>
                  <a:prstClr val="black"/>
                </a:solidFill>
                <a:latin typeface="Arial" panose="020F0502020204030204"/>
                <a:ea typeface="微软雅黑"/>
                <a:cs typeface="+mn-ea"/>
                <a:sym typeface="+mn-lt"/>
              </a:rPr>
              <a:t>WT#8 support </a:t>
            </a:r>
            <a:r>
              <a:rPr lang="en-US" altLang="zh-CN" sz="1100" dirty="0" err="1">
                <a:solidFill>
                  <a:prstClr val="black"/>
                </a:solidFill>
                <a:latin typeface="Arial" panose="020F0502020204030204"/>
                <a:ea typeface="微软雅黑"/>
                <a:cs typeface="+mn-ea"/>
                <a:sym typeface="+mn-lt"/>
              </a:rPr>
              <a:t>CIoT</a:t>
            </a:r>
            <a:r>
              <a:rPr lang="en-US" altLang="zh-CN" sz="1100" dirty="0">
                <a:solidFill>
                  <a:prstClr val="black"/>
                </a:solidFill>
                <a:latin typeface="Arial" panose="020F0502020204030204"/>
                <a:ea typeface="微软雅黑"/>
                <a:cs typeface="+mn-ea"/>
                <a:sym typeface="+mn-lt"/>
              </a:rPr>
              <a:t> in 6G</a:t>
            </a:r>
          </a:p>
          <a:p>
            <a:pPr marR="0" lvl="0" algn="l" defTabSz="914400" rtl="0" eaLnBrk="1" fontAlgn="auto" latinLnBrk="0" hangingPunct="1">
              <a:spcBef>
                <a:spcPts val="0"/>
              </a:spcBef>
              <a:spcAft>
                <a:spcPts val="0"/>
              </a:spcAft>
              <a:buClrTx/>
              <a:buSzTx/>
              <a:buFontTx/>
              <a:buNone/>
              <a:tabLst/>
              <a:defRPr/>
            </a:pPr>
            <a:r>
              <a:rPr lang="en-US" altLang="zh-CN" sz="1100" dirty="0">
                <a:solidFill>
                  <a:prstClr val="black"/>
                </a:solidFill>
                <a:latin typeface="Arial" panose="020F0502020204030204"/>
                <a:ea typeface="微软雅黑"/>
                <a:cs typeface="+mn-ea"/>
                <a:sym typeface="+mn-lt"/>
              </a:rPr>
              <a:t>RAN 6G SID:</a:t>
            </a:r>
          </a:p>
          <a:p>
            <a:pPr marL="361950">
              <a:defRPr/>
            </a:pPr>
            <a:r>
              <a:rPr lang="en-US" altLang="zh-CN" sz="1100" dirty="0">
                <a:solidFill>
                  <a:prstClr val="black"/>
                </a:solidFill>
                <a:latin typeface="Arial" panose="020F0502020204030204"/>
                <a:ea typeface="微软雅黑"/>
                <a:cs typeface="+mn-ea"/>
                <a:sym typeface="+mn-lt"/>
              </a:rPr>
              <a:t>WT#1g scalable and forward compatible for diverse device types</a:t>
            </a:r>
          </a:p>
          <a:p>
            <a:pPr marL="361950">
              <a:defRPr/>
            </a:pPr>
            <a:r>
              <a:rPr lang="en-US" altLang="zh-CN" sz="1100" dirty="0">
                <a:solidFill>
                  <a:prstClr val="black"/>
                </a:solidFill>
                <a:latin typeface="Arial" panose="020F0502020204030204"/>
                <a:ea typeface="微软雅黑"/>
                <a:cs typeface="+mn-ea"/>
                <a:sym typeface="+mn-lt"/>
              </a:rPr>
              <a:t>WT#1j harmonized 6GR for TN and NTN</a:t>
            </a:r>
          </a:p>
          <a:p>
            <a:pPr marL="361950" marR="0" lvl="0" algn="l" defTabSz="914400" rtl="0" eaLnBrk="1" fontAlgn="auto" latinLnBrk="0" hangingPunct="1">
              <a:spcBef>
                <a:spcPts val="0"/>
              </a:spcBef>
              <a:spcAft>
                <a:spcPts val="0"/>
              </a:spcAft>
              <a:buClrTx/>
              <a:buSzTx/>
              <a:buFontTx/>
              <a:buNone/>
              <a:tabLst/>
              <a:defRPr/>
            </a:pPr>
            <a:r>
              <a:rPr lang="en-US" altLang="zh-CN" sz="1100" dirty="0">
                <a:solidFill>
                  <a:prstClr val="black"/>
                </a:solidFill>
                <a:latin typeface="Arial" panose="020F0502020204030204"/>
                <a:ea typeface="微软雅黑"/>
                <a:cs typeface="+mn-ea"/>
                <a:sym typeface="+mn-lt"/>
              </a:rPr>
              <a:t>WT#3c AS security align with SA3 (AS security)</a:t>
            </a:r>
          </a:p>
          <a:p>
            <a:pPr marL="361950" marR="0" lvl="0" algn="l" defTabSz="914400" rtl="0" eaLnBrk="1" fontAlgn="auto" latinLnBrk="0" hangingPunct="1">
              <a:spcBef>
                <a:spcPts val="0"/>
              </a:spcBef>
              <a:spcAft>
                <a:spcPts val="0"/>
              </a:spcAft>
              <a:buClrTx/>
              <a:buSzTx/>
              <a:buFontTx/>
              <a:buNone/>
              <a:tabLst/>
              <a:defRPr/>
            </a:pPr>
            <a:r>
              <a:rPr lang="en-US" altLang="zh-CN" sz="1100" dirty="0">
                <a:solidFill>
                  <a:prstClr val="black"/>
                </a:solidFill>
                <a:latin typeface="Arial" panose="020F0502020204030204"/>
                <a:ea typeface="微软雅黑"/>
                <a:cs typeface="+mn-ea"/>
                <a:sym typeface="+mn-lt"/>
              </a:rPr>
              <a:t>WT#4 Mobility for 6GR (Mobility security)</a:t>
            </a:r>
          </a:p>
          <a:p>
            <a:pPr marL="361950" marR="0" lvl="0" algn="l" defTabSz="914400" rtl="0" eaLnBrk="1" fontAlgn="auto" latinLnBrk="0" hangingPunct="1">
              <a:spcBef>
                <a:spcPts val="0"/>
              </a:spcBef>
              <a:spcAft>
                <a:spcPts val="0"/>
              </a:spcAft>
              <a:buClrTx/>
              <a:buSzTx/>
              <a:buFontTx/>
              <a:buNone/>
              <a:tabLst/>
              <a:defRPr/>
            </a:pPr>
            <a:r>
              <a:rPr lang="en-US" altLang="zh-CN" sz="1100" dirty="0">
                <a:solidFill>
                  <a:prstClr val="black"/>
                </a:solidFill>
                <a:latin typeface="Arial" panose="020F0502020204030204"/>
                <a:ea typeface="微软雅黑"/>
                <a:cs typeface="+mn-ea"/>
                <a:sym typeface="+mn-lt"/>
              </a:rPr>
              <a:t>WT#7 Mitigation and interworking (Interworking security)</a:t>
            </a:r>
          </a:p>
          <a:p>
            <a:pPr marR="0" lvl="0" algn="l" defTabSz="914400" rtl="0" eaLnBrk="1" fontAlgn="auto" latinLnBrk="0" hangingPunct="1">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Arial" panose="020F0502020204030204"/>
                <a:ea typeface="微软雅黑"/>
                <a:cs typeface="+mn-ea"/>
                <a:sym typeface="+mn-lt"/>
              </a:rPr>
              <a:t>SA3 5G TR REQ:</a:t>
            </a:r>
          </a:p>
          <a:p>
            <a:pPr marL="354013" marR="0" lvl="0" algn="l" defTabSz="914400" rtl="0" eaLnBrk="1" fontAlgn="auto" latinLnBrk="0" hangingPunct="1">
              <a:spcBef>
                <a:spcPts val="0"/>
              </a:spcBef>
              <a:spcAft>
                <a:spcPts val="0"/>
              </a:spcAft>
              <a:buClrTx/>
              <a:buSzTx/>
              <a:buFontTx/>
              <a:buNone/>
              <a:tabLst>
                <a:tab pos="265113" algn="l"/>
              </a:tabLst>
              <a:defRPr/>
            </a:pPr>
            <a:r>
              <a:rPr lang="en-US" altLang="zh-CN" sz="1100" dirty="0">
                <a:solidFill>
                  <a:prstClr val="black"/>
                </a:solidFill>
                <a:latin typeface="Arial" panose="020F0502020204030204"/>
                <a:ea typeface="微软雅黑"/>
                <a:cs typeface="+mn-ea"/>
                <a:sym typeface="+mn-lt"/>
              </a:rPr>
              <a:t>R15 TR 33.899 Security domain 1 (Partial, NAS/AS/UP security)</a:t>
            </a:r>
          </a:p>
          <a:p>
            <a:pPr marL="354013" marR="0" lvl="0" algn="l" defTabSz="914400" rtl="0" eaLnBrk="1" fontAlgn="auto" latinLnBrk="0" hangingPunct="1">
              <a:spcBef>
                <a:spcPts val="0"/>
              </a:spcBef>
              <a:spcAft>
                <a:spcPts val="0"/>
              </a:spcAft>
              <a:buClrTx/>
              <a:buSzTx/>
              <a:buFontTx/>
              <a:buNone/>
              <a:tabLst>
                <a:tab pos="265113" algn="l"/>
              </a:tabLst>
              <a:defRPr/>
            </a:pPr>
            <a:r>
              <a:rPr lang="en-US" altLang="zh-CN" sz="1100" dirty="0">
                <a:solidFill>
                  <a:prstClr val="black"/>
                </a:solidFill>
                <a:latin typeface="Arial" panose="020F0502020204030204"/>
                <a:ea typeface="微软雅黑"/>
                <a:cs typeface="+mn-ea"/>
                <a:sym typeface="+mn-lt"/>
              </a:rPr>
              <a:t>R15 TR 33.899 Security domain 3 (security context and key management)</a:t>
            </a:r>
          </a:p>
          <a:p>
            <a:pPr marL="354013">
              <a:tabLst>
                <a:tab pos="265113" algn="l"/>
              </a:tabLst>
              <a:defRPr/>
            </a:pPr>
            <a:r>
              <a:rPr lang="en-US" altLang="zh-CN" sz="1100" dirty="0">
                <a:solidFill>
                  <a:prstClr val="black"/>
                </a:solidFill>
                <a:latin typeface="Arial" panose="020F0502020204030204"/>
                <a:ea typeface="微软雅黑"/>
                <a:cs typeface="+mn-ea"/>
                <a:sym typeface="+mn-lt"/>
              </a:rPr>
              <a:t>R15 TR 33.899 Security domain 4 (RAN security)</a:t>
            </a:r>
          </a:p>
          <a:p>
            <a:pPr marL="354013">
              <a:tabLst>
                <a:tab pos="265113" algn="l"/>
              </a:tabLst>
              <a:defRPr/>
            </a:pPr>
            <a:r>
              <a:rPr lang="en-US" altLang="zh-CN" sz="1100" dirty="0">
                <a:solidFill>
                  <a:prstClr val="black"/>
                </a:solidFill>
                <a:latin typeface="Arial" panose="020F0502020204030204"/>
                <a:ea typeface="微软雅黑"/>
                <a:cs typeface="+mn-ea"/>
                <a:sym typeface="+mn-lt"/>
              </a:rPr>
              <a:t>R15 TR 33.899 Security domain 13 (Interworking security)</a:t>
            </a:r>
          </a:p>
          <a:p>
            <a:pPr marL="354013">
              <a:tabLst>
                <a:tab pos="265113" algn="l"/>
              </a:tabLst>
              <a:defRPr/>
            </a:pPr>
            <a:r>
              <a:rPr lang="en-US" altLang="zh-CN" sz="1100" dirty="0">
                <a:solidFill>
                  <a:prstClr val="black"/>
                </a:solidFill>
                <a:latin typeface="Arial" panose="020F0502020204030204"/>
                <a:ea typeface="微软雅黑"/>
                <a:cs typeface="+mn-ea"/>
                <a:sym typeface="+mn-lt"/>
              </a:rPr>
              <a:t>R16 TR 33.809 FBS</a:t>
            </a:r>
          </a:p>
          <a:p>
            <a:pPr marL="354013">
              <a:tabLst>
                <a:tab pos="265113" algn="l"/>
              </a:tabLst>
              <a:defRPr/>
            </a:pPr>
            <a:r>
              <a:rPr lang="en-US" altLang="zh-CN" sz="1100" dirty="0">
                <a:solidFill>
                  <a:prstClr val="black"/>
                </a:solidFill>
                <a:latin typeface="Arial" panose="020F0502020204030204"/>
                <a:ea typeface="微软雅黑"/>
                <a:cs typeface="+mn-ea"/>
                <a:sym typeface="+mn-lt"/>
              </a:rPr>
              <a:t>R19 </a:t>
            </a:r>
            <a:r>
              <a:rPr lang="en-US" altLang="zh-CN" sz="1100" dirty="0" err="1">
                <a:solidFill>
                  <a:prstClr val="black"/>
                </a:solidFill>
                <a:latin typeface="Arial" panose="020F0502020204030204"/>
                <a:ea typeface="微软雅黑"/>
                <a:cs typeface="+mn-ea"/>
                <a:sym typeface="+mn-lt"/>
              </a:rPr>
              <a:t>draftTS</a:t>
            </a:r>
            <a:r>
              <a:rPr lang="en-US" altLang="zh-CN" sz="1100" dirty="0">
                <a:solidFill>
                  <a:prstClr val="black"/>
                </a:solidFill>
                <a:latin typeface="Arial" panose="020F0502020204030204"/>
                <a:ea typeface="微软雅黑"/>
                <a:cs typeface="+mn-ea"/>
                <a:sym typeface="+mn-lt"/>
              </a:rPr>
              <a:t> LTM MAC CE protection</a:t>
            </a:r>
          </a:p>
          <a:p>
            <a:pPr>
              <a:defRPr/>
            </a:pPr>
            <a:r>
              <a:rPr lang="en-US" altLang="zh-CN" sz="1100" dirty="0">
                <a:solidFill>
                  <a:prstClr val="black"/>
                </a:solidFill>
                <a:latin typeface="Arial" panose="020F0502020204030204"/>
                <a:ea typeface="微软雅黑"/>
                <a:cs typeface="+mn-ea"/>
                <a:sym typeface="+mn-lt"/>
              </a:rPr>
              <a:t>SA3 5G TS REQ:</a:t>
            </a:r>
          </a:p>
          <a:p>
            <a:pPr marL="354013" marR="0" lvl="0" algn="l" defTabSz="914400" rtl="0" eaLnBrk="1" fontAlgn="auto" latinLnBrk="0" hangingPunct="1">
              <a:spcBef>
                <a:spcPts val="0"/>
              </a:spcBef>
              <a:spcAft>
                <a:spcPts val="0"/>
              </a:spcAft>
              <a:buClrTx/>
              <a:buSzTx/>
              <a:buFontTx/>
              <a:buNone/>
              <a:tabLst>
                <a:tab pos="265113" algn="l"/>
              </a:tabLst>
              <a:defRPr/>
            </a:pPr>
            <a:r>
              <a:rPr lang="en-US" altLang="zh-CN" sz="1100" dirty="0">
                <a:solidFill>
                  <a:prstClr val="black"/>
                </a:solidFill>
                <a:latin typeface="Arial" panose="020F0502020204030204"/>
                <a:ea typeface="微软雅黑"/>
                <a:cs typeface="+mn-ea"/>
                <a:sym typeface="+mn-lt"/>
              </a:rPr>
              <a:t>R15 TS 33.501 6.3-6.11, 6.13 (Initial and mobility security for NAS/RRC/UP)</a:t>
            </a:r>
          </a:p>
          <a:p>
            <a:pPr marL="354013" marR="0" lvl="0" algn="l" defTabSz="914400" rtl="0" eaLnBrk="1" fontAlgn="auto" latinLnBrk="0" hangingPunct="1">
              <a:spcBef>
                <a:spcPts val="0"/>
              </a:spcBef>
              <a:spcAft>
                <a:spcPts val="0"/>
              </a:spcAft>
              <a:buClrTx/>
              <a:buSzTx/>
              <a:buFontTx/>
              <a:buNone/>
              <a:tabLst>
                <a:tab pos="265113" algn="l"/>
              </a:tabLst>
              <a:defRPr/>
            </a:pPr>
            <a:r>
              <a:rPr lang="en-US" altLang="zh-CN" sz="1100" dirty="0">
                <a:solidFill>
                  <a:prstClr val="black"/>
                </a:solidFill>
                <a:latin typeface="Arial" panose="020F0502020204030204"/>
                <a:ea typeface="微软雅黑"/>
                <a:cs typeface="+mn-ea"/>
                <a:sym typeface="+mn-lt"/>
              </a:rPr>
              <a:t>R15 TS 33.501 8 (Interworking security for NAS and AS)</a:t>
            </a:r>
          </a:p>
          <a:p>
            <a:pPr marL="354013">
              <a:tabLst>
                <a:tab pos="265113" algn="l"/>
              </a:tabLst>
              <a:defRPr/>
            </a:pPr>
            <a:r>
              <a:rPr lang="en-US" altLang="zh-CN" sz="1100" dirty="0">
                <a:solidFill>
                  <a:prstClr val="black"/>
                </a:solidFill>
                <a:latin typeface="Arial" panose="020F0502020204030204"/>
                <a:ea typeface="微软雅黑"/>
                <a:cs typeface="+mn-ea"/>
                <a:sym typeface="+mn-lt"/>
              </a:rPr>
              <a:t>R15 TS 33.501 Annex E (FBS detection)</a:t>
            </a:r>
          </a:p>
          <a:p>
            <a:pPr marL="354013" marR="0" lvl="0" algn="l" defTabSz="914400" rtl="0" eaLnBrk="1" fontAlgn="auto" latinLnBrk="0" hangingPunct="1">
              <a:spcBef>
                <a:spcPts val="0"/>
              </a:spcBef>
              <a:spcAft>
                <a:spcPts val="0"/>
              </a:spcAft>
              <a:buClrTx/>
              <a:buSzTx/>
              <a:buFontTx/>
              <a:buNone/>
              <a:tabLst>
                <a:tab pos="265113" algn="l"/>
              </a:tabLst>
              <a:defRPr/>
            </a:pPr>
            <a:endParaRPr lang="en-US" altLang="zh-CN" sz="1100" dirty="0">
              <a:solidFill>
                <a:prstClr val="black"/>
              </a:solidFill>
              <a:latin typeface="Arial" panose="020F0502020204030204"/>
              <a:ea typeface="微软雅黑"/>
              <a:cs typeface="+mn-ea"/>
              <a:sym typeface="+mn-lt"/>
            </a:endParaRPr>
          </a:p>
        </p:txBody>
      </p:sp>
      <p:grpSp>
        <p:nvGrpSpPr>
          <p:cNvPr id="113" name="组合 112">
            <a:extLst>
              <a:ext uri="{FF2B5EF4-FFF2-40B4-BE49-F238E27FC236}">
                <a16:creationId xmlns:a16="http://schemas.microsoft.com/office/drawing/2014/main" id="{96C62057-3769-4438-92A7-B7C2F8784963}"/>
              </a:ext>
            </a:extLst>
          </p:cNvPr>
          <p:cNvGrpSpPr/>
          <p:nvPr/>
        </p:nvGrpSpPr>
        <p:grpSpPr>
          <a:xfrm>
            <a:off x="5045075" y="1142591"/>
            <a:ext cx="6878398" cy="2163532"/>
            <a:chOff x="816076" y="2698814"/>
            <a:chExt cx="3054588" cy="1496232"/>
          </a:xfrm>
        </p:grpSpPr>
        <p:sp>
          <p:nvSpPr>
            <p:cNvPr id="114" name="矩形 113">
              <a:extLst>
                <a:ext uri="{FF2B5EF4-FFF2-40B4-BE49-F238E27FC236}">
                  <a16:creationId xmlns:a16="http://schemas.microsoft.com/office/drawing/2014/main" id="{9BB548B6-5793-4496-AEDA-B22B571DBEE0}"/>
                </a:ext>
              </a:extLst>
            </p:cNvPr>
            <p:cNvSpPr/>
            <p:nvPr/>
          </p:nvSpPr>
          <p:spPr>
            <a:xfrm>
              <a:off x="816885" y="2698814"/>
              <a:ext cx="3053777" cy="281313"/>
            </a:xfrm>
            <a:prstGeom prst="rect">
              <a:avLst/>
            </a:prstGeom>
            <a:solidFill>
              <a:srgbClr val="415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prstClr val="white"/>
                  </a:solidFill>
                  <a:latin typeface="Arial" panose="020F0502020204030204"/>
                  <a:ea typeface="微软雅黑"/>
                  <a:cs typeface="+mn-ea"/>
                  <a:sym typeface="+mn-lt"/>
                </a:rPr>
                <a:t>Potential Objectives</a:t>
              </a:r>
              <a:endParaRPr kumimoji="0" lang="zh-CN" altLang="en-US"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endParaRPr>
            </a:p>
          </p:txBody>
        </p:sp>
        <p:sp>
          <p:nvSpPr>
            <p:cNvPr id="115" name="矩形 114">
              <a:extLst>
                <a:ext uri="{FF2B5EF4-FFF2-40B4-BE49-F238E27FC236}">
                  <a16:creationId xmlns:a16="http://schemas.microsoft.com/office/drawing/2014/main" id="{36E6010A-3358-4143-A131-D8FBEDB3EFB6}"/>
                </a:ext>
              </a:extLst>
            </p:cNvPr>
            <p:cNvSpPr/>
            <p:nvPr/>
          </p:nvSpPr>
          <p:spPr>
            <a:xfrm>
              <a:off x="816076" y="2980125"/>
              <a:ext cx="3054588" cy="1208815"/>
            </a:xfrm>
            <a:prstGeom prst="rect">
              <a:avLst/>
            </a:prstGeom>
            <a:noFill/>
            <a:ln>
              <a:solidFill>
                <a:srgbClr val="415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微软雅黑"/>
                <a:cs typeface="+mn-ea"/>
                <a:sym typeface="+mn-lt"/>
              </a:endParaRPr>
            </a:p>
          </p:txBody>
        </p:sp>
        <p:sp>
          <p:nvSpPr>
            <p:cNvPr id="116" name="文本框 115">
              <a:extLst>
                <a:ext uri="{FF2B5EF4-FFF2-40B4-BE49-F238E27FC236}">
                  <a16:creationId xmlns:a16="http://schemas.microsoft.com/office/drawing/2014/main" id="{6909BB48-2058-45E7-A2F5-B85F9D7C7F52}"/>
                </a:ext>
              </a:extLst>
            </p:cNvPr>
            <p:cNvSpPr txBox="1"/>
            <p:nvPr/>
          </p:nvSpPr>
          <p:spPr>
            <a:xfrm>
              <a:off x="837805" y="2981808"/>
              <a:ext cx="2996883" cy="1213238"/>
            </a:xfrm>
            <a:prstGeom prst="rect">
              <a:avLst/>
            </a:prstGeom>
            <a:noFill/>
          </p:spPr>
          <p:txBody>
            <a:bodyPr wrap="square" rtlCol="0">
              <a:spAutoFit/>
            </a:bodyPr>
            <a:lstStyle/>
            <a:p>
              <a:pPr lvl="0">
                <a:spcAft>
                  <a:spcPts val="0"/>
                </a:spcAft>
                <a:tabLst>
                  <a:tab pos="540385" algn="l"/>
                </a:tabLst>
              </a:pPr>
              <a:r>
                <a:rPr lang="en-US" altLang="zh-CN" sz="1200" dirty="0">
                  <a:solidFill>
                    <a:schemeClr val="tx1"/>
                  </a:solidFill>
                  <a:effectLst/>
                  <a:ea typeface="宋体" panose="02010600030101010101" pitchFamily="2" charset="-122"/>
                </a:rPr>
                <a:t>To protect communication between UE (including IoT UE) and 6G network (including TN and NTN):</a:t>
              </a:r>
            </a:p>
            <a:p>
              <a:pPr marL="358775" lvl="0" indent="-177800">
                <a:spcAft>
                  <a:spcPts val="0"/>
                </a:spcAft>
                <a:buFont typeface="+mj-lt"/>
                <a:buAutoNum type="arabicPeriod"/>
                <a:tabLst>
                  <a:tab pos="540385" algn="l"/>
                </a:tabLst>
              </a:pPr>
              <a:r>
                <a:rPr lang="en-US" altLang="zh-CN" sz="1200" dirty="0">
                  <a:solidFill>
                    <a:schemeClr val="tx1"/>
                  </a:solidFill>
                  <a:effectLst/>
                  <a:ea typeface="宋体" panose="02010600030101010101" pitchFamily="2" charset="-122"/>
                </a:rPr>
                <a:t>NAS security, e.g. </a:t>
              </a:r>
              <a:r>
                <a:rPr lang="en-US" altLang="zh-CN" sz="1200" dirty="0">
                  <a:solidFill>
                    <a:prstClr val="black"/>
                  </a:solidFill>
                  <a:latin typeface="Arial" panose="020F0502020204030204"/>
                  <a:ea typeface="微软雅黑"/>
                  <a:cs typeface="+mn-ea"/>
                  <a:sym typeface="+mn-lt"/>
                </a:rPr>
                <a:t>module/</a:t>
              </a:r>
              <a:r>
                <a:rPr lang="en-US" altLang="zh-CN" sz="1200" dirty="0">
                  <a:solidFill>
                    <a:schemeClr val="tx1"/>
                  </a:solidFill>
                  <a:effectLst/>
                  <a:ea typeface="宋体" panose="02010600030101010101" pitchFamily="2" charset="-122"/>
                </a:rPr>
                <a:t>distributed NAS, NAS SMC</a:t>
              </a:r>
            </a:p>
            <a:p>
              <a:pPr marL="358775" lvl="0" indent="-177800">
                <a:spcAft>
                  <a:spcPts val="0"/>
                </a:spcAft>
                <a:buFont typeface="+mj-lt"/>
                <a:buAutoNum type="arabicPeriod"/>
                <a:tabLst>
                  <a:tab pos="540385" algn="l"/>
                </a:tabLst>
              </a:pPr>
              <a:r>
                <a:rPr lang="en-US" altLang="zh-CN" sz="1200" dirty="0">
                  <a:solidFill>
                    <a:schemeClr val="tx1"/>
                  </a:solidFill>
                  <a:effectLst/>
                  <a:ea typeface="宋体" panose="02010600030101010101" pitchFamily="2" charset="-122"/>
                </a:rPr>
                <a:t>AS security, e.g. SI, Paging, MAC CE, AS SMC</a:t>
              </a:r>
            </a:p>
            <a:p>
              <a:pPr marL="358775" lvl="0" indent="-177800">
                <a:spcAft>
                  <a:spcPts val="0"/>
                </a:spcAft>
                <a:buFont typeface="+mj-lt"/>
                <a:buAutoNum type="arabicPeriod"/>
                <a:tabLst>
                  <a:tab pos="540385" algn="l"/>
                </a:tabLst>
              </a:pPr>
              <a:r>
                <a:rPr lang="en-US" altLang="zh-CN" sz="1200" dirty="0">
                  <a:solidFill>
                    <a:schemeClr val="tx1"/>
                  </a:solidFill>
                  <a:effectLst/>
                  <a:ea typeface="宋体" panose="02010600030101010101" pitchFamily="2" charset="-122"/>
                </a:rPr>
                <a:t>UP security, e.g. UP security policy</a:t>
              </a:r>
            </a:p>
            <a:p>
              <a:pPr marL="358775" lvl="0" indent="-177800">
                <a:spcAft>
                  <a:spcPts val="0"/>
                </a:spcAft>
                <a:buFont typeface="+mj-lt"/>
                <a:buAutoNum type="arabicPeriod"/>
                <a:tabLst>
                  <a:tab pos="540385" algn="l"/>
                </a:tabLst>
              </a:pPr>
              <a:r>
                <a:rPr lang="en-US" altLang="zh-CN" sz="1200" dirty="0">
                  <a:solidFill>
                    <a:schemeClr val="tx1"/>
                  </a:solidFill>
                  <a:effectLst/>
                  <a:ea typeface="宋体" panose="02010600030101010101" pitchFamily="2" charset="-122"/>
                </a:rPr>
                <a:t>Key handling and security negotiation for mobility procedures, e.g. </a:t>
              </a:r>
              <a:r>
                <a:rPr lang="en-US" altLang="zh-CN" sz="1200" dirty="0" err="1">
                  <a:solidFill>
                    <a:schemeClr val="tx1"/>
                  </a:solidFill>
                  <a:effectLst/>
                  <a:ea typeface="宋体" panose="02010600030101010101" pitchFamily="2" charset="-122"/>
                </a:rPr>
                <a:t>Xn</a:t>
              </a:r>
              <a:r>
                <a:rPr lang="en-US" altLang="zh-CN" sz="1200" dirty="0">
                  <a:solidFill>
                    <a:schemeClr val="tx1"/>
                  </a:solidFill>
                  <a:effectLst/>
                  <a:ea typeface="宋体" panose="02010600030101010101" pitchFamily="2" charset="-122"/>
                </a:rPr>
                <a:t>/N2 handover, RRC resume/reestablishment, idle mobility, multi-NAS</a:t>
              </a:r>
            </a:p>
            <a:p>
              <a:pPr marL="358775" lvl="0" indent="-177800">
                <a:spcAft>
                  <a:spcPts val="0"/>
                </a:spcAft>
                <a:buFont typeface="+mj-lt"/>
                <a:buAutoNum type="arabicPeriod"/>
                <a:tabLst>
                  <a:tab pos="540385" algn="l"/>
                </a:tabLst>
              </a:pPr>
              <a:r>
                <a:rPr lang="en-US" altLang="zh-CN" sz="1200" dirty="0">
                  <a:solidFill>
                    <a:schemeClr val="tx1"/>
                  </a:solidFill>
                  <a:effectLst/>
                  <a:ea typeface="宋体" panose="02010600030101010101" pitchFamily="2" charset="-122"/>
                </a:rPr>
                <a:t>Key handling and security negotiation for migration and interworking procedures, e.g. N2 handover, idle mobility.</a:t>
              </a:r>
            </a:p>
          </p:txBody>
        </p:sp>
      </p:grpSp>
      <p:sp>
        <p:nvSpPr>
          <p:cNvPr id="37" name="文本框 36">
            <a:extLst>
              <a:ext uri="{FF2B5EF4-FFF2-40B4-BE49-F238E27FC236}">
                <a16:creationId xmlns:a16="http://schemas.microsoft.com/office/drawing/2014/main" id="{0AD41D1D-6D1E-48F3-ABF4-98581BD91884}"/>
              </a:ext>
            </a:extLst>
          </p:cNvPr>
          <p:cNvSpPr txBox="1"/>
          <p:nvPr/>
        </p:nvSpPr>
        <p:spPr>
          <a:xfrm>
            <a:off x="5045074" y="4219665"/>
            <a:ext cx="7015406" cy="2123658"/>
          </a:xfrm>
          <a:prstGeom prst="rect">
            <a:avLst/>
          </a:prstGeom>
          <a:noFill/>
        </p:spPr>
        <p:txBody>
          <a:bodyPr wrap="square" rtlCol="0">
            <a:spAutoFit/>
          </a:bodyPr>
          <a:lstStyle/>
          <a:p>
            <a:pPr marL="177800" lvl="0" indent="-177800">
              <a:spcAft>
                <a:spcPts val="0"/>
              </a:spcAft>
              <a:buFont typeface="+mj-lt"/>
              <a:buAutoNum type="arabicPeriod"/>
              <a:tabLst>
                <a:tab pos="540385" algn="l"/>
              </a:tabLst>
            </a:pPr>
            <a:r>
              <a:rPr lang="en-GB" altLang="zh-CN" sz="1200" dirty="0">
                <a:solidFill>
                  <a:schemeClr val="tx1"/>
                </a:solidFill>
                <a:effectLst/>
                <a:ea typeface="宋体" panose="02010600030101010101" pitchFamily="2" charset="-122"/>
              </a:rPr>
              <a:t>System related (Basic feature)</a:t>
            </a:r>
          </a:p>
          <a:p>
            <a:pPr marL="177800" lvl="0" indent="-177800">
              <a:spcAft>
                <a:spcPts val="0"/>
              </a:spcAft>
              <a:buFont typeface="+mj-lt"/>
              <a:buAutoNum type="arabicPeriod"/>
              <a:tabLst>
                <a:tab pos="540385" algn="l"/>
              </a:tabLst>
            </a:pPr>
            <a:r>
              <a:rPr lang="en-GB" altLang="zh-CN" sz="1200" dirty="0">
                <a:solidFill>
                  <a:schemeClr val="tx1"/>
                </a:solidFill>
                <a:effectLst/>
                <a:ea typeface="宋体" panose="02010600030101010101" pitchFamily="2" charset="-122"/>
              </a:rPr>
              <a:t>For objective</a:t>
            </a:r>
            <a:r>
              <a:rPr lang="en-US" altLang="zh-CN" sz="1200" dirty="0">
                <a:solidFill>
                  <a:schemeClr val="tx1"/>
                </a:solidFill>
                <a:effectLst/>
                <a:ea typeface="宋体" panose="02010600030101010101" pitchFamily="2" charset="-122"/>
              </a:rPr>
              <a:t>s</a:t>
            </a:r>
            <a:r>
              <a:rPr lang="en-GB" altLang="zh-CN" sz="1200" dirty="0">
                <a:solidFill>
                  <a:schemeClr val="tx1"/>
                </a:solidFill>
                <a:effectLst/>
                <a:ea typeface="宋体" panose="02010600030101010101" pitchFamily="2" charset="-122"/>
              </a:rPr>
              <a:t> 2 and 3, </a:t>
            </a:r>
            <a:r>
              <a:rPr lang="en-US" altLang="zh-CN" sz="1200" dirty="0">
                <a:solidFill>
                  <a:schemeClr val="tx1"/>
                </a:solidFill>
                <a:effectLst/>
                <a:ea typeface="宋体" panose="02010600030101010101" pitchFamily="2" charset="-122"/>
              </a:rPr>
              <a:t>SA3 can study independently as other group will be in align with SA3</a:t>
            </a:r>
            <a:r>
              <a:rPr lang="en-GB" altLang="zh-CN" sz="1200" dirty="0">
                <a:ea typeface="宋体" panose="02010600030101010101" pitchFamily="2" charset="-122"/>
              </a:rPr>
              <a:t>.</a:t>
            </a:r>
            <a:endParaRPr lang="en-GB" altLang="zh-CN" sz="1200" dirty="0">
              <a:solidFill>
                <a:schemeClr val="tx1"/>
              </a:solidFill>
              <a:effectLst/>
              <a:ea typeface="宋体" panose="02010600030101010101" pitchFamily="2" charset="-122"/>
            </a:endParaRPr>
          </a:p>
          <a:p>
            <a:pPr marL="177800" lvl="0" indent="-177800">
              <a:spcAft>
                <a:spcPts val="0"/>
              </a:spcAft>
              <a:buFont typeface="+mj-lt"/>
              <a:buAutoNum type="arabicPeriod"/>
              <a:tabLst>
                <a:tab pos="540385" algn="l"/>
              </a:tabLst>
            </a:pPr>
            <a:r>
              <a:rPr lang="en-GB" altLang="zh-CN" sz="1200" dirty="0">
                <a:solidFill>
                  <a:schemeClr val="tx1"/>
                </a:solidFill>
                <a:effectLst/>
                <a:ea typeface="宋体" panose="02010600030101010101" pitchFamily="2" charset="-122"/>
              </a:rPr>
              <a:t>For objectives 1, 4 and 5, SA3 needs to wait for</a:t>
            </a:r>
            <a:r>
              <a:rPr lang="en-GB" altLang="zh-CN" sz="1200" dirty="0">
                <a:ea typeface="宋体" panose="02010600030101010101" pitchFamily="2" charset="-122"/>
              </a:rPr>
              <a:t> SA2 and RAN progress as the objectives are procedure related.</a:t>
            </a:r>
          </a:p>
          <a:p>
            <a:pPr marL="177800" indent="-177800">
              <a:buFont typeface="+mj-lt"/>
              <a:buAutoNum type="arabicPeriod"/>
              <a:tabLst>
                <a:tab pos="540385" algn="l"/>
              </a:tabLst>
            </a:pPr>
            <a:r>
              <a:rPr lang="en-US" altLang="zh-CN" sz="1200" dirty="0">
                <a:ea typeface="宋体" panose="02010600030101010101" pitchFamily="2" charset="-122"/>
              </a:rPr>
              <a:t>When developing NAS, AS, UP security solutions, SA3 should consider the IoT design principles (i.e. scalability and forward compatibility) established by SA2 and RAN, as well as the NTN design principle (i.e. uniformity).</a:t>
            </a:r>
            <a:endParaRPr lang="en-GB" altLang="zh-CN" sz="1200" dirty="0">
              <a:ea typeface="宋体" panose="02010600030101010101" pitchFamily="2" charset="-122"/>
            </a:endParaRPr>
          </a:p>
          <a:p>
            <a:pPr marL="177800" lvl="0" indent="-177800">
              <a:spcAft>
                <a:spcPts val="0"/>
              </a:spcAft>
              <a:buFont typeface="+mj-lt"/>
              <a:buAutoNum type="arabicPeriod"/>
              <a:tabLst>
                <a:tab pos="540385" algn="l"/>
              </a:tabLst>
            </a:pPr>
            <a:r>
              <a:rPr lang="en-GB" altLang="zh-CN" sz="1200" dirty="0">
                <a:ea typeface="宋体" panose="02010600030101010101" pitchFamily="2" charset="-122"/>
              </a:rPr>
              <a:t>Reason why to put NAS, AS, UP security into one security area:</a:t>
            </a:r>
          </a:p>
          <a:p>
            <a:pPr marL="542925" lvl="1" indent="-342900">
              <a:buFont typeface="+mj-lt"/>
              <a:buAutoNum type="alphaLcParenR"/>
              <a:tabLst>
                <a:tab pos="447675" algn="l"/>
              </a:tabLst>
            </a:pPr>
            <a:r>
              <a:rPr lang="en-GB" altLang="zh-CN" sz="1200" dirty="0">
                <a:ea typeface="宋体" panose="02010600030101010101" pitchFamily="2" charset="-122"/>
              </a:rPr>
              <a:t>Module/distributed NAS security may impact mobility, interworking, AS and UP security, e.g. idle mobility from 5G to 6G or within 6G, AS/UP key derivation.</a:t>
            </a:r>
          </a:p>
          <a:p>
            <a:pPr marL="542925" lvl="1" indent="-342900">
              <a:buFont typeface="+mj-lt"/>
              <a:buAutoNum type="alphaLcParenR"/>
              <a:tabLst>
                <a:tab pos="447675" algn="l"/>
              </a:tabLst>
            </a:pPr>
            <a:r>
              <a:rPr lang="en-GB" altLang="zh-CN" sz="1200" dirty="0">
                <a:ea typeface="宋体" panose="02010600030101010101" pitchFamily="2" charset="-122"/>
              </a:rPr>
              <a:t>Mobility and interworking may be similar procedures, e.g. N2 handover, idle mobility.</a:t>
            </a:r>
            <a:endParaRPr lang="zh-CN" altLang="zh-CN" sz="1200" dirty="0">
              <a:solidFill>
                <a:schemeClr val="tx1"/>
              </a:solidFill>
              <a:effectLst/>
              <a:ea typeface="宋体" panose="02010600030101010101" pitchFamily="2" charset="-122"/>
            </a:endParaRPr>
          </a:p>
        </p:txBody>
      </p:sp>
    </p:spTree>
    <p:extLst>
      <p:ext uri="{BB962C8B-B14F-4D97-AF65-F5344CB8AC3E}">
        <p14:creationId xmlns:p14="http://schemas.microsoft.com/office/powerpoint/2010/main" val="2208729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组合 116">
            <a:extLst>
              <a:ext uri="{FF2B5EF4-FFF2-40B4-BE49-F238E27FC236}">
                <a16:creationId xmlns:a16="http://schemas.microsoft.com/office/drawing/2014/main" id="{CE71C546-FA6C-4C27-AA89-AD18031D9787}"/>
              </a:ext>
            </a:extLst>
          </p:cNvPr>
          <p:cNvGrpSpPr/>
          <p:nvPr/>
        </p:nvGrpSpPr>
        <p:grpSpPr>
          <a:xfrm>
            <a:off x="5130800" y="3598911"/>
            <a:ext cx="6713290" cy="2636083"/>
            <a:chOff x="816076" y="2698814"/>
            <a:chExt cx="3054588" cy="1490126"/>
          </a:xfrm>
        </p:grpSpPr>
        <p:sp>
          <p:nvSpPr>
            <p:cNvPr id="118" name="矩形 117">
              <a:extLst>
                <a:ext uri="{FF2B5EF4-FFF2-40B4-BE49-F238E27FC236}">
                  <a16:creationId xmlns:a16="http://schemas.microsoft.com/office/drawing/2014/main" id="{6E3F1268-AACD-4783-9DAA-27B6D025F06C}"/>
                </a:ext>
              </a:extLst>
            </p:cNvPr>
            <p:cNvSpPr/>
            <p:nvPr/>
          </p:nvSpPr>
          <p:spPr>
            <a:xfrm>
              <a:off x="816885" y="2698814"/>
              <a:ext cx="3053777" cy="281313"/>
            </a:xfrm>
            <a:prstGeom prst="rect">
              <a:avLst/>
            </a:prstGeom>
            <a:solidFill>
              <a:srgbClr val="415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rPr>
                <a:t>Remark</a:t>
              </a:r>
              <a:endParaRPr kumimoji="0" lang="zh-CN" altLang="en-US"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endParaRPr>
            </a:p>
          </p:txBody>
        </p:sp>
        <p:sp>
          <p:nvSpPr>
            <p:cNvPr id="119" name="矩形 118">
              <a:extLst>
                <a:ext uri="{FF2B5EF4-FFF2-40B4-BE49-F238E27FC236}">
                  <a16:creationId xmlns:a16="http://schemas.microsoft.com/office/drawing/2014/main" id="{F7D72358-C32E-4A3D-8334-433D5AE04A5F}"/>
                </a:ext>
              </a:extLst>
            </p:cNvPr>
            <p:cNvSpPr/>
            <p:nvPr/>
          </p:nvSpPr>
          <p:spPr>
            <a:xfrm>
              <a:off x="816076" y="2980125"/>
              <a:ext cx="3054588" cy="1208815"/>
            </a:xfrm>
            <a:prstGeom prst="rect">
              <a:avLst/>
            </a:prstGeom>
            <a:noFill/>
            <a:ln>
              <a:solidFill>
                <a:srgbClr val="415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微软雅黑"/>
                <a:cs typeface="+mn-ea"/>
                <a:sym typeface="+mn-lt"/>
              </a:endParaRPr>
            </a:p>
          </p:txBody>
        </p:sp>
      </p:grpSp>
      <p:sp>
        <p:nvSpPr>
          <p:cNvPr id="6" name="文本框 5">
            <a:extLst>
              <a:ext uri="{FF2B5EF4-FFF2-40B4-BE49-F238E27FC236}">
                <a16:creationId xmlns:a16="http://schemas.microsoft.com/office/drawing/2014/main" id="{6F188EA6-0638-4403-CD0D-8E6F882CCDCB}"/>
              </a:ext>
            </a:extLst>
          </p:cNvPr>
          <p:cNvSpPr txBox="1">
            <a:spLocks/>
          </p:cNvSpPr>
          <p:nvPr/>
        </p:nvSpPr>
        <p:spPr>
          <a:xfrm>
            <a:off x="462987" y="308588"/>
            <a:ext cx="9885368" cy="369332"/>
          </a:xfrm>
          <a:prstGeom prst="rect">
            <a:avLst/>
          </a:prstGeom>
          <a:noFill/>
        </p:spPr>
        <p:txBody>
          <a:bodyPr wrap="square" lIns="0" tIns="0" rIns="0" bIns="0" rtlCol="0">
            <a:spAutoFit/>
          </a:bodyPr>
          <a:lstStyle>
            <a:defPPr>
              <a:defRPr lang="zh-CN"/>
            </a:defPPr>
            <a:lvl1pPr marR="0" lvl="0" indent="0" fontAlgn="auto">
              <a:lnSpc>
                <a:spcPct val="100000"/>
              </a:lnSpc>
              <a:spcBef>
                <a:spcPts val="0"/>
              </a:spcBef>
              <a:spcAft>
                <a:spcPts val="0"/>
              </a:spcAft>
              <a:buClrTx/>
              <a:buSzTx/>
              <a:buFontTx/>
              <a:buNone/>
              <a:tabLst/>
              <a:defRPr kumimoji="0" sz="2400" b="0" i="0" u="none" strike="noStrike" cap="none" spc="0" normalizeH="0" baseline="0">
                <a:ln>
                  <a:noFill/>
                </a:ln>
                <a:solidFill>
                  <a:schemeClr val="tx1">
                    <a:lumMod val="75000"/>
                    <a:lumOff val="25000"/>
                  </a:schemeClr>
                </a:solidFill>
                <a:effectLst/>
                <a:uLnTx/>
                <a:uFillTx/>
                <a:latin typeface="vivo type 简 Heavy" panose="02000900000000000000" pitchFamily="2" charset="-122"/>
                <a:ea typeface="vivo type 简 Heavy" panose="02000900000000000000" pitchFamily="2" charset="-122"/>
                <a:cs typeface="OPPOSans B"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cs typeface="OPPOSans B" panose="00020600040101010101" pitchFamily="18" charset="-122"/>
                <a:sym typeface="微软雅黑" panose="020B0503020204020204" pitchFamily="34" charset="-122"/>
              </a:rPr>
              <a:t>Security </a:t>
            </a:r>
            <a:r>
              <a:rPr lang="en-US" altLang="zh-CN" dirty="0">
                <a:solidFill>
                  <a:srgbClr val="000000">
                    <a:lumMod val="75000"/>
                    <a:lumOff val="25000"/>
                  </a:srgbClr>
                </a:solidFill>
                <a:sym typeface="微软雅黑" panose="020B0503020204020204" pitchFamily="34" charset="-122"/>
              </a:rPr>
              <a:t>Area 3: </a:t>
            </a:r>
            <a:r>
              <a:rPr kumimoji="0" lang="en-US" altLang="zh-CN"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cs typeface="OPPOSans B" panose="00020600040101010101" pitchFamily="18" charset="-122"/>
                <a:sym typeface="微软雅黑" panose="020B0503020204020204" pitchFamily="34" charset="-122"/>
              </a:rPr>
              <a:t>NDS/IP, SBA security</a:t>
            </a:r>
            <a:endParaRPr kumimoji="0" lang="en-US"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endParaRPr>
          </a:p>
        </p:txBody>
      </p:sp>
      <p:sp>
        <p:nvSpPr>
          <p:cNvPr id="16" name="矩形 15">
            <a:extLst>
              <a:ext uri="{FF2B5EF4-FFF2-40B4-BE49-F238E27FC236}">
                <a16:creationId xmlns:a16="http://schemas.microsoft.com/office/drawing/2014/main" id="{50A4150E-4105-0042-C30B-47DB5C4A805A}"/>
              </a:ext>
            </a:extLst>
          </p:cNvPr>
          <p:cNvSpPr/>
          <p:nvPr/>
        </p:nvSpPr>
        <p:spPr>
          <a:xfrm rot="10543290">
            <a:off x="-35966400" y="268986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7" name="矩形 16">
            <a:extLst>
              <a:ext uri="{FF2B5EF4-FFF2-40B4-BE49-F238E27FC236}">
                <a16:creationId xmlns:a16="http://schemas.microsoft.com/office/drawing/2014/main" id="{BBD48DFB-29F6-BAC5-8730-4D01F25C1835}"/>
              </a:ext>
            </a:extLst>
          </p:cNvPr>
          <p:cNvSpPr/>
          <p:nvPr/>
        </p:nvSpPr>
        <p:spPr>
          <a:xfrm>
            <a:off x="47701200" y="-224790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8" name="矩形 17">
            <a:extLst>
              <a:ext uri="{FF2B5EF4-FFF2-40B4-BE49-F238E27FC236}">
                <a16:creationId xmlns:a16="http://schemas.microsoft.com/office/drawing/2014/main" id="{8251BD4E-6EF0-6802-A50A-A13BBF2648FF}"/>
              </a:ext>
            </a:extLst>
          </p:cNvPr>
          <p:cNvSpPr/>
          <p:nvPr/>
        </p:nvSpPr>
        <p:spPr>
          <a:xfrm rot="10543290">
            <a:off x="46405801" y="282702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9" name="矩形 18">
            <a:extLst>
              <a:ext uri="{FF2B5EF4-FFF2-40B4-BE49-F238E27FC236}">
                <a16:creationId xmlns:a16="http://schemas.microsoft.com/office/drawing/2014/main" id="{B0CC8295-ADD9-42F1-213F-05586239F2B4}"/>
              </a:ext>
            </a:extLst>
          </p:cNvPr>
          <p:cNvSpPr/>
          <p:nvPr/>
        </p:nvSpPr>
        <p:spPr>
          <a:xfrm>
            <a:off x="-38709600" y="-231648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05" name="矩形 104">
            <a:extLst>
              <a:ext uri="{FF2B5EF4-FFF2-40B4-BE49-F238E27FC236}">
                <a16:creationId xmlns:a16="http://schemas.microsoft.com/office/drawing/2014/main" id="{855461D6-8D64-4E78-A02F-EC938594697D}"/>
              </a:ext>
            </a:extLst>
          </p:cNvPr>
          <p:cNvSpPr/>
          <p:nvPr/>
        </p:nvSpPr>
        <p:spPr>
          <a:xfrm>
            <a:off x="347782" y="1140984"/>
            <a:ext cx="4524968" cy="406775"/>
          </a:xfrm>
          <a:prstGeom prst="rect">
            <a:avLst/>
          </a:prstGeom>
          <a:solidFill>
            <a:srgbClr val="415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rPr>
              <a:t>Requirement Source</a:t>
            </a:r>
            <a:endParaRPr kumimoji="0" lang="zh-CN" altLang="en-US"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endParaRPr>
          </a:p>
        </p:txBody>
      </p:sp>
      <p:sp>
        <p:nvSpPr>
          <p:cNvPr id="106" name="矩形 105">
            <a:extLst>
              <a:ext uri="{FF2B5EF4-FFF2-40B4-BE49-F238E27FC236}">
                <a16:creationId xmlns:a16="http://schemas.microsoft.com/office/drawing/2014/main" id="{A7EFB28F-D4F8-4D36-83C3-F1901F489B22}"/>
              </a:ext>
            </a:extLst>
          </p:cNvPr>
          <p:cNvSpPr/>
          <p:nvPr/>
        </p:nvSpPr>
        <p:spPr>
          <a:xfrm>
            <a:off x="346583" y="1547760"/>
            <a:ext cx="4526170" cy="4687234"/>
          </a:xfrm>
          <a:prstGeom prst="rect">
            <a:avLst/>
          </a:prstGeom>
          <a:noFill/>
          <a:ln>
            <a:solidFill>
              <a:srgbClr val="415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微软雅黑"/>
              <a:cs typeface="+mn-ea"/>
              <a:sym typeface="+mn-lt"/>
            </a:endParaRPr>
          </a:p>
        </p:txBody>
      </p:sp>
      <p:sp>
        <p:nvSpPr>
          <p:cNvPr id="107" name="文本框 106">
            <a:extLst>
              <a:ext uri="{FF2B5EF4-FFF2-40B4-BE49-F238E27FC236}">
                <a16:creationId xmlns:a16="http://schemas.microsoft.com/office/drawing/2014/main" id="{ADAC3D7E-BCC7-4098-8BCB-747A63EF52ED}"/>
              </a:ext>
            </a:extLst>
          </p:cNvPr>
          <p:cNvSpPr txBox="1"/>
          <p:nvPr/>
        </p:nvSpPr>
        <p:spPr>
          <a:xfrm>
            <a:off x="377585" y="1706435"/>
            <a:ext cx="4502841" cy="3970318"/>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lang="en-US" altLang="zh-CN" sz="1400" dirty="0">
                <a:solidFill>
                  <a:prstClr val="black"/>
                </a:solidFill>
                <a:latin typeface="Arial" panose="020F0502020204030204"/>
                <a:ea typeface="微软雅黑"/>
                <a:cs typeface="+mn-ea"/>
                <a:sym typeface="+mn-lt"/>
              </a:rPr>
              <a:t>SA2 6G SID:</a:t>
            </a:r>
            <a:r>
              <a:rPr lang="zh-CN" altLang="en-US" sz="1400" dirty="0">
                <a:solidFill>
                  <a:prstClr val="black"/>
                </a:solidFill>
                <a:latin typeface="Arial" panose="020F0502020204030204"/>
                <a:ea typeface="微软雅黑"/>
                <a:cs typeface="+mn-ea"/>
                <a:sym typeface="+mn-lt"/>
              </a:rPr>
              <a:t> </a:t>
            </a:r>
            <a:r>
              <a:rPr lang="en-US" altLang="zh-CN" sz="1400" dirty="0">
                <a:solidFill>
                  <a:prstClr val="black"/>
                </a:solidFill>
                <a:latin typeface="Arial" panose="020F0502020204030204"/>
                <a:ea typeface="微软雅黑"/>
                <a:cs typeface="+mn-ea"/>
                <a:sym typeface="+mn-lt"/>
              </a:rPr>
              <a:t> </a:t>
            </a:r>
          </a:p>
          <a:p>
            <a:pPr marL="354013" marR="0" lvl="0" algn="l" defTabSz="914400" rtl="0" eaLnBrk="1" fontAlgn="auto" latinLnBrk="0" hangingPunct="1">
              <a:spcBef>
                <a:spcPts val="0"/>
              </a:spcBef>
              <a:spcAft>
                <a:spcPts val="0"/>
              </a:spcAft>
              <a:buClrTx/>
              <a:buSzTx/>
              <a:buFontTx/>
              <a:buNone/>
              <a:tabLst/>
              <a:defRPr/>
            </a:pPr>
            <a:r>
              <a:rPr lang="en-US" altLang="zh-CN" sz="1400" dirty="0">
                <a:solidFill>
                  <a:prstClr val="black"/>
                </a:solidFill>
                <a:latin typeface="Arial" panose="020F0502020204030204"/>
                <a:ea typeface="微软雅黑"/>
                <a:cs typeface="+mn-ea"/>
                <a:sym typeface="+mn-lt"/>
              </a:rPr>
              <a:t>WT#1.2 SBA framework (SBA security)</a:t>
            </a:r>
          </a:p>
          <a:p>
            <a:pPr marL="354013" marR="0" lvl="0" algn="l" defTabSz="914400" rtl="0" eaLnBrk="1" fontAlgn="auto" latinLnBrk="0" hangingPunct="1">
              <a:spcBef>
                <a:spcPts val="0"/>
              </a:spcBef>
              <a:spcAft>
                <a:spcPts val="0"/>
              </a:spcAft>
              <a:buClrTx/>
              <a:buSzTx/>
              <a:buFontTx/>
              <a:buNone/>
              <a:tabLst/>
              <a:defRPr/>
            </a:pPr>
            <a:r>
              <a:rPr lang="en-US" altLang="zh-CN" sz="1400" dirty="0">
                <a:solidFill>
                  <a:prstClr val="black"/>
                </a:solidFill>
                <a:latin typeface="Arial" panose="020F0502020204030204"/>
                <a:ea typeface="微软雅黑"/>
                <a:cs typeface="+mn-ea"/>
                <a:sym typeface="+mn-lt"/>
              </a:rPr>
              <a:t>WT#7 support 6G RAT for NTN</a:t>
            </a:r>
          </a:p>
          <a:p>
            <a:pPr>
              <a:defRPr/>
            </a:pPr>
            <a:r>
              <a:rPr lang="en-US" altLang="zh-CN" sz="1400" dirty="0">
                <a:solidFill>
                  <a:prstClr val="black"/>
                </a:solidFill>
                <a:latin typeface="Arial" panose="020F0502020204030204"/>
                <a:ea typeface="微软雅黑"/>
                <a:cs typeface="+mn-ea"/>
                <a:sym typeface="+mn-lt"/>
              </a:rPr>
              <a:t>RAN 6G SID:</a:t>
            </a:r>
          </a:p>
          <a:p>
            <a:pPr marL="361950">
              <a:defRPr/>
            </a:pPr>
            <a:r>
              <a:rPr lang="en-US" altLang="zh-CN" sz="1400" dirty="0">
                <a:solidFill>
                  <a:prstClr val="black"/>
                </a:solidFill>
                <a:latin typeface="Arial" panose="020F0502020204030204"/>
                <a:ea typeface="微软雅黑"/>
                <a:cs typeface="+mn-ea"/>
                <a:sym typeface="+mn-lt"/>
              </a:rPr>
              <a:t>WT#1j harmonized 6GR for TN and NTN</a:t>
            </a:r>
          </a:p>
          <a:p>
            <a:pPr marL="361950">
              <a:defRPr/>
            </a:pPr>
            <a:r>
              <a:rPr lang="en-US" altLang="zh-CN" sz="1400" dirty="0">
                <a:solidFill>
                  <a:prstClr val="black"/>
                </a:solidFill>
                <a:latin typeface="Arial" panose="020F0502020204030204"/>
                <a:ea typeface="微软雅黑"/>
                <a:cs typeface="+mn-ea"/>
                <a:sym typeface="+mn-lt"/>
              </a:rPr>
              <a:t>WT#6 RAN architecture (NDS/IP security)</a:t>
            </a:r>
          </a:p>
          <a:p>
            <a:pPr>
              <a:defRPr/>
            </a:pPr>
            <a:r>
              <a:rPr lang="en-US" altLang="zh-CN" sz="1400" dirty="0">
                <a:solidFill>
                  <a:prstClr val="black"/>
                </a:solidFill>
                <a:latin typeface="Arial" panose="020F0502020204030204"/>
                <a:ea typeface="微软雅黑"/>
                <a:cs typeface="+mn-ea"/>
                <a:sym typeface="+mn-lt"/>
              </a:rPr>
              <a:t>SA3 5G TR REQ:</a:t>
            </a:r>
          </a:p>
          <a:p>
            <a:pPr marL="361950">
              <a:defRPr/>
            </a:pPr>
            <a:r>
              <a:rPr lang="en-US" altLang="zh-CN" sz="1400" dirty="0">
                <a:solidFill>
                  <a:prstClr val="black"/>
                </a:solidFill>
                <a:latin typeface="Arial" panose="020F0502020204030204"/>
                <a:ea typeface="微软雅黑"/>
                <a:cs typeface="+mn-ea"/>
                <a:sym typeface="+mn-lt"/>
              </a:rPr>
              <a:t>R15 TR 33.899 Security domain 1 (Partial, AN-CN CP/UP security, CN-CN CP/UP security)</a:t>
            </a:r>
          </a:p>
          <a:p>
            <a:pPr marL="361950">
              <a:defRPr/>
            </a:pPr>
            <a:r>
              <a:rPr lang="en-US" altLang="zh-CN" sz="1400" dirty="0">
                <a:solidFill>
                  <a:prstClr val="black"/>
                </a:solidFill>
                <a:latin typeface="Arial" panose="020F0502020204030204"/>
                <a:ea typeface="微软雅黑"/>
                <a:cs typeface="+mn-ea"/>
                <a:sym typeface="+mn-lt"/>
              </a:rPr>
              <a:t>R15 TR 33.899 Security domain 10 (Network domain security)</a:t>
            </a:r>
          </a:p>
          <a:p>
            <a:pPr marL="361950">
              <a:defRPr/>
            </a:pPr>
            <a:r>
              <a:rPr lang="en-US" altLang="zh-CN" sz="1400" dirty="0">
                <a:solidFill>
                  <a:prstClr val="black"/>
                </a:solidFill>
                <a:latin typeface="Arial" panose="020F0502020204030204"/>
                <a:ea typeface="微软雅黑"/>
                <a:cs typeface="+mn-ea"/>
                <a:sym typeface="+mn-lt"/>
              </a:rPr>
              <a:t>R15 TR 33.899 Security domain 16 (Management security)</a:t>
            </a:r>
          </a:p>
          <a:p>
            <a:pPr>
              <a:defRPr/>
            </a:pPr>
            <a:r>
              <a:rPr lang="en-US" altLang="zh-CN" sz="1400" dirty="0">
                <a:solidFill>
                  <a:prstClr val="black"/>
                </a:solidFill>
                <a:latin typeface="Arial" panose="020F0502020204030204"/>
                <a:ea typeface="微软雅黑"/>
                <a:cs typeface="+mn-ea"/>
                <a:sym typeface="+mn-lt"/>
              </a:rPr>
              <a:t>SA3 5G TS REQ:</a:t>
            </a:r>
          </a:p>
          <a:p>
            <a:pPr marL="354013" marR="0" lvl="0" algn="l" defTabSz="914400" rtl="0" eaLnBrk="1" fontAlgn="auto" latinLnBrk="0" hangingPunct="1">
              <a:spcBef>
                <a:spcPts val="0"/>
              </a:spcBef>
              <a:spcAft>
                <a:spcPts val="0"/>
              </a:spcAft>
              <a:buClrTx/>
              <a:buSzTx/>
              <a:buFontTx/>
              <a:buNone/>
              <a:tabLst>
                <a:tab pos="265113" algn="l"/>
              </a:tabLst>
              <a:defRPr/>
            </a:pPr>
            <a:r>
              <a:rPr lang="en-US" altLang="zh-CN" sz="1400" dirty="0">
                <a:solidFill>
                  <a:prstClr val="black"/>
                </a:solidFill>
                <a:latin typeface="Arial" panose="020F0502020204030204"/>
                <a:ea typeface="微软雅黑"/>
                <a:cs typeface="+mn-ea"/>
                <a:sym typeface="+mn-lt"/>
              </a:rPr>
              <a:t>R15 TS 33.501 9 (NDS/IP security)</a:t>
            </a:r>
          </a:p>
          <a:p>
            <a:pPr marL="354013">
              <a:tabLst>
                <a:tab pos="265113" algn="l"/>
              </a:tabLst>
              <a:defRPr/>
            </a:pPr>
            <a:r>
              <a:rPr lang="en-US" altLang="zh-CN" sz="1400" dirty="0">
                <a:solidFill>
                  <a:prstClr val="black"/>
                </a:solidFill>
                <a:latin typeface="Arial" panose="020F0502020204030204"/>
                <a:ea typeface="微软雅黑"/>
                <a:cs typeface="+mn-ea"/>
                <a:sym typeface="+mn-lt"/>
              </a:rPr>
              <a:t>R15 TS 33.501 13 (SBA security)</a:t>
            </a:r>
          </a:p>
          <a:p>
            <a:pPr marL="354013" marR="0" lvl="0" algn="l" defTabSz="914400" rtl="0" eaLnBrk="1" fontAlgn="auto" latinLnBrk="0" hangingPunct="1">
              <a:spcBef>
                <a:spcPts val="0"/>
              </a:spcBef>
              <a:spcAft>
                <a:spcPts val="0"/>
              </a:spcAft>
              <a:buClrTx/>
              <a:buSzTx/>
              <a:buFontTx/>
              <a:buNone/>
              <a:tabLst>
                <a:tab pos="265113" algn="l"/>
              </a:tabLst>
              <a:defRPr/>
            </a:pPr>
            <a:r>
              <a:rPr lang="en-US" altLang="zh-CN" sz="1400" dirty="0">
                <a:solidFill>
                  <a:prstClr val="black"/>
                </a:solidFill>
                <a:latin typeface="Arial" panose="020F0502020204030204"/>
                <a:ea typeface="微软雅黑"/>
                <a:cs typeface="+mn-ea"/>
                <a:sym typeface="+mn-lt"/>
              </a:rPr>
              <a:t>R15 TS 33.501  Annex G (N32 security)</a:t>
            </a:r>
          </a:p>
          <a:p>
            <a:pPr marL="354013" marR="0" lvl="0" algn="l" defTabSz="914400" rtl="0" eaLnBrk="1" fontAlgn="auto" latinLnBrk="0" hangingPunct="1">
              <a:spcBef>
                <a:spcPts val="0"/>
              </a:spcBef>
              <a:spcAft>
                <a:spcPts val="0"/>
              </a:spcAft>
              <a:buClrTx/>
              <a:buSzTx/>
              <a:buFontTx/>
              <a:buNone/>
              <a:tabLst>
                <a:tab pos="265113" algn="l"/>
              </a:tabLst>
              <a:defRPr/>
            </a:pPr>
            <a:r>
              <a:rPr lang="en-US" altLang="zh-CN" sz="1400" dirty="0">
                <a:solidFill>
                  <a:prstClr val="black"/>
                </a:solidFill>
                <a:latin typeface="Arial" panose="020F0502020204030204"/>
                <a:ea typeface="微软雅黑"/>
                <a:cs typeface="+mn-ea"/>
                <a:sym typeface="+mn-lt"/>
              </a:rPr>
              <a:t>R15 TS 33.210 NDS/IP security</a:t>
            </a:r>
          </a:p>
        </p:txBody>
      </p:sp>
      <p:grpSp>
        <p:nvGrpSpPr>
          <p:cNvPr id="113" name="组合 112">
            <a:extLst>
              <a:ext uri="{FF2B5EF4-FFF2-40B4-BE49-F238E27FC236}">
                <a16:creationId xmlns:a16="http://schemas.microsoft.com/office/drawing/2014/main" id="{96C62057-3769-4438-92A7-B7C2F8784963}"/>
              </a:ext>
            </a:extLst>
          </p:cNvPr>
          <p:cNvGrpSpPr/>
          <p:nvPr/>
        </p:nvGrpSpPr>
        <p:grpSpPr>
          <a:xfrm>
            <a:off x="5130800" y="1142587"/>
            <a:ext cx="6691031" cy="2154701"/>
            <a:chOff x="816076" y="2698814"/>
            <a:chExt cx="3054588" cy="1490126"/>
          </a:xfrm>
        </p:grpSpPr>
        <p:sp>
          <p:nvSpPr>
            <p:cNvPr id="114" name="矩形 113">
              <a:extLst>
                <a:ext uri="{FF2B5EF4-FFF2-40B4-BE49-F238E27FC236}">
                  <a16:creationId xmlns:a16="http://schemas.microsoft.com/office/drawing/2014/main" id="{9BB548B6-5793-4496-AEDA-B22B571DBEE0}"/>
                </a:ext>
              </a:extLst>
            </p:cNvPr>
            <p:cNvSpPr/>
            <p:nvPr/>
          </p:nvSpPr>
          <p:spPr>
            <a:xfrm>
              <a:off x="816885" y="2698814"/>
              <a:ext cx="3053777" cy="281313"/>
            </a:xfrm>
            <a:prstGeom prst="rect">
              <a:avLst/>
            </a:prstGeom>
            <a:solidFill>
              <a:srgbClr val="415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prstClr val="white"/>
                  </a:solidFill>
                  <a:latin typeface="Arial" panose="020F0502020204030204"/>
                  <a:ea typeface="微软雅黑"/>
                  <a:cs typeface="+mn-ea"/>
                  <a:sym typeface="+mn-lt"/>
                </a:rPr>
                <a:t>Potential Objectives</a:t>
              </a:r>
              <a:endParaRPr kumimoji="0" lang="zh-CN" altLang="en-US"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endParaRPr>
            </a:p>
          </p:txBody>
        </p:sp>
        <p:sp>
          <p:nvSpPr>
            <p:cNvPr id="115" name="矩形 114">
              <a:extLst>
                <a:ext uri="{FF2B5EF4-FFF2-40B4-BE49-F238E27FC236}">
                  <a16:creationId xmlns:a16="http://schemas.microsoft.com/office/drawing/2014/main" id="{36E6010A-3358-4143-A131-D8FBEDB3EFB6}"/>
                </a:ext>
              </a:extLst>
            </p:cNvPr>
            <p:cNvSpPr/>
            <p:nvPr/>
          </p:nvSpPr>
          <p:spPr>
            <a:xfrm>
              <a:off x="816076" y="2980125"/>
              <a:ext cx="3054588" cy="1208815"/>
            </a:xfrm>
            <a:prstGeom prst="rect">
              <a:avLst/>
            </a:prstGeom>
            <a:noFill/>
            <a:ln>
              <a:solidFill>
                <a:srgbClr val="415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微软雅黑"/>
                <a:cs typeface="+mn-ea"/>
                <a:sym typeface="+mn-lt"/>
              </a:endParaRPr>
            </a:p>
          </p:txBody>
        </p:sp>
        <p:sp>
          <p:nvSpPr>
            <p:cNvPr id="116" name="文本框 115">
              <a:extLst>
                <a:ext uri="{FF2B5EF4-FFF2-40B4-BE49-F238E27FC236}">
                  <a16:creationId xmlns:a16="http://schemas.microsoft.com/office/drawing/2014/main" id="{6909BB48-2058-45E7-A2F5-B85F9D7C7F52}"/>
                </a:ext>
              </a:extLst>
            </p:cNvPr>
            <p:cNvSpPr txBox="1"/>
            <p:nvPr/>
          </p:nvSpPr>
          <p:spPr>
            <a:xfrm>
              <a:off x="873779" y="3088754"/>
              <a:ext cx="2996883" cy="659832"/>
            </a:xfrm>
            <a:prstGeom prst="rect">
              <a:avLst/>
            </a:prstGeom>
            <a:noFill/>
          </p:spPr>
          <p:txBody>
            <a:bodyPr wrap="square" rtlCol="0">
              <a:spAutoFit/>
            </a:bodyPr>
            <a:lstStyle/>
            <a:p>
              <a:pPr lvl="0">
                <a:spcAft>
                  <a:spcPts val="0"/>
                </a:spcAft>
                <a:tabLst>
                  <a:tab pos="540385" algn="l"/>
                </a:tabLst>
              </a:pPr>
              <a:r>
                <a:rPr lang="en-US" altLang="zh-CN" sz="1400" dirty="0">
                  <a:solidFill>
                    <a:schemeClr val="tx1"/>
                  </a:solidFill>
                  <a:effectLst/>
                  <a:ea typeface="宋体" panose="02010600030101010101" pitchFamily="2" charset="-122"/>
                </a:rPr>
                <a:t>To protect communication within RAN and CN in 6G network (including TN and NTN) </a:t>
              </a:r>
              <a:endParaRPr lang="en-GB" altLang="zh-CN" sz="1400" dirty="0">
                <a:solidFill>
                  <a:schemeClr val="tx1"/>
                </a:solidFill>
                <a:effectLst/>
                <a:ea typeface="宋体" panose="02010600030101010101" pitchFamily="2" charset="-122"/>
              </a:endParaRPr>
            </a:p>
            <a:p>
              <a:pPr marL="358775" lvl="0" indent="-177800">
                <a:spcAft>
                  <a:spcPts val="0"/>
                </a:spcAft>
                <a:buFont typeface="+mj-lt"/>
                <a:buAutoNum type="arabicPeriod"/>
                <a:tabLst>
                  <a:tab pos="540385" algn="l"/>
                </a:tabLst>
              </a:pPr>
              <a:r>
                <a:rPr lang="en-US" altLang="zh-CN" sz="1400" dirty="0">
                  <a:solidFill>
                    <a:schemeClr val="tx1"/>
                  </a:solidFill>
                  <a:effectLst/>
                  <a:ea typeface="宋体" panose="02010600030101010101" pitchFamily="2" charset="-122"/>
                </a:rPr>
                <a:t> NDS/IP Security among RAN-RAN, RAN-CN, CN-CN.</a:t>
              </a:r>
            </a:p>
            <a:p>
              <a:pPr marL="358775" lvl="0" indent="-177800">
                <a:spcAft>
                  <a:spcPts val="0"/>
                </a:spcAft>
                <a:buFont typeface="+mj-lt"/>
                <a:buAutoNum type="arabicPeriod"/>
                <a:tabLst>
                  <a:tab pos="540385" algn="l"/>
                </a:tabLst>
              </a:pPr>
              <a:r>
                <a:rPr lang="en-US" altLang="zh-CN" sz="1400" dirty="0">
                  <a:solidFill>
                    <a:schemeClr val="tx1"/>
                  </a:solidFill>
                  <a:effectLst/>
                  <a:ea typeface="宋体" panose="02010600030101010101" pitchFamily="2" charset="-122"/>
                </a:rPr>
                <a:t> SBA security.</a:t>
              </a:r>
            </a:p>
          </p:txBody>
        </p:sp>
      </p:grpSp>
      <p:sp>
        <p:nvSpPr>
          <p:cNvPr id="37" name="文本框 36">
            <a:extLst>
              <a:ext uri="{FF2B5EF4-FFF2-40B4-BE49-F238E27FC236}">
                <a16:creationId xmlns:a16="http://schemas.microsoft.com/office/drawing/2014/main" id="{0AD41D1D-6D1E-48F3-ABF4-98581BD91884}"/>
              </a:ext>
            </a:extLst>
          </p:cNvPr>
          <p:cNvSpPr txBox="1"/>
          <p:nvPr/>
        </p:nvSpPr>
        <p:spPr>
          <a:xfrm>
            <a:off x="5257198" y="4235656"/>
            <a:ext cx="6564629" cy="1600438"/>
          </a:xfrm>
          <a:prstGeom prst="rect">
            <a:avLst/>
          </a:prstGeom>
          <a:noFill/>
        </p:spPr>
        <p:txBody>
          <a:bodyPr wrap="square" rtlCol="0">
            <a:spAutoFit/>
          </a:bodyPr>
          <a:lstStyle/>
          <a:p>
            <a:pPr marL="177800" lvl="0" indent="-177800">
              <a:spcAft>
                <a:spcPts val="0"/>
              </a:spcAft>
              <a:buFont typeface="+mj-lt"/>
              <a:buAutoNum type="arabicPeriod"/>
              <a:tabLst>
                <a:tab pos="540385" algn="l"/>
              </a:tabLst>
            </a:pPr>
            <a:r>
              <a:rPr lang="en-GB" altLang="zh-CN" sz="1400" dirty="0">
                <a:solidFill>
                  <a:schemeClr val="tx1"/>
                </a:solidFill>
                <a:effectLst/>
                <a:ea typeface="宋体" panose="02010600030101010101" pitchFamily="2" charset="-122"/>
              </a:rPr>
              <a:t> System related (Basic feature)</a:t>
            </a:r>
          </a:p>
          <a:p>
            <a:pPr marL="177800" indent="-177800">
              <a:buFont typeface="+mj-lt"/>
              <a:buAutoNum type="arabicPeriod"/>
              <a:tabLst>
                <a:tab pos="540385" algn="l"/>
              </a:tabLst>
            </a:pPr>
            <a:r>
              <a:rPr lang="en-GB" altLang="zh-CN" sz="1400" dirty="0">
                <a:solidFill>
                  <a:schemeClr val="tx1"/>
                </a:solidFill>
                <a:effectLst/>
                <a:ea typeface="宋体" panose="02010600030101010101" pitchFamily="2" charset="-122"/>
              </a:rPr>
              <a:t> For objective 1, SA3 needs to wait for</a:t>
            </a:r>
            <a:r>
              <a:rPr lang="en-GB" altLang="zh-CN" sz="1400" dirty="0">
                <a:ea typeface="宋体" panose="02010600030101010101" pitchFamily="2" charset="-122"/>
              </a:rPr>
              <a:t> SA2 and RAN3 progress as the objective is architecture related.</a:t>
            </a:r>
          </a:p>
          <a:p>
            <a:pPr marL="177800" indent="-177800">
              <a:buFont typeface="+mj-lt"/>
              <a:buAutoNum type="arabicPeriod"/>
              <a:tabLst>
                <a:tab pos="540385" algn="l"/>
              </a:tabLst>
            </a:pPr>
            <a:r>
              <a:rPr lang="en-GB" altLang="zh-CN" sz="1400" dirty="0">
                <a:ea typeface="宋体" panose="02010600030101010101" pitchFamily="2" charset="-122"/>
              </a:rPr>
              <a:t> For objective 2, SA3</a:t>
            </a:r>
            <a:r>
              <a:rPr lang="en-GB" altLang="zh-CN" sz="1400" dirty="0">
                <a:solidFill>
                  <a:schemeClr val="tx1"/>
                </a:solidFill>
                <a:effectLst/>
                <a:ea typeface="宋体" panose="02010600030101010101" pitchFamily="2" charset="-122"/>
              </a:rPr>
              <a:t> needs to wait for</a:t>
            </a:r>
            <a:r>
              <a:rPr lang="en-GB" altLang="zh-CN" sz="1400" dirty="0">
                <a:ea typeface="宋体" panose="02010600030101010101" pitchFamily="2" charset="-122"/>
              </a:rPr>
              <a:t> SA2 as the objective is procedure related.</a:t>
            </a:r>
          </a:p>
          <a:p>
            <a:pPr marL="177800" indent="-177800">
              <a:buFont typeface="+mj-lt"/>
              <a:buAutoNum type="arabicPeriod"/>
              <a:tabLst>
                <a:tab pos="540385" algn="l"/>
              </a:tabLst>
            </a:pPr>
            <a:r>
              <a:rPr lang="en-US" altLang="zh-CN" sz="1400" dirty="0">
                <a:ea typeface="宋体" panose="02010600030101010101" pitchFamily="2" charset="-122"/>
              </a:rPr>
              <a:t>When developing NDS/IP, SBA security solutions, SA3 should consider the NTN design principle (i.e. uniformity) established by SA2 and RAN.</a:t>
            </a:r>
            <a:endParaRPr lang="en-GB" altLang="zh-CN" sz="1400" dirty="0">
              <a:ea typeface="宋体" panose="02010600030101010101" pitchFamily="2" charset="-122"/>
            </a:endParaRPr>
          </a:p>
        </p:txBody>
      </p:sp>
    </p:spTree>
    <p:extLst>
      <p:ext uri="{BB962C8B-B14F-4D97-AF65-F5344CB8AC3E}">
        <p14:creationId xmlns:p14="http://schemas.microsoft.com/office/powerpoint/2010/main" val="3817950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组合 116">
            <a:extLst>
              <a:ext uri="{FF2B5EF4-FFF2-40B4-BE49-F238E27FC236}">
                <a16:creationId xmlns:a16="http://schemas.microsoft.com/office/drawing/2014/main" id="{CE71C546-FA6C-4C27-AA89-AD18031D9787}"/>
              </a:ext>
            </a:extLst>
          </p:cNvPr>
          <p:cNvGrpSpPr/>
          <p:nvPr/>
        </p:nvGrpSpPr>
        <p:grpSpPr>
          <a:xfrm>
            <a:off x="5130800" y="3598911"/>
            <a:ext cx="6713290" cy="2636083"/>
            <a:chOff x="816076" y="2698814"/>
            <a:chExt cx="3054588" cy="1490126"/>
          </a:xfrm>
        </p:grpSpPr>
        <p:sp>
          <p:nvSpPr>
            <p:cNvPr id="118" name="矩形 117">
              <a:extLst>
                <a:ext uri="{FF2B5EF4-FFF2-40B4-BE49-F238E27FC236}">
                  <a16:creationId xmlns:a16="http://schemas.microsoft.com/office/drawing/2014/main" id="{6E3F1268-AACD-4783-9DAA-27B6D025F06C}"/>
                </a:ext>
              </a:extLst>
            </p:cNvPr>
            <p:cNvSpPr/>
            <p:nvPr/>
          </p:nvSpPr>
          <p:spPr>
            <a:xfrm>
              <a:off x="816885" y="2698814"/>
              <a:ext cx="3053777" cy="281313"/>
            </a:xfrm>
            <a:prstGeom prst="rect">
              <a:avLst/>
            </a:prstGeom>
            <a:solidFill>
              <a:srgbClr val="415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rPr>
                <a:t>Remark</a:t>
              </a:r>
              <a:endParaRPr kumimoji="0" lang="zh-CN" altLang="en-US"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endParaRPr>
            </a:p>
          </p:txBody>
        </p:sp>
        <p:sp>
          <p:nvSpPr>
            <p:cNvPr id="119" name="矩形 118">
              <a:extLst>
                <a:ext uri="{FF2B5EF4-FFF2-40B4-BE49-F238E27FC236}">
                  <a16:creationId xmlns:a16="http://schemas.microsoft.com/office/drawing/2014/main" id="{F7D72358-C32E-4A3D-8334-433D5AE04A5F}"/>
                </a:ext>
              </a:extLst>
            </p:cNvPr>
            <p:cNvSpPr/>
            <p:nvPr/>
          </p:nvSpPr>
          <p:spPr>
            <a:xfrm>
              <a:off x="816076" y="2980125"/>
              <a:ext cx="3054588" cy="1208815"/>
            </a:xfrm>
            <a:prstGeom prst="rect">
              <a:avLst/>
            </a:prstGeom>
            <a:noFill/>
            <a:ln>
              <a:solidFill>
                <a:srgbClr val="415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微软雅黑"/>
                <a:cs typeface="+mn-ea"/>
                <a:sym typeface="+mn-lt"/>
              </a:endParaRPr>
            </a:p>
          </p:txBody>
        </p:sp>
      </p:grpSp>
      <p:sp>
        <p:nvSpPr>
          <p:cNvPr id="6" name="文本框 5">
            <a:extLst>
              <a:ext uri="{FF2B5EF4-FFF2-40B4-BE49-F238E27FC236}">
                <a16:creationId xmlns:a16="http://schemas.microsoft.com/office/drawing/2014/main" id="{6F188EA6-0638-4403-CD0D-8E6F882CCDCB}"/>
              </a:ext>
            </a:extLst>
          </p:cNvPr>
          <p:cNvSpPr txBox="1">
            <a:spLocks/>
          </p:cNvSpPr>
          <p:nvPr/>
        </p:nvSpPr>
        <p:spPr>
          <a:xfrm>
            <a:off x="462987" y="308588"/>
            <a:ext cx="9885368" cy="369332"/>
          </a:xfrm>
          <a:prstGeom prst="rect">
            <a:avLst/>
          </a:prstGeom>
          <a:noFill/>
        </p:spPr>
        <p:txBody>
          <a:bodyPr wrap="square" lIns="0" tIns="0" rIns="0" bIns="0" rtlCol="0">
            <a:spAutoFit/>
          </a:bodyPr>
          <a:lstStyle>
            <a:defPPr>
              <a:defRPr lang="zh-CN"/>
            </a:defPPr>
            <a:lvl1pPr marR="0" lvl="0" indent="0" fontAlgn="auto">
              <a:lnSpc>
                <a:spcPct val="100000"/>
              </a:lnSpc>
              <a:spcBef>
                <a:spcPts val="0"/>
              </a:spcBef>
              <a:spcAft>
                <a:spcPts val="0"/>
              </a:spcAft>
              <a:buClrTx/>
              <a:buSzTx/>
              <a:buFontTx/>
              <a:buNone/>
              <a:tabLst/>
              <a:defRPr kumimoji="0" sz="2400" b="0" i="0" u="none" strike="noStrike" cap="none" spc="0" normalizeH="0" baseline="0">
                <a:ln>
                  <a:noFill/>
                </a:ln>
                <a:solidFill>
                  <a:schemeClr val="tx1">
                    <a:lumMod val="75000"/>
                    <a:lumOff val="25000"/>
                  </a:schemeClr>
                </a:solidFill>
                <a:effectLst/>
                <a:uLnTx/>
                <a:uFillTx/>
                <a:latin typeface="vivo type 简 Heavy" panose="02000900000000000000" pitchFamily="2" charset="-122"/>
                <a:ea typeface="vivo type 简 Heavy" panose="02000900000000000000" pitchFamily="2" charset="-122"/>
                <a:cs typeface="OPPOSans B"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cs typeface="OPPOSans B" panose="00020600040101010101" pitchFamily="18" charset="-122"/>
                <a:sym typeface="微软雅黑" panose="020B0503020204020204" pitchFamily="34" charset="-122"/>
              </a:rPr>
              <a:t>Security </a:t>
            </a:r>
            <a:r>
              <a:rPr lang="en-US" altLang="zh-CN" dirty="0">
                <a:solidFill>
                  <a:srgbClr val="000000">
                    <a:lumMod val="75000"/>
                    <a:lumOff val="25000"/>
                  </a:srgbClr>
                </a:solidFill>
                <a:sym typeface="微软雅黑" panose="020B0503020204020204" pitchFamily="34" charset="-122"/>
              </a:rPr>
              <a:t>Area 4: </a:t>
            </a:r>
            <a:r>
              <a:rPr kumimoji="0" lang="en-US" altLang="zh-CN"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cs typeface="OPPOSans B" panose="00020600040101010101" pitchFamily="18" charset="-122"/>
                <a:sym typeface="微软雅黑" panose="020B0503020204020204" pitchFamily="34" charset="-122"/>
              </a:rPr>
              <a:t>Exposure security</a:t>
            </a:r>
            <a:endParaRPr kumimoji="0" lang="en-US"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endParaRPr>
          </a:p>
        </p:txBody>
      </p:sp>
      <p:sp>
        <p:nvSpPr>
          <p:cNvPr id="16" name="矩形 15">
            <a:extLst>
              <a:ext uri="{FF2B5EF4-FFF2-40B4-BE49-F238E27FC236}">
                <a16:creationId xmlns:a16="http://schemas.microsoft.com/office/drawing/2014/main" id="{50A4150E-4105-0042-C30B-47DB5C4A805A}"/>
              </a:ext>
            </a:extLst>
          </p:cNvPr>
          <p:cNvSpPr/>
          <p:nvPr/>
        </p:nvSpPr>
        <p:spPr>
          <a:xfrm rot="10543290">
            <a:off x="-35966400" y="268986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7" name="矩形 16">
            <a:extLst>
              <a:ext uri="{FF2B5EF4-FFF2-40B4-BE49-F238E27FC236}">
                <a16:creationId xmlns:a16="http://schemas.microsoft.com/office/drawing/2014/main" id="{BBD48DFB-29F6-BAC5-8730-4D01F25C1835}"/>
              </a:ext>
            </a:extLst>
          </p:cNvPr>
          <p:cNvSpPr/>
          <p:nvPr/>
        </p:nvSpPr>
        <p:spPr>
          <a:xfrm>
            <a:off x="47701200" y="-224790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8" name="矩形 17">
            <a:extLst>
              <a:ext uri="{FF2B5EF4-FFF2-40B4-BE49-F238E27FC236}">
                <a16:creationId xmlns:a16="http://schemas.microsoft.com/office/drawing/2014/main" id="{8251BD4E-6EF0-6802-A50A-A13BBF2648FF}"/>
              </a:ext>
            </a:extLst>
          </p:cNvPr>
          <p:cNvSpPr/>
          <p:nvPr/>
        </p:nvSpPr>
        <p:spPr>
          <a:xfrm rot="10543290">
            <a:off x="46405801" y="282702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9" name="矩形 18">
            <a:extLst>
              <a:ext uri="{FF2B5EF4-FFF2-40B4-BE49-F238E27FC236}">
                <a16:creationId xmlns:a16="http://schemas.microsoft.com/office/drawing/2014/main" id="{B0CC8295-ADD9-42F1-213F-05586239F2B4}"/>
              </a:ext>
            </a:extLst>
          </p:cNvPr>
          <p:cNvSpPr/>
          <p:nvPr/>
        </p:nvSpPr>
        <p:spPr>
          <a:xfrm>
            <a:off x="-38709600" y="-231648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05" name="矩形 104">
            <a:extLst>
              <a:ext uri="{FF2B5EF4-FFF2-40B4-BE49-F238E27FC236}">
                <a16:creationId xmlns:a16="http://schemas.microsoft.com/office/drawing/2014/main" id="{855461D6-8D64-4E78-A02F-EC938594697D}"/>
              </a:ext>
            </a:extLst>
          </p:cNvPr>
          <p:cNvSpPr/>
          <p:nvPr/>
        </p:nvSpPr>
        <p:spPr>
          <a:xfrm>
            <a:off x="347782" y="1140984"/>
            <a:ext cx="4524968" cy="406775"/>
          </a:xfrm>
          <a:prstGeom prst="rect">
            <a:avLst/>
          </a:prstGeom>
          <a:solidFill>
            <a:srgbClr val="415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rPr>
              <a:t>Requirement Source</a:t>
            </a:r>
            <a:endParaRPr kumimoji="0" lang="zh-CN" altLang="en-US"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endParaRPr>
          </a:p>
        </p:txBody>
      </p:sp>
      <p:sp>
        <p:nvSpPr>
          <p:cNvPr id="106" name="矩形 105">
            <a:extLst>
              <a:ext uri="{FF2B5EF4-FFF2-40B4-BE49-F238E27FC236}">
                <a16:creationId xmlns:a16="http://schemas.microsoft.com/office/drawing/2014/main" id="{A7EFB28F-D4F8-4D36-83C3-F1901F489B22}"/>
              </a:ext>
            </a:extLst>
          </p:cNvPr>
          <p:cNvSpPr/>
          <p:nvPr/>
        </p:nvSpPr>
        <p:spPr>
          <a:xfrm>
            <a:off x="346583" y="1547760"/>
            <a:ext cx="4526170" cy="4687234"/>
          </a:xfrm>
          <a:prstGeom prst="rect">
            <a:avLst/>
          </a:prstGeom>
          <a:noFill/>
          <a:ln>
            <a:solidFill>
              <a:srgbClr val="415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微软雅黑"/>
              <a:cs typeface="+mn-ea"/>
              <a:sym typeface="+mn-lt"/>
            </a:endParaRPr>
          </a:p>
        </p:txBody>
      </p:sp>
      <p:sp>
        <p:nvSpPr>
          <p:cNvPr id="107" name="文本框 106">
            <a:extLst>
              <a:ext uri="{FF2B5EF4-FFF2-40B4-BE49-F238E27FC236}">
                <a16:creationId xmlns:a16="http://schemas.microsoft.com/office/drawing/2014/main" id="{ADAC3D7E-BCC7-4098-8BCB-747A63EF52ED}"/>
              </a:ext>
            </a:extLst>
          </p:cNvPr>
          <p:cNvSpPr txBox="1"/>
          <p:nvPr/>
        </p:nvSpPr>
        <p:spPr>
          <a:xfrm>
            <a:off x="377585" y="1706435"/>
            <a:ext cx="4502841" cy="3539430"/>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lang="en-US" altLang="zh-CN" sz="1600" dirty="0">
                <a:solidFill>
                  <a:prstClr val="black"/>
                </a:solidFill>
                <a:latin typeface="Arial" panose="020F0502020204030204"/>
                <a:ea typeface="微软雅黑"/>
                <a:cs typeface="+mn-ea"/>
                <a:sym typeface="+mn-lt"/>
              </a:rPr>
              <a:t>SA1 6G TR</a:t>
            </a:r>
            <a:r>
              <a:rPr lang="zh-CN" altLang="en-US" sz="1600" dirty="0">
                <a:solidFill>
                  <a:prstClr val="black"/>
                </a:solidFill>
                <a:latin typeface="Arial" panose="020F0502020204030204"/>
                <a:ea typeface="微软雅黑"/>
                <a:cs typeface="+mn-ea"/>
                <a:sym typeface="+mn-lt"/>
              </a:rPr>
              <a:t>：</a:t>
            </a:r>
            <a:endParaRPr lang="en-US" altLang="zh-CN" sz="1600" dirty="0">
              <a:solidFill>
                <a:prstClr val="black"/>
              </a:solidFill>
              <a:latin typeface="Arial" panose="020F0502020204030204"/>
              <a:ea typeface="微软雅黑"/>
              <a:cs typeface="+mn-ea"/>
              <a:sym typeface="+mn-lt"/>
            </a:endParaRPr>
          </a:p>
          <a:p>
            <a:pPr marL="354013">
              <a:defRPr/>
            </a:pPr>
            <a:r>
              <a:rPr lang="en-US" altLang="zh-CN" sz="1600" dirty="0">
                <a:solidFill>
                  <a:prstClr val="black"/>
                </a:solidFill>
                <a:latin typeface="Arial" panose="020F0502020204030204"/>
                <a:ea typeface="微软雅黑"/>
                <a:cs typeface="+mn-ea"/>
                <a:sym typeface="+mn-lt"/>
              </a:rPr>
              <a:t>6.5/6.6 PR1/5: secure means for service exposure to 3</a:t>
            </a:r>
            <a:r>
              <a:rPr lang="en-US" altLang="zh-CN" sz="1600" baseline="30000" dirty="0">
                <a:solidFill>
                  <a:prstClr val="black"/>
                </a:solidFill>
                <a:latin typeface="Arial" panose="020F0502020204030204"/>
                <a:ea typeface="微软雅黑"/>
                <a:cs typeface="+mn-ea"/>
                <a:sym typeface="+mn-lt"/>
              </a:rPr>
              <a:t>rd</a:t>
            </a:r>
            <a:r>
              <a:rPr lang="en-US" altLang="zh-CN" sz="1600" dirty="0">
                <a:solidFill>
                  <a:prstClr val="black"/>
                </a:solidFill>
                <a:latin typeface="Arial" panose="020F0502020204030204"/>
                <a:ea typeface="微软雅黑"/>
                <a:cs typeface="+mn-ea"/>
                <a:sym typeface="+mn-lt"/>
              </a:rPr>
              <a:t> party AI agent </a:t>
            </a:r>
          </a:p>
          <a:p>
            <a:pPr marL="0" marR="0" lvl="0" indent="0" algn="l" defTabSz="914400" rtl="0" eaLnBrk="1" fontAlgn="auto" latinLnBrk="0" hangingPunct="1">
              <a:spcBef>
                <a:spcPts val="0"/>
              </a:spcBef>
              <a:spcAft>
                <a:spcPts val="0"/>
              </a:spcAft>
              <a:buClrTx/>
              <a:buSzTx/>
              <a:buFontTx/>
              <a:buNone/>
              <a:tabLst/>
              <a:defRPr/>
            </a:pPr>
            <a:r>
              <a:rPr lang="en-US" altLang="zh-CN" sz="1600" dirty="0">
                <a:solidFill>
                  <a:prstClr val="black"/>
                </a:solidFill>
                <a:latin typeface="Arial" panose="020F0502020204030204"/>
                <a:ea typeface="微软雅黑"/>
                <a:cs typeface="+mn-ea"/>
                <a:sym typeface="+mn-lt"/>
              </a:rPr>
              <a:t>SA2 6G SID:</a:t>
            </a:r>
            <a:r>
              <a:rPr lang="zh-CN" altLang="en-US" sz="1600" dirty="0">
                <a:solidFill>
                  <a:prstClr val="black"/>
                </a:solidFill>
                <a:latin typeface="Arial" panose="020F0502020204030204"/>
                <a:ea typeface="微软雅黑"/>
                <a:cs typeface="+mn-ea"/>
                <a:sym typeface="+mn-lt"/>
              </a:rPr>
              <a:t> </a:t>
            </a:r>
            <a:r>
              <a:rPr lang="en-US" altLang="zh-CN" sz="1600" dirty="0">
                <a:solidFill>
                  <a:prstClr val="black"/>
                </a:solidFill>
                <a:latin typeface="Arial" panose="020F0502020204030204"/>
                <a:ea typeface="微软雅黑"/>
                <a:cs typeface="+mn-ea"/>
                <a:sym typeface="+mn-lt"/>
              </a:rPr>
              <a:t> </a:t>
            </a:r>
          </a:p>
          <a:p>
            <a:pPr marL="354013" marR="0" lvl="0" algn="l" defTabSz="914400" rtl="0" eaLnBrk="1" fontAlgn="auto" latinLnBrk="0" hangingPunct="1">
              <a:spcBef>
                <a:spcPts val="0"/>
              </a:spcBef>
              <a:spcAft>
                <a:spcPts val="0"/>
              </a:spcAft>
              <a:buClrTx/>
              <a:buSzTx/>
              <a:buFontTx/>
              <a:buNone/>
              <a:tabLst/>
              <a:defRPr/>
            </a:pPr>
            <a:r>
              <a:rPr lang="en-US" altLang="zh-CN" sz="1600" dirty="0">
                <a:solidFill>
                  <a:prstClr val="black"/>
                </a:solidFill>
                <a:latin typeface="Arial" panose="020F0502020204030204"/>
                <a:ea typeface="微软雅黑"/>
                <a:cs typeface="+mn-ea"/>
                <a:sym typeface="+mn-lt"/>
              </a:rPr>
              <a:t>WT#1.2 network exposure framework</a:t>
            </a:r>
          </a:p>
          <a:p>
            <a:pPr>
              <a:defRPr/>
            </a:pPr>
            <a:r>
              <a:rPr lang="en-US" altLang="zh-CN" sz="1600" dirty="0">
                <a:solidFill>
                  <a:prstClr val="black"/>
                </a:solidFill>
                <a:latin typeface="Arial" panose="020F0502020204030204"/>
                <a:ea typeface="微软雅黑"/>
                <a:cs typeface="+mn-ea"/>
                <a:sym typeface="+mn-lt"/>
              </a:rPr>
              <a:t>SA3 5G TR REQ:</a:t>
            </a:r>
          </a:p>
          <a:p>
            <a:pPr marL="361950">
              <a:defRPr/>
            </a:pPr>
            <a:r>
              <a:rPr lang="en-US" altLang="zh-CN" sz="1600" dirty="0">
                <a:solidFill>
                  <a:prstClr val="black"/>
                </a:solidFill>
                <a:latin typeface="Arial" panose="020F0502020204030204"/>
                <a:ea typeface="微软雅黑"/>
                <a:cs typeface="+mn-ea"/>
                <a:sym typeface="+mn-lt"/>
              </a:rPr>
              <a:t>R18 TR 33.884 SNAAPPY</a:t>
            </a:r>
          </a:p>
          <a:p>
            <a:pPr marL="361950">
              <a:defRPr/>
            </a:pPr>
            <a:r>
              <a:rPr lang="en-US" altLang="zh-CN" sz="1600" dirty="0">
                <a:solidFill>
                  <a:prstClr val="black"/>
                </a:solidFill>
                <a:latin typeface="Arial" panose="020F0502020204030204"/>
                <a:ea typeface="微软雅黑"/>
                <a:cs typeface="+mn-ea"/>
                <a:sym typeface="+mn-lt"/>
              </a:rPr>
              <a:t>R19 TR 33.700-22 CAPIF_Ph3 security</a:t>
            </a:r>
          </a:p>
          <a:p>
            <a:pPr>
              <a:defRPr/>
            </a:pPr>
            <a:r>
              <a:rPr lang="en-US" altLang="zh-CN" sz="1600" dirty="0">
                <a:solidFill>
                  <a:prstClr val="black"/>
                </a:solidFill>
                <a:latin typeface="Arial" panose="020F0502020204030204"/>
                <a:ea typeface="微软雅黑"/>
                <a:cs typeface="+mn-ea"/>
                <a:sym typeface="+mn-lt"/>
              </a:rPr>
              <a:t>SA3 5G TS REQ:</a:t>
            </a:r>
          </a:p>
          <a:p>
            <a:pPr marL="354013" marR="0" lvl="0" algn="l" defTabSz="914400" rtl="0" eaLnBrk="1" fontAlgn="auto" latinLnBrk="0" hangingPunct="1">
              <a:spcBef>
                <a:spcPts val="0"/>
              </a:spcBef>
              <a:spcAft>
                <a:spcPts val="0"/>
              </a:spcAft>
              <a:buClrTx/>
              <a:buSzTx/>
              <a:buFontTx/>
              <a:buNone/>
              <a:tabLst>
                <a:tab pos="265113" algn="l"/>
              </a:tabLst>
              <a:defRPr/>
            </a:pPr>
            <a:r>
              <a:rPr lang="en-US" altLang="zh-CN" sz="1600" dirty="0">
                <a:solidFill>
                  <a:prstClr val="black"/>
                </a:solidFill>
                <a:latin typeface="Arial" panose="020F0502020204030204"/>
                <a:ea typeface="微软雅黑"/>
                <a:cs typeface="+mn-ea"/>
                <a:sym typeface="+mn-lt"/>
              </a:rPr>
              <a:t>R15 TS 33.501 12 (Security for NEF)</a:t>
            </a:r>
          </a:p>
          <a:p>
            <a:pPr marL="354013">
              <a:tabLst>
                <a:tab pos="265113" algn="l"/>
              </a:tabLst>
              <a:defRPr/>
            </a:pPr>
            <a:r>
              <a:rPr lang="en-US" altLang="zh-CN" sz="1600" dirty="0">
                <a:solidFill>
                  <a:prstClr val="black"/>
                </a:solidFill>
                <a:latin typeface="Arial" panose="020F0502020204030204"/>
                <a:ea typeface="微软雅黑"/>
                <a:cs typeface="+mn-ea"/>
                <a:sym typeface="+mn-lt"/>
              </a:rPr>
              <a:t>R15 TS 33.122 Security for CAPIF</a:t>
            </a:r>
          </a:p>
          <a:p>
            <a:pPr marL="354013" marR="0" lvl="0" algn="l" defTabSz="914400" rtl="0" eaLnBrk="1" fontAlgn="auto" latinLnBrk="0" hangingPunct="1">
              <a:spcBef>
                <a:spcPts val="0"/>
              </a:spcBef>
              <a:spcAft>
                <a:spcPts val="0"/>
              </a:spcAft>
              <a:buClrTx/>
              <a:buSzTx/>
              <a:buFontTx/>
              <a:buNone/>
              <a:tabLst>
                <a:tab pos="265113" algn="l"/>
              </a:tabLst>
              <a:defRPr/>
            </a:pPr>
            <a:endParaRPr lang="en-US" altLang="zh-CN" sz="1600" dirty="0">
              <a:solidFill>
                <a:prstClr val="black"/>
              </a:solidFill>
              <a:latin typeface="Arial" panose="020F0502020204030204"/>
              <a:ea typeface="微软雅黑"/>
              <a:cs typeface="+mn-ea"/>
              <a:sym typeface="+mn-lt"/>
            </a:endParaRPr>
          </a:p>
          <a:p>
            <a:pPr marL="542925" marR="0" lvl="0" indent="-542925" algn="l" defTabSz="914400" rtl="0" eaLnBrk="1" fontAlgn="auto" latinLnBrk="0" hangingPunct="1">
              <a:spcBef>
                <a:spcPts val="0"/>
              </a:spcBef>
              <a:spcAft>
                <a:spcPts val="0"/>
              </a:spcAft>
              <a:buClrTx/>
              <a:buSzTx/>
              <a:buFontTx/>
              <a:buNone/>
              <a:tabLst>
                <a:tab pos="265113" algn="l"/>
              </a:tabLst>
              <a:defRPr/>
            </a:pPr>
            <a:r>
              <a:rPr lang="en-US" altLang="zh-CN" sz="1600" b="1" dirty="0">
                <a:solidFill>
                  <a:prstClr val="black"/>
                </a:solidFill>
                <a:latin typeface="Arial" panose="020F0502020204030204"/>
                <a:ea typeface="微软雅黑"/>
                <a:cs typeface="+mn-ea"/>
                <a:sym typeface="+mn-lt"/>
              </a:rPr>
              <a:t>NOTE: 	There may have potential SA6 requirement for exposure framework</a:t>
            </a:r>
          </a:p>
        </p:txBody>
      </p:sp>
      <p:grpSp>
        <p:nvGrpSpPr>
          <p:cNvPr id="113" name="组合 112">
            <a:extLst>
              <a:ext uri="{FF2B5EF4-FFF2-40B4-BE49-F238E27FC236}">
                <a16:creationId xmlns:a16="http://schemas.microsoft.com/office/drawing/2014/main" id="{96C62057-3769-4438-92A7-B7C2F8784963}"/>
              </a:ext>
            </a:extLst>
          </p:cNvPr>
          <p:cNvGrpSpPr/>
          <p:nvPr/>
        </p:nvGrpSpPr>
        <p:grpSpPr>
          <a:xfrm>
            <a:off x="5130800" y="1142587"/>
            <a:ext cx="6691031" cy="2154701"/>
            <a:chOff x="816076" y="2698814"/>
            <a:chExt cx="3054588" cy="1490126"/>
          </a:xfrm>
        </p:grpSpPr>
        <p:sp>
          <p:nvSpPr>
            <p:cNvPr id="114" name="矩形 113">
              <a:extLst>
                <a:ext uri="{FF2B5EF4-FFF2-40B4-BE49-F238E27FC236}">
                  <a16:creationId xmlns:a16="http://schemas.microsoft.com/office/drawing/2014/main" id="{9BB548B6-5793-4496-AEDA-B22B571DBEE0}"/>
                </a:ext>
              </a:extLst>
            </p:cNvPr>
            <p:cNvSpPr/>
            <p:nvPr/>
          </p:nvSpPr>
          <p:spPr>
            <a:xfrm>
              <a:off x="816885" y="2698814"/>
              <a:ext cx="3053777" cy="281313"/>
            </a:xfrm>
            <a:prstGeom prst="rect">
              <a:avLst/>
            </a:prstGeom>
            <a:solidFill>
              <a:srgbClr val="415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prstClr val="white"/>
                  </a:solidFill>
                  <a:latin typeface="Arial" panose="020F0502020204030204"/>
                  <a:ea typeface="微软雅黑"/>
                  <a:cs typeface="+mn-ea"/>
                  <a:sym typeface="+mn-lt"/>
                </a:rPr>
                <a:t>Potential Objectives</a:t>
              </a:r>
              <a:endParaRPr kumimoji="0" lang="zh-CN" altLang="en-US"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endParaRPr>
            </a:p>
          </p:txBody>
        </p:sp>
        <p:sp>
          <p:nvSpPr>
            <p:cNvPr id="115" name="矩形 114">
              <a:extLst>
                <a:ext uri="{FF2B5EF4-FFF2-40B4-BE49-F238E27FC236}">
                  <a16:creationId xmlns:a16="http://schemas.microsoft.com/office/drawing/2014/main" id="{36E6010A-3358-4143-A131-D8FBEDB3EFB6}"/>
                </a:ext>
              </a:extLst>
            </p:cNvPr>
            <p:cNvSpPr/>
            <p:nvPr/>
          </p:nvSpPr>
          <p:spPr>
            <a:xfrm>
              <a:off x="816076" y="2980125"/>
              <a:ext cx="3054588" cy="1208815"/>
            </a:xfrm>
            <a:prstGeom prst="rect">
              <a:avLst/>
            </a:prstGeom>
            <a:noFill/>
            <a:ln>
              <a:solidFill>
                <a:srgbClr val="415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微软雅黑"/>
                <a:cs typeface="+mn-ea"/>
                <a:sym typeface="+mn-lt"/>
              </a:endParaRPr>
            </a:p>
          </p:txBody>
        </p:sp>
        <p:sp>
          <p:nvSpPr>
            <p:cNvPr id="116" name="文本框 115">
              <a:extLst>
                <a:ext uri="{FF2B5EF4-FFF2-40B4-BE49-F238E27FC236}">
                  <a16:creationId xmlns:a16="http://schemas.microsoft.com/office/drawing/2014/main" id="{6909BB48-2058-45E7-A2F5-B85F9D7C7F52}"/>
                </a:ext>
              </a:extLst>
            </p:cNvPr>
            <p:cNvSpPr txBox="1"/>
            <p:nvPr/>
          </p:nvSpPr>
          <p:spPr>
            <a:xfrm>
              <a:off x="850009" y="3088754"/>
              <a:ext cx="2996883" cy="574692"/>
            </a:xfrm>
            <a:prstGeom prst="rect">
              <a:avLst/>
            </a:prstGeom>
            <a:noFill/>
          </p:spPr>
          <p:txBody>
            <a:bodyPr wrap="square" rtlCol="0">
              <a:spAutoFit/>
            </a:bodyPr>
            <a:lstStyle/>
            <a:p>
              <a:pPr lvl="0">
                <a:spcAft>
                  <a:spcPts val="0"/>
                </a:spcAft>
                <a:tabLst>
                  <a:tab pos="540385" algn="l"/>
                </a:tabLst>
              </a:pPr>
              <a:r>
                <a:rPr lang="en-GB" altLang="zh-CN" sz="1600" dirty="0">
                  <a:solidFill>
                    <a:schemeClr val="tx1"/>
                  </a:solidFill>
                  <a:effectLst/>
                  <a:ea typeface="宋体" panose="02010600030101010101" pitchFamily="2" charset="-122"/>
                </a:rPr>
                <a:t> </a:t>
              </a:r>
              <a:r>
                <a:rPr lang="en-US" altLang="zh-CN" sz="1600" dirty="0">
                  <a:solidFill>
                    <a:schemeClr val="tx1"/>
                  </a:solidFill>
                  <a:effectLst/>
                  <a:ea typeface="宋体" panose="02010600030101010101" pitchFamily="2" charset="-122"/>
                </a:rPr>
                <a:t>To protect communication between 6G network and external network:</a:t>
              </a:r>
              <a:endParaRPr lang="en-GB" altLang="zh-CN" sz="1600" dirty="0">
                <a:solidFill>
                  <a:schemeClr val="tx1"/>
                </a:solidFill>
                <a:effectLst/>
                <a:ea typeface="宋体" panose="02010600030101010101" pitchFamily="2" charset="-122"/>
              </a:endParaRPr>
            </a:p>
            <a:p>
              <a:pPr marL="358775" lvl="0" indent="-177800">
                <a:spcAft>
                  <a:spcPts val="0"/>
                </a:spcAft>
                <a:buFont typeface="+mj-lt"/>
                <a:buAutoNum type="arabicPeriod"/>
                <a:tabLst>
                  <a:tab pos="540385" algn="l"/>
                </a:tabLst>
              </a:pPr>
              <a:r>
                <a:rPr lang="en-GB" altLang="zh-CN" sz="1600" dirty="0">
                  <a:solidFill>
                    <a:schemeClr val="tx1"/>
                  </a:solidFill>
                  <a:effectLst/>
                  <a:ea typeface="宋体" panose="02010600030101010101" pitchFamily="2" charset="-122"/>
                </a:rPr>
                <a:t> Security for supporting exposure architecture, e.g. interface security, authentication, authorization. </a:t>
              </a:r>
              <a:endParaRPr lang="zh-CN" altLang="zh-CN" sz="1600" dirty="0">
                <a:solidFill>
                  <a:schemeClr val="tx1"/>
                </a:solidFill>
                <a:effectLst/>
                <a:ea typeface="宋体" panose="02010600030101010101" pitchFamily="2" charset="-122"/>
              </a:endParaRPr>
            </a:p>
          </p:txBody>
        </p:sp>
      </p:grpSp>
      <p:sp>
        <p:nvSpPr>
          <p:cNvPr id="37" name="文本框 36">
            <a:extLst>
              <a:ext uri="{FF2B5EF4-FFF2-40B4-BE49-F238E27FC236}">
                <a16:creationId xmlns:a16="http://schemas.microsoft.com/office/drawing/2014/main" id="{0AD41D1D-6D1E-48F3-ABF4-98581BD91884}"/>
              </a:ext>
            </a:extLst>
          </p:cNvPr>
          <p:cNvSpPr txBox="1"/>
          <p:nvPr/>
        </p:nvSpPr>
        <p:spPr>
          <a:xfrm>
            <a:off x="5249784" y="4168727"/>
            <a:ext cx="6564629" cy="1815882"/>
          </a:xfrm>
          <a:prstGeom prst="rect">
            <a:avLst/>
          </a:prstGeom>
          <a:noFill/>
        </p:spPr>
        <p:txBody>
          <a:bodyPr wrap="square" rtlCol="0">
            <a:spAutoFit/>
          </a:bodyPr>
          <a:lstStyle/>
          <a:p>
            <a:pPr marL="177800" indent="-177800">
              <a:buFont typeface="+mj-lt"/>
              <a:buAutoNum type="arabicPeriod"/>
              <a:tabLst>
                <a:tab pos="540385" algn="l"/>
              </a:tabLst>
            </a:pPr>
            <a:r>
              <a:rPr lang="en-GB" altLang="zh-CN" sz="1600" dirty="0">
                <a:solidFill>
                  <a:schemeClr val="tx1"/>
                </a:solidFill>
                <a:effectLst/>
                <a:ea typeface="宋体" panose="02010600030101010101" pitchFamily="2" charset="-122"/>
              </a:rPr>
              <a:t> System related (Basic feature)</a:t>
            </a:r>
          </a:p>
          <a:p>
            <a:pPr marL="177800" indent="-177800">
              <a:buFont typeface="+mj-lt"/>
              <a:buAutoNum type="arabicPeriod"/>
              <a:tabLst>
                <a:tab pos="540385" algn="l"/>
              </a:tabLst>
            </a:pPr>
            <a:r>
              <a:rPr lang="en-GB" altLang="zh-CN" sz="1600" dirty="0">
                <a:solidFill>
                  <a:schemeClr val="tx1"/>
                </a:solidFill>
                <a:effectLst/>
                <a:ea typeface="宋体" panose="02010600030101010101" pitchFamily="2" charset="-122"/>
              </a:rPr>
              <a:t> SA3 needs to wait for</a:t>
            </a:r>
            <a:r>
              <a:rPr lang="en-GB" altLang="zh-CN" sz="1600" dirty="0">
                <a:ea typeface="宋体" panose="02010600030101010101" pitchFamily="2" charset="-122"/>
              </a:rPr>
              <a:t> SA2 and SA6 progress as the objective is architecture and procedure related.</a:t>
            </a:r>
            <a:endParaRPr lang="en-GB" altLang="zh-CN" sz="1600" dirty="0">
              <a:solidFill>
                <a:schemeClr val="tx1"/>
              </a:solidFill>
              <a:effectLst/>
              <a:ea typeface="宋体" panose="02010600030101010101" pitchFamily="2" charset="-122"/>
            </a:endParaRPr>
          </a:p>
          <a:p>
            <a:pPr marL="177800" lvl="0" indent="-177800">
              <a:spcAft>
                <a:spcPts val="0"/>
              </a:spcAft>
              <a:buFont typeface="+mj-lt"/>
              <a:buAutoNum type="arabicPeriod"/>
              <a:tabLst>
                <a:tab pos="540385" algn="l"/>
              </a:tabLst>
            </a:pPr>
            <a:r>
              <a:rPr lang="en-GB" altLang="zh-CN" sz="1600" dirty="0">
                <a:ea typeface="宋体" panose="02010600030101010101" pitchFamily="2" charset="-122"/>
              </a:rPr>
              <a:t> Security and privacy for data exposure will be discussed in WT#8: data security and privacy as data exposure is one aspect of data framework of WT#5 in SA2 SID.</a:t>
            </a:r>
            <a:endParaRPr lang="en-GB" altLang="zh-CN" sz="1600" dirty="0">
              <a:solidFill>
                <a:schemeClr val="tx1"/>
              </a:solidFill>
              <a:effectLst/>
              <a:ea typeface="宋体" panose="02010600030101010101" pitchFamily="2" charset="-122"/>
            </a:endParaRPr>
          </a:p>
          <a:p>
            <a:pPr marL="177800" lvl="0" indent="-177800">
              <a:spcAft>
                <a:spcPts val="0"/>
              </a:spcAft>
              <a:buFont typeface="+mj-lt"/>
              <a:buAutoNum type="arabicPeriod"/>
              <a:tabLst>
                <a:tab pos="540385" algn="l"/>
              </a:tabLst>
            </a:pPr>
            <a:endParaRPr lang="zh-CN" altLang="zh-CN" sz="1600" dirty="0">
              <a:solidFill>
                <a:schemeClr val="tx1"/>
              </a:solidFill>
              <a:effectLst/>
              <a:ea typeface="宋体" panose="02010600030101010101" pitchFamily="2" charset="-122"/>
            </a:endParaRPr>
          </a:p>
        </p:txBody>
      </p:sp>
    </p:spTree>
    <p:extLst>
      <p:ext uri="{BB962C8B-B14F-4D97-AF65-F5344CB8AC3E}">
        <p14:creationId xmlns:p14="http://schemas.microsoft.com/office/powerpoint/2010/main" val="3345689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组合 116">
            <a:extLst>
              <a:ext uri="{FF2B5EF4-FFF2-40B4-BE49-F238E27FC236}">
                <a16:creationId xmlns:a16="http://schemas.microsoft.com/office/drawing/2014/main" id="{CE71C546-FA6C-4C27-AA89-AD18031D9787}"/>
              </a:ext>
            </a:extLst>
          </p:cNvPr>
          <p:cNvGrpSpPr/>
          <p:nvPr/>
        </p:nvGrpSpPr>
        <p:grpSpPr>
          <a:xfrm>
            <a:off x="5130800" y="3598911"/>
            <a:ext cx="6713290" cy="2636083"/>
            <a:chOff x="816076" y="2698814"/>
            <a:chExt cx="3054588" cy="1490126"/>
          </a:xfrm>
        </p:grpSpPr>
        <p:sp>
          <p:nvSpPr>
            <p:cNvPr id="118" name="矩形 117">
              <a:extLst>
                <a:ext uri="{FF2B5EF4-FFF2-40B4-BE49-F238E27FC236}">
                  <a16:creationId xmlns:a16="http://schemas.microsoft.com/office/drawing/2014/main" id="{6E3F1268-AACD-4783-9DAA-27B6D025F06C}"/>
                </a:ext>
              </a:extLst>
            </p:cNvPr>
            <p:cNvSpPr/>
            <p:nvPr/>
          </p:nvSpPr>
          <p:spPr>
            <a:xfrm>
              <a:off x="816885" y="2698814"/>
              <a:ext cx="3053777" cy="281313"/>
            </a:xfrm>
            <a:prstGeom prst="rect">
              <a:avLst/>
            </a:prstGeom>
            <a:solidFill>
              <a:srgbClr val="415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rPr>
                <a:t>Remark</a:t>
              </a:r>
              <a:endParaRPr kumimoji="0" lang="zh-CN" altLang="en-US"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endParaRPr>
            </a:p>
          </p:txBody>
        </p:sp>
        <p:sp>
          <p:nvSpPr>
            <p:cNvPr id="119" name="矩形 118">
              <a:extLst>
                <a:ext uri="{FF2B5EF4-FFF2-40B4-BE49-F238E27FC236}">
                  <a16:creationId xmlns:a16="http://schemas.microsoft.com/office/drawing/2014/main" id="{F7D72358-C32E-4A3D-8334-433D5AE04A5F}"/>
                </a:ext>
              </a:extLst>
            </p:cNvPr>
            <p:cNvSpPr/>
            <p:nvPr/>
          </p:nvSpPr>
          <p:spPr>
            <a:xfrm>
              <a:off x="816076" y="2980125"/>
              <a:ext cx="3054588" cy="1208815"/>
            </a:xfrm>
            <a:prstGeom prst="rect">
              <a:avLst/>
            </a:prstGeom>
            <a:noFill/>
            <a:ln>
              <a:solidFill>
                <a:srgbClr val="415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微软雅黑"/>
                <a:cs typeface="+mn-ea"/>
                <a:sym typeface="+mn-lt"/>
              </a:endParaRPr>
            </a:p>
          </p:txBody>
        </p:sp>
      </p:grpSp>
      <p:sp>
        <p:nvSpPr>
          <p:cNvPr id="6" name="文本框 5">
            <a:extLst>
              <a:ext uri="{FF2B5EF4-FFF2-40B4-BE49-F238E27FC236}">
                <a16:creationId xmlns:a16="http://schemas.microsoft.com/office/drawing/2014/main" id="{6F188EA6-0638-4403-CD0D-8E6F882CCDCB}"/>
              </a:ext>
            </a:extLst>
          </p:cNvPr>
          <p:cNvSpPr txBox="1">
            <a:spLocks/>
          </p:cNvSpPr>
          <p:nvPr/>
        </p:nvSpPr>
        <p:spPr>
          <a:xfrm>
            <a:off x="462987" y="308588"/>
            <a:ext cx="9885368" cy="369332"/>
          </a:xfrm>
          <a:prstGeom prst="rect">
            <a:avLst/>
          </a:prstGeom>
          <a:noFill/>
        </p:spPr>
        <p:txBody>
          <a:bodyPr wrap="square" lIns="0" tIns="0" rIns="0" bIns="0" rtlCol="0">
            <a:spAutoFit/>
          </a:bodyPr>
          <a:lstStyle>
            <a:defPPr>
              <a:defRPr lang="zh-CN"/>
            </a:defPPr>
            <a:lvl1pPr marR="0" lvl="0" indent="0" fontAlgn="auto">
              <a:lnSpc>
                <a:spcPct val="100000"/>
              </a:lnSpc>
              <a:spcBef>
                <a:spcPts val="0"/>
              </a:spcBef>
              <a:spcAft>
                <a:spcPts val="0"/>
              </a:spcAft>
              <a:buClrTx/>
              <a:buSzTx/>
              <a:buFontTx/>
              <a:buNone/>
              <a:tabLst/>
              <a:defRPr kumimoji="0" sz="2400" b="0" i="0" u="none" strike="noStrike" cap="none" spc="0" normalizeH="0" baseline="0">
                <a:ln>
                  <a:noFill/>
                </a:ln>
                <a:solidFill>
                  <a:schemeClr val="tx1">
                    <a:lumMod val="75000"/>
                    <a:lumOff val="25000"/>
                  </a:schemeClr>
                </a:solidFill>
                <a:effectLst/>
                <a:uLnTx/>
                <a:uFillTx/>
                <a:latin typeface="vivo type 简 Heavy" panose="02000900000000000000" pitchFamily="2" charset="-122"/>
                <a:ea typeface="vivo type 简 Heavy" panose="02000900000000000000" pitchFamily="2" charset="-122"/>
                <a:cs typeface="OPPOSans B"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cs typeface="OPPOSans B" panose="00020600040101010101" pitchFamily="18" charset="-122"/>
                <a:sym typeface="微软雅黑" panose="020B0503020204020204" pitchFamily="34" charset="-122"/>
              </a:rPr>
              <a:t>Security </a:t>
            </a:r>
            <a:r>
              <a:rPr lang="en-US" altLang="zh-CN" dirty="0">
                <a:solidFill>
                  <a:srgbClr val="000000">
                    <a:lumMod val="75000"/>
                    <a:lumOff val="25000"/>
                  </a:srgbClr>
                </a:solidFill>
                <a:sym typeface="微软雅黑" panose="020B0503020204020204" pitchFamily="34" charset="-122"/>
              </a:rPr>
              <a:t>Area 5: </a:t>
            </a:r>
            <a:r>
              <a:rPr kumimoji="0" lang="en-US" altLang="zh-CN"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cs typeface="OPPOSans B" panose="00020600040101010101" pitchFamily="18" charset="-122"/>
                <a:sym typeface="微软雅黑" panose="020B0503020204020204" pitchFamily="34" charset="-122"/>
              </a:rPr>
              <a:t>Essential/Regulatory service security</a:t>
            </a:r>
            <a:endParaRPr kumimoji="0" lang="en-US"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endParaRPr>
          </a:p>
        </p:txBody>
      </p:sp>
      <p:sp>
        <p:nvSpPr>
          <p:cNvPr id="16" name="矩形 15">
            <a:extLst>
              <a:ext uri="{FF2B5EF4-FFF2-40B4-BE49-F238E27FC236}">
                <a16:creationId xmlns:a16="http://schemas.microsoft.com/office/drawing/2014/main" id="{50A4150E-4105-0042-C30B-47DB5C4A805A}"/>
              </a:ext>
            </a:extLst>
          </p:cNvPr>
          <p:cNvSpPr/>
          <p:nvPr/>
        </p:nvSpPr>
        <p:spPr>
          <a:xfrm rot="10543290">
            <a:off x="-35966400" y="268986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7" name="矩形 16">
            <a:extLst>
              <a:ext uri="{FF2B5EF4-FFF2-40B4-BE49-F238E27FC236}">
                <a16:creationId xmlns:a16="http://schemas.microsoft.com/office/drawing/2014/main" id="{BBD48DFB-29F6-BAC5-8730-4D01F25C1835}"/>
              </a:ext>
            </a:extLst>
          </p:cNvPr>
          <p:cNvSpPr/>
          <p:nvPr/>
        </p:nvSpPr>
        <p:spPr>
          <a:xfrm>
            <a:off x="47701200" y="-224790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8" name="矩形 17">
            <a:extLst>
              <a:ext uri="{FF2B5EF4-FFF2-40B4-BE49-F238E27FC236}">
                <a16:creationId xmlns:a16="http://schemas.microsoft.com/office/drawing/2014/main" id="{8251BD4E-6EF0-6802-A50A-A13BBF2648FF}"/>
              </a:ext>
            </a:extLst>
          </p:cNvPr>
          <p:cNvSpPr/>
          <p:nvPr/>
        </p:nvSpPr>
        <p:spPr>
          <a:xfrm rot="10543290">
            <a:off x="46405801" y="282702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9" name="矩形 18">
            <a:extLst>
              <a:ext uri="{FF2B5EF4-FFF2-40B4-BE49-F238E27FC236}">
                <a16:creationId xmlns:a16="http://schemas.microsoft.com/office/drawing/2014/main" id="{B0CC8295-ADD9-42F1-213F-05586239F2B4}"/>
              </a:ext>
            </a:extLst>
          </p:cNvPr>
          <p:cNvSpPr/>
          <p:nvPr/>
        </p:nvSpPr>
        <p:spPr>
          <a:xfrm>
            <a:off x="-38709600" y="-231648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05" name="矩形 104">
            <a:extLst>
              <a:ext uri="{FF2B5EF4-FFF2-40B4-BE49-F238E27FC236}">
                <a16:creationId xmlns:a16="http://schemas.microsoft.com/office/drawing/2014/main" id="{855461D6-8D64-4E78-A02F-EC938594697D}"/>
              </a:ext>
            </a:extLst>
          </p:cNvPr>
          <p:cNvSpPr/>
          <p:nvPr/>
        </p:nvSpPr>
        <p:spPr>
          <a:xfrm>
            <a:off x="347782" y="1140984"/>
            <a:ext cx="4524968" cy="406775"/>
          </a:xfrm>
          <a:prstGeom prst="rect">
            <a:avLst/>
          </a:prstGeom>
          <a:solidFill>
            <a:srgbClr val="415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rPr>
              <a:t>Requirement Source</a:t>
            </a:r>
            <a:endParaRPr kumimoji="0" lang="zh-CN" altLang="en-US"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endParaRPr>
          </a:p>
        </p:txBody>
      </p:sp>
      <p:sp>
        <p:nvSpPr>
          <p:cNvPr id="106" name="矩形 105">
            <a:extLst>
              <a:ext uri="{FF2B5EF4-FFF2-40B4-BE49-F238E27FC236}">
                <a16:creationId xmlns:a16="http://schemas.microsoft.com/office/drawing/2014/main" id="{A7EFB28F-D4F8-4D36-83C3-F1901F489B22}"/>
              </a:ext>
            </a:extLst>
          </p:cNvPr>
          <p:cNvSpPr/>
          <p:nvPr/>
        </p:nvSpPr>
        <p:spPr>
          <a:xfrm>
            <a:off x="346583" y="1547760"/>
            <a:ext cx="4526170" cy="4687234"/>
          </a:xfrm>
          <a:prstGeom prst="rect">
            <a:avLst/>
          </a:prstGeom>
          <a:noFill/>
          <a:ln>
            <a:solidFill>
              <a:srgbClr val="415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微软雅黑"/>
              <a:cs typeface="+mn-ea"/>
              <a:sym typeface="+mn-lt"/>
            </a:endParaRPr>
          </a:p>
        </p:txBody>
      </p:sp>
      <p:sp>
        <p:nvSpPr>
          <p:cNvPr id="107" name="文本框 106">
            <a:extLst>
              <a:ext uri="{FF2B5EF4-FFF2-40B4-BE49-F238E27FC236}">
                <a16:creationId xmlns:a16="http://schemas.microsoft.com/office/drawing/2014/main" id="{ADAC3D7E-BCC7-4098-8BCB-747A63EF52ED}"/>
              </a:ext>
            </a:extLst>
          </p:cNvPr>
          <p:cNvSpPr txBox="1"/>
          <p:nvPr/>
        </p:nvSpPr>
        <p:spPr>
          <a:xfrm>
            <a:off x="377585" y="1706435"/>
            <a:ext cx="4502841" cy="3293209"/>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lang="en-US" altLang="zh-CN" sz="1600" dirty="0">
                <a:solidFill>
                  <a:prstClr val="black"/>
                </a:solidFill>
                <a:latin typeface="Arial" panose="020F0502020204030204"/>
                <a:ea typeface="微软雅黑"/>
                <a:cs typeface="+mn-ea"/>
                <a:sym typeface="+mn-lt"/>
              </a:rPr>
              <a:t>SA2 6G SID:</a:t>
            </a:r>
            <a:r>
              <a:rPr lang="zh-CN" altLang="en-US" sz="1600" dirty="0">
                <a:solidFill>
                  <a:prstClr val="black"/>
                </a:solidFill>
                <a:latin typeface="Arial" panose="020F0502020204030204"/>
                <a:ea typeface="微软雅黑"/>
                <a:cs typeface="+mn-ea"/>
                <a:sym typeface="+mn-lt"/>
              </a:rPr>
              <a:t> </a:t>
            </a:r>
            <a:r>
              <a:rPr lang="en-US" altLang="zh-CN" sz="1600" dirty="0">
                <a:solidFill>
                  <a:prstClr val="black"/>
                </a:solidFill>
                <a:latin typeface="Arial" panose="020F0502020204030204"/>
                <a:ea typeface="微软雅黑"/>
                <a:cs typeface="+mn-ea"/>
                <a:sym typeface="+mn-lt"/>
              </a:rPr>
              <a:t> </a:t>
            </a:r>
          </a:p>
          <a:p>
            <a:pPr marL="354013" marR="0" lvl="0" algn="l" defTabSz="914400" rtl="0" eaLnBrk="1" fontAlgn="auto" latinLnBrk="0" hangingPunct="1">
              <a:spcBef>
                <a:spcPts val="0"/>
              </a:spcBef>
              <a:spcAft>
                <a:spcPts val="0"/>
              </a:spcAft>
              <a:buClrTx/>
              <a:buSzTx/>
              <a:buFontTx/>
              <a:buNone/>
              <a:tabLst/>
              <a:defRPr/>
            </a:pPr>
            <a:r>
              <a:rPr lang="en-US" altLang="zh-CN" sz="1600" dirty="0">
                <a:solidFill>
                  <a:prstClr val="black"/>
                </a:solidFill>
                <a:latin typeface="Arial" panose="020F0502020204030204"/>
                <a:ea typeface="微软雅黑"/>
                <a:cs typeface="+mn-ea"/>
                <a:sym typeface="+mn-lt"/>
              </a:rPr>
              <a:t>WT#1.4 enhance the essential/regulatory services (i.e. voice, messaging, location service, emergency service, MPS, MCS, PWS)</a:t>
            </a:r>
          </a:p>
          <a:p>
            <a:pPr>
              <a:defRPr/>
            </a:pPr>
            <a:r>
              <a:rPr lang="en-US" altLang="zh-CN" sz="1600" dirty="0">
                <a:solidFill>
                  <a:prstClr val="black"/>
                </a:solidFill>
                <a:latin typeface="Arial" panose="020F0502020204030204"/>
                <a:ea typeface="微软雅黑"/>
                <a:cs typeface="+mn-ea"/>
                <a:sym typeface="+mn-lt"/>
              </a:rPr>
              <a:t>SA3 5G TS REQ:</a:t>
            </a:r>
          </a:p>
          <a:p>
            <a:pPr marL="354013">
              <a:tabLst>
                <a:tab pos="265113" algn="l"/>
              </a:tabLst>
              <a:defRPr/>
            </a:pPr>
            <a:r>
              <a:rPr lang="en-US" altLang="zh-CN" sz="1600" dirty="0">
                <a:solidFill>
                  <a:prstClr val="black"/>
                </a:solidFill>
                <a:latin typeface="Arial" panose="020F0502020204030204"/>
                <a:ea typeface="微软雅黑"/>
                <a:cs typeface="+mn-ea"/>
                <a:sym typeface="+mn-lt"/>
              </a:rPr>
              <a:t>R15 TS 33.203 IMS security</a:t>
            </a:r>
          </a:p>
          <a:p>
            <a:pPr marL="354013">
              <a:tabLst>
                <a:tab pos="265113" algn="l"/>
              </a:tabLst>
              <a:defRPr/>
            </a:pPr>
            <a:r>
              <a:rPr lang="en-US" altLang="zh-CN" sz="1600" dirty="0">
                <a:solidFill>
                  <a:prstClr val="black"/>
                </a:solidFill>
                <a:latin typeface="Arial" panose="020F0502020204030204"/>
                <a:ea typeface="微软雅黑"/>
                <a:cs typeface="+mn-ea"/>
                <a:sym typeface="+mn-lt"/>
              </a:rPr>
              <a:t>R15 TS 33.501 6.4.7 (Security for SMS)</a:t>
            </a:r>
          </a:p>
          <a:p>
            <a:pPr marL="354013" marR="0" lvl="0" algn="l" defTabSz="914400" rtl="0" eaLnBrk="1" fontAlgn="auto" latinLnBrk="0" hangingPunct="1">
              <a:spcBef>
                <a:spcPts val="0"/>
              </a:spcBef>
              <a:spcAft>
                <a:spcPts val="0"/>
              </a:spcAft>
              <a:buClrTx/>
              <a:buSzTx/>
              <a:buFontTx/>
              <a:buNone/>
              <a:tabLst>
                <a:tab pos="265113" algn="l"/>
              </a:tabLst>
              <a:defRPr/>
            </a:pPr>
            <a:r>
              <a:rPr lang="en-US" altLang="zh-CN" sz="1600" dirty="0">
                <a:solidFill>
                  <a:prstClr val="black"/>
                </a:solidFill>
                <a:latin typeface="Arial" panose="020F0502020204030204"/>
                <a:ea typeface="微软雅黑"/>
                <a:cs typeface="+mn-ea"/>
                <a:sym typeface="+mn-lt"/>
              </a:rPr>
              <a:t>R15 TS 33.501 6.14 (</a:t>
            </a:r>
            <a:r>
              <a:rPr lang="en-US" altLang="zh-CN" sz="1600" dirty="0" err="1">
                <a:solidFill>
                  <a:prstClr val="black"/>
                </a:solidFill>
                <a:latin typeface="Arial" panose="020F0502020204030204"/>
                <a:ea typeface="微软雅黑"/>
                <a:cs typeface="+mn-ea"/>
                <a:sym typeface="+mn-lt"/>
              </a:rPr>
              <a:t>SoR</a:t>
            </a:r>
            <a:r>
              <a:rPr lang="en-US" altLang="zh-CN" sz="1600" dirty="0">
                <a:solidFill>
                  <a:prstClr val="black"/>
                </a:solidFill>
                <a:latin typeface="Arial" panose="020F0502020204030204"/>
                <a:ea typeface="微软雅黑"/>
                <a:cs typeface="+mn-ea"/>
                <a:sym typeface="+mn-lt"/>
              </a:rPr>
              <a:t> security)</a:t>
            </a:r>
          </a:p>
          <a:p>
            <a:pPr marL="354013">
              <a:tabLst>
                <a:tab pos="265113" algn="l"/>
              </a:tabLst>
              <a:defRPr/>
            </a:pPr>
            <a:r>
              <a:rPr lang="en-US" altLang="zh-CN" sz="1600" dirty="0">
                <a:solidFill>
                  <a:prstClr val="black"/>
                </a:solidFill>
                <a:latin typeface="Arial" panose="020F0502020204030204"/>
                <a:ea typeface="微软雅黑"/>
                <a:cs typeface="+mn-ea"/>
                <a:sym typeface="+mn-lt"/>
              </a:rPr>
              <a:t>R15 TS 33.501 6.15 (UPU security)</a:t>
            </a:r>
          </a:p>
          <a:p>
            <a:pPr marL="354013" marR="0" lvl="0" algn="l" defTabSz="914400" rtl="0" eaLnBrk="1" fontAlgn="auto" latinLnBrk="0" hangingPunct="1">
              <a:spcBef>
                <a:spcPts val="0"/>
              </a:spcBef>
              <a:spcAft>
                <a:spcPts val="0"/>
              </a:spcAft>
              <a:buClrTx/>
              <a:buSzTx/>
              <a:buFontTx/>
              <a:buNone/>
              <a:tabLst>
                <a:tab pos="265113" algn="l"/>
              </a:tabLst>
              <a:defRPr/>
            </a:pPr>
            <a:r>
              <a:rPr lang="en-US" altLang="zh-CN" sz="1600" dirty="0">
                <a:solidFill>
                  <a:prstClr val="black"/>
                </a:solidFill>
                <a:latin typeface="Arial" panose="020F0502020204030204"/>
                <a:ea typeface="微软雅黑"/>
                <a:cs typeface="+mn-ea"/>
                <a:sym typeface="+mn-lt"/>
              </a:rPr>
              <a:t>R15 TS 33.501 10 (emergency service)</a:t>
            </a:r>
          </a:p>
          <a:p>
            <a:pPr marL="354013" marR="0" lvl="0" algn="l" defTabSz="914400" rtl="0" eaLnBrk="1" fontAlgn="auto" latinLnBrk="0" hangingPunct="1">
              <a:spcBef>
                <a:spcPts val="0"/>
              </a:spcBef>
              <a:spcAft>
                <a:spcPts val="0"/>
              </a:spcAft>
              <a:buClrTx/>
              <a:buSzTx/>
              <a:buFontTx/>
              <a:buNone/>
              <a:tabLst>
                <a:tab pos="265113" algn="l"/>
              </a:tabLst>
              <a:defRPr/>
            </a:pPr>
            <a:r>
              <a:rPr lang="en-US" altLang="zh-CN" sz="1600" dirty="0">
                <a:solidFill>
                  <a:prstClr val="black"/>
                </a:solidFill>
                <a:latin typeface="Arial" panose="020F0502020204030204"/>
                <a:ea typeface="微软雅黑"/>
                <a:cs typeface="+mn-ea"/>
                <a:sym typeface="+mn-lt"/>
              </a:rPr>
              <a:t>R15 TS 33.180 MCS security</a:t>
            </a:r>
          </a:p>
          <a:p>
            <a:pPr marL="354013">
              <a:tabLst>
                <a:tab pos="265113" algn="l"/>
              </a:tabLst>
              <a:defRPr/>
            </a:pPr>
            <a:r>
              <a:rPr lang="en-US" altLang="zh-CN" sz="1600" dirty="0">
                <a:solidFill>
                  <a:prstClr val="black"/>
                </a:solidFill>
                <a:latin typeface="Arial" panose="020F0502020204030204"/>
                <a:ea typeface="微软雅黑"/>
                <a:cs typeface="+mn-ea"/>
                <a:sym typeface="+mn-lt"/>
              </a:rPr>
              <a:t>R16 TS 33.501 Annex Q LCS security</a:t>
            </a:r>
          </a:p>
        </p:txBody>
      </p:sp>
      <p:grpSp>
        <p:nvGrpSpPr>
          <p:cNvPr id="113" name="组合 112">
            <a:extLst>
              <a:ext uri="{FF2B5EF4-FFF2-40B4-BE49-F238E27FC236}">
                <a16:creationId xmlns:a16="http://schemas.microsoft.com/office/drawing/2014/main" id="{96C62057-3769-4438-92A7-B7C2F8784963}"/>
              </a:ext>
            </a:extLst>
          </p:cNvPr>
          <p:cNvGrpSpPr/>
          <p:nvPr/>
        </p:nvGrpSpPr>
        <p:grpSpPr>
          <a:xfrm>
            <a:off x="5130800" y="1142587"/>
            <a:ext cx="6691031" cy="2154701"/>
            <a:chOff x="816076" y="2698814"/>
            <a:chExt cx="3054588" cy="1490126"/>
          </a:xfrm>
        </p:grpSpPr>
        <p:sp>
          <p:nvSpPr>
            <p:cNvPr id="114" name="矩形 113">
              <a:extLst>
                <a:ext uri="{FF2B5EF4-FFF2-40B4-BE49-F238E27FC236}">
                  <a16:creationId xmlns:a16="http://schemas.microsoft.com/office/drawing/2014/main" id="{9BB548B6-5793-4496-AEDA-B22B571DBEE0}"/>
                </a:ext>
              </a:extLst>
            </p:cNvPr>
            <p:cNvSpPr/>
            <p:nvPr/>
          </p:nvSpPr>
          <p:spPr>
            <a:xfrm>
              <a:off x="816885" y="2698814"/>
              <a:ext cx="3053777" cy="281313"/>
            </a:xfrm>
            <a:prstGeom prst="rect">
              <a:avLst/>
            </a:prstGeom>
            <a:solidFill>
              <a:srgbClr val="415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prstClr val="white"/>
                  </a:solidFill>
                  <a:latin typeface="Arial" panose="020F0502020204030204"/>
                  <a:ea typeface="微软雅黑"/>
                  <a:cs typeface="+mn-ea"/>
                  <a:sym typeface="+mn-lt"/>
                </a:rPr>
                <a:t>Potential Objectives</a:t>
              </a:r>
              <a:endParaRPr kumimoji="0" lang="zh-CN" altLang="en-US"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endParaRPr>
            </a:p>
          </p:txBody>
        </p:sp>
        <p:sp>
          <p:nvSpPr>
            <p:cNvPr id="115" name="矩形 114">
              <a:extLst>
                <a:ext uri="{FF2B5EF4-FFF2-40B4-BE49-F238E27FC236}">
                  <a16:creationId xmlns:a16="http://schemas.microsoft.com/office/drawing/2014/main" id="{36E6010A-3358-4143-A131-D8FBEDB3EFB6}"/>
                </a:ext>
              </a:extLst>
            </p:cNvPr>
            <p:cNvSpPr/>
            <p:nvPr/>
          </p:nvSpPr>
          <p:spPr>
            <a:xfrm>
              <a:off x="816076" y="2980125"/>
              <a:ext cx="3054588" cy="1208815"/>
            </a:xfrm>
            <a:prstGeom prst="rect">
              <a:avLst/>
            </a:prstGeom>
            <a:noFill/>
            <a:ln>
              <a:solidFill>
                <a:srgbClr val="415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微软雅黑"/>
                <a:cs typeface="+mn-ea"/>
                <a:sym typeface="+mn-lt"/>
              </a:endParaRPr>
            </a:p>
          </p:txBody>
        </p:sp>
        <p:sp>
          <p:nvSpPr>
            <p:cNvPr id="116" name="文本框 115">
              <a:extLst>
                <a:ext uri="{FF2B5EF4-FFF2-40B4-BE49-F238E27FC236}">
                  <a16:creationId xmlns:a16="http://schemas.microsoft.com/office/drawing/2014/main" id="{6909BB48-2058-45E7-A2F5-B85F9D7C7F52}"/>
                </a:ext>
              </a:extLst>
            </p:cNvPr>
            <p:cNvSpPr txBox="1"/>
            <p:nvPr/>
          </p:nvSpPr>
          <p:spPr>
            <a:xfrm>
              <a:off x="819579" y="3058578"/>
              <a:ext cx="3047700" cy="574692"/>
            </a:xfrm>
            <a:prstGeom prst="rect">
              <a:avLst/>
            </a:prstGeom>
            <a:noFill/>
          </p:spPr>
          <p:txBody>
            <a:bodyPr wrap="square" rtlCol="0">
              <a:spAutoFit/>
            </a:bodyPr>
            <a:lstStyle/>
            <a:p>
              <a:pPr lvl="0">
                <a:spcAft>
                  <a:spcPts val="0"/>
                </a:spcAft>
                <a:tabLst>
                  <a:tab pos="540385" algn="l"/>
                </a:tabLst>
              </a:pPr>
              <a:r>
                <a:rPr lang="en-US" altLang="zh-CN" sz="1600" dirty="0">
                  <a:solidFill>
                    <a:schemeClr val="tx1"/>
                  </a:solidFill>
                  <a:effectLst/>
                  <a:ea typeface="宋体" panose="02010600030101010101" pitchFamily="2" charset="-122"/>
                </a:rPr>
                <a:t>To protect basic (essential/regulatory) services provided by 6G network:</a:t>
              </a:r>
              <a:endParaRPr lang="en-GB" altLang="zh-CN" sz="1600" dirty="0">
                <a:solidFill>
                  <a:schemeClr val="tx1"/>
                </a:solidFill>
                <a:effectLst/>
                <a:ea typeface="宋体" panose="02010600030101010101" pitchFamily="2" charset="-122"/>
              </a:endParaRPr>
            </a:p>
            <a:p>
              <a:pPr marL="358775" lvl="0" indent="-177800">
                <a:spcAft>
                  <a:spcPts val="0"/>
                </a:spcAft>
                <a:buFont typeface="+mj-lt"/>
                <a:buAutoNum type="arabicPeriod"/>
                <a:tabLst>
                  <a:tab pos="540385" algn="l"/>
                </a:tabLst>
              </a:pPr>
              <a:r>
                <a:rPr lang="en-US" altLang="zh-CN" sz="1600" dirty="0">
                  <a:solidFill>
                    <a:schemeClr val="tx1"/>
                  </a:solidFill>
                  <a:effectLst/>
                  <a:ea typeface="宋体" panose="02010600030101010101" pitchFamily="2" charset="-122"/>
                </a:rPr>
                <a:t>Security for basic services, e.g. voice, SMS, emergency, MCS, LCS, </a:t>
              </a:r>
              <a:r>
                <a:rPr lang="en-US" altLang="zh-CN" sz="1600" dirty="0" err="1">
                  <a:solidFill>
                    <a:schemeClr val="tx1"/>
                  </a:solidFill>
                  <a:effectLst/>
                  <a:ea typeface="宋体" panose="02010600030101010101" pitchFamily="2" charset="-122"/>
                </a:rPr>
                <a:t>SoR</a:t>
              </a:r>
              <a:r>
                <a:rPr lang="en-US" altLang="zh-CN" sz="1600" dirty="0">
                  <a:solidFill>
                    <a:schemeClr val="tx1"/>
                  </a:solidFill>
                  <a:effectLst/>
                  <a:ea typeface="宋体" panose="02010600030101010101" pitchFamily="2" charset="-122"/>
                </a:rPr>
                <a:t>/UPU.</a:t>
              </a:r>
            </a:p>
          </p:txBody>
        </p:sp>
      </p:grpSp>
      <p:sp>
        <p:nvSpPr>
          <p:cNvPr id="37" name="文本框 36">
            <a:extLst>
              <a:ext uri="{FF2B5EF4-FFF2-40B4-BE49-F238E27FC236}">
                <a16:creationId xmlns:a16="http://schemas.microsoft.com/office/drawing/2014/main" id="{0AD41D1D-6D1E-48F3-ABF4-98581BD91884}"/>
              </a:ext>
            </a:extLst>
          </p:cNvPr>
          <p:cNvSpPr txBox="1"/>
          <p:nvPr/>
        </p:nvSpPr>
        <p:spPr>
          <a:xfrm>
            <a:off x="5249786" y="4168727"/>
            <a:ext cx="6564629" cy="1815882"/>
          </a:xfrm>
          <a:prstGeom prst="rect">
            <a:avLst/>
          </a:prstGeom>
          <a:noFill/>
        </p:spPr>
        <p:txBody>
          <a:bodyPr wrap="square" rtlCol="0">
            <a:spAutoFit/>
          </a:bodyPr>
          <a:lstStyle/>
          <a:p>
            <a:pPr marL="177800" indent="-177800">
              <a:buFont typeface="+mj-lt"/>
              <a:buAutoNum type="arabicPeriod"/>
              <a:tabLst>
                <a:tab pos="540385" algn="l"/>
              </a:tabLst>
            </a:pPr>
            <a:r>
              <a:rPr lang="en-GB" altLang="zh-CN" sz="1600" dirty="0">
                <a:solidFill>
                  <a:schemeClr val="tx1"/>
                </a:solidFill>
                <a:effectLst/>
                <a:ea typeface="宋体" panose="02010600030101010101" pitchFamily="2" charset="-122"/>
              </a:rPr>
              <a:t>System related (Basic feature)</a:t>
            </a:r>
          </a:p>
          <a:p>
            <a:pPr marL="177800" indent="-177800">
              <a:buFont typeface="+mj-lt"/>
              <a:buAutoNum type="arabicPeriod"/>
              <a:tabLst>
                <a:tab pos="540385" algn="l"/>
              </a:tabLst>
            </a:pPr>
            <a:r>
              <a:rPr lang="en-GB" altLang="zh-CN" sz="1600" dirty="0">
                <a:ea typeface="宋体" panose="02010600030101010101" pitchFamily="2" charset="-122"/>
              </a:rPr>
              <a:t>SA3</a:t>
            </a:r>
            <a:r>
              <a:rPr lang="en-GB" altLang="zh-CN" sz="1600" dirty="0">
                <a:solidFill>
                  <a:schemeClr val="tx1"/>
                </a:solidFill>
                <a:effectLst/>
                <a:ea typeface="宋体" panose="02010600030101010101" pitchFamily="2" charset="-122"/>
              </a:rPr>
              <a:t> needs to wait for</a:t>
            </a:r>
            <a:r>
              <a:rPr lang="en-GB" altLang="zh-CN" sz="1600" dirty="0">
                <a:ea typeface="宋体" panose="02010600030101010101" pitchFamily="2" charset="-122"/>
              </a:rPr>
              <a:t> SA2 progress as the objective is architecture and procedure related.</a:t>
            </a:r>
            <a:endParaRPr lang="en-GB" altLang="zh-CN" sz="1600" dirty="0">
              <a:solidFill>
                <a:schemeClr val="tx1"/>
              </a:solidFill>
              <a:effectLst/>
              <a:ea typeface="宋体" panose="02010600030101010101" pitchFamily="2" charset="-122"/>
            </a:endParaRPr>
          </a:p>
          <a:p>
            <a:pPr lvl="0">
              <a:spcAft>
                <a:spcPts val="0"/>
              </a:spcAft>
              <a:tabLst>
                <a:tab pos="540385" algn="l"/>
              </a:tabLst>
            </a:pPr>
            <a:endParaRPr lang="en-GB" altLang="zh-CN" sz="1600" dirty="0">
              <a:ea typeface="宋体" panose="02010600030101010101" pitchFamily="2" charset="-122"/>
            </a:endParaRPr>
          </a:p>
          <a:p>
            <a:pPr marL="719138" lvl="0" indent="-719138">
              <a:spcAft>
                <a:spcPts val="0"/>
              </a:spcAft>
              <a:tabLst>
                <a:tab pos="540385" algn="l"/>
              </a:tabLst>
            </a:pPr>
            <a:r>
              <a:rPr lang="en-GB" altLang="zh-CN" sz="1600" b="1" dirty="0">
                <a:ea typeface="宋体" panose="02010600030101010101" pitchFamily="2" charset="-122"/>
              </a:rPr>
              <a:t>NOTE:	</a:t>
            </a:r>
            <a:r>
              <a:rPr lang="en-US" altLang="zh-CN" sz="1600" b="1" dirty="0">
                <a:ea typeface="宋体" panose="02010600030101010101" pitchFamily="2" charset="-122"/>
              </a:rPr>
              <a:t>Considering SA2 decouples IMS from its current SID, the corresponding IMS security could be split into a separate security SID by SA3.</a:t>
            </a:r>
            <a:endParaRPr lang="en-GB" altLang="zh-CN" sz="1600" b="1" dirty="0">
              <a:ea typeface="宋体" panose="02010600030101010101" pitchFamily="2" charset="-122"/>
            </a:endParaRPr>
          </a:p>
        </p:txBody>
      </p:sp>
    </p:spTree>
    <p:extLst>
      <p:ext uri="{BB962C8B-B14F-4D97-AF65-F5344CB8AC3E}">
        <p14:creationId xmlns:p14="http://schemas.microsoft.com/office/powerpoint/2010/main" val="475505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组合 116">
            <a:extLst>
              <a:ext uri="{FF2B5EF4-FFF2-40B4-BE49-F238E27FC236}">
                <a16:creationId xmlns:a16="http://schemas.microsoft.com/office/drawing/2014/main" id="{CE71C546-FA6C-4C27-AA89-AD18031D9787}"/>
              </a:ext>
            </a:extLst>
          </p:cNvPr>
          <p:cNvGrpSpPr/>
          <p:nvPr/>
        </p:nvGrpSpPr>
        <p:grpSpPr>
          <a:xfrm>
            <a:off x="5130800" y="3598911"/>
            <a:ext cx="6713290" cy="2636083"/>
            <a:chOff x="816076" y="2698814"/>
            <a:chExt cx="3054588" cy="1490126"/>
          </a:xfrm>
        </p:grpSpPr>
        <p:sp>
          <p:nvSpPr>
            <p:cNvPr id="118" name="矩形 117">
              <a:extLst>
                <a:ext uri="{FF2B5EF4-FFF2-40B4-BE49-F238E27FC236}">
                  <a16:creationId xmlns:a16="http://schemas.microsoft.com/office/drawing/2014/main" id="{6E3F1268-AACD-4783-9DAA-27B6D025F06C}"/>
                </a:ext>
              </a:extLst>
            </p:cNvPr>
            <p:cNvSpPr/>
            <p:nvPr/>
          </p:nvSpPr>
          <p:spPr>
            <a:xfrm>
              <a:off x="816885" y="2698814"/>
              <a:ext cx="3053777" cy="281313"/>
            </a:xfrm>
            <a:prstGeom prst="rect">
              <a:avLst/>
            </a:prstGeom>
            <a:solidFill>
              <a:srgbClr val="415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rPr>
                <a:t>Remark</a:t>
              </a:r>
              <a:endParaRPr kumimoji="0" lang="zh-CN" altLang="en-US"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endParaRPr>
            </a:p>
          </p:txBody>
        </p:sp>
        <p:sp>
          <p:nvSpPr>
            <p:cNvPr id="119" name="矩形 118">
              <a:extLst>
                <a:ext uri="{FF2B5EF4-FFF2-40B4-BE49-F238E27FC236}">
                  <a16:creationId xmlns:a16="http://schemas.microsoft.com/office/drawing/2014/main" id="{F7D72358-C32E-4A3D-8334-433D5AE04A5F}"/>
                </a:ext>
              </a:extLst>
            </p:cNvPr>
            <p:cNvSpPr/>
            <p:nvPr/>
          </p:nvSpPr>
          <p:spPr>
            <a:xfrm>
              <a:off x="816076" y="2980125"/>
              <a:ext cx="3054588" cy="1208815"/>
            </a:xfrm>
            <a:prstGeom prst="rect">
              <a:avLst/>
            </a:prstGeom>
            <a:noFill/>
            <a:ln>
              <a:solidFill>
                <a:srgbClr val="415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微软雅黑"/>
                <a:cs typeface="+mn-ea"/>
                <a:sym typeface="+mn-lt"/>
              </a:endParaRPr>
            </a:p>
          </p:txBody>
        </p:sp>
      </p:grpSp>
      <p:sp>
        <p:nvSpPr>
          <p:cNvPr id="6" name="文本框 5">
            <a:extLst>
              <a:ext uri="{FF2B5EF4-FFF2-40B4-BE49-F238E27FC236}">
                <a16:creationId xmlns:a16="http://schemas.microsoft.com/office/drawing/2014/main" id="{6F188EA6-0638-4403-CD0D-8E6F882CCDCB}"/>
              </a:ext>
            </a:extLst>
          </p:cNvPr>
          <p:cNvSpPr txBox="1">
            <a:spLocks/>
          </p:cNvSpPr>
          <p:nvPr/>
        </p:nvSpPr>
        <p:spPr>
          <a:xfrm>
            <a:off x="462987" y="308588"/>
            <a:ext cx="9885368" cy="369332"/>
          </a:xfrm>
          <a:prstGeom prst="rect">
            <a:avLst/>
          </a:prstGeom>
          <a:noFill/>
        </p:spPr>
        <p:txBody>
          <a:bodyPr wrap="square" lIns="0" tIns="0" rIns="0" bIns="0" rtlCol="0">
            <a:spAutoFit/>
          </a:bodyPr>
          <a:lstStyle>
            <a:defPPr>
              <a:defRPr lang="zh-CN"/>
            </a:defPPr>
            <a:lvl1pPr marR="0" lvl="0" indent="0" fontAlgn="auto">
              <a:lnSpc>
                <a:spcPct val="100000"/>
              </a:lnSpc>
              <a:spcBef>
                <a:spcPts val="0"/>
              </a:spcBef>
              <a:spcAft>
                <a:spcPts val="0"/>
              </a:spcAft>
              <a:buClrTx/>
              <a:buSzTx/>
              <a:buFontTx/>
              <a:buNone/>
              <a:tabLst/>
              <a:defRPr kumimoji="0" sz="2400" b="0" i="0" u="none" strike="noStrike" cap="none" spc="0" normalizeH="0" baseline="0">
                <a:ln>
                  <a:noFill/>
                </a:ln>
                <a:solidFill>
                  <a:schemeClr val="tx1">
                    <a:lumMod val="75000"/>
                    <a:lumOff val="25000"/>
                  </a:schemeClr>
                </a:solidFill>
                <a:effectLst/>
                <a:uLnTx/>
                <a:uFillTx/>
                <a:latin typeface="vivo type 简 Heavy" panose="02000900000000000000" pitchFamily="2" charset="-122"/>
                <a:ea typeface="vivo type 简 Heavy" panose="02000900000000000000" pitchFamily="2" charset="-122"/>
                <a:cs typeface="OPPOSans B"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cs typeface="OPPOSans B" panose="00020600040101010101" pitchFamily="18" charset="-122"/>
                <a:sym typeface="微软雅黑" panose="020B0503020204020204" pitchFamily="34" charset="-122"/>
              </a:rPr>
              <a:t>Security </a:t>
            </a:r>
            <a:r>
              <a:rPr lang="en-US" altLang="zh-CN" dirty="0">
                <a:solidFill>
                  <a:srgbClr val="000000">
                    <a:lumMod val="75000"/>
                    <a:lumOff val="25000"/>
                  </a:srgbClr>
                </a:solidFill>
                <a:sym typeface="微软雅黑" panose="020B0503020204020204" pitchFamily="34" charset="-122"/>
              </a:rPr>
              <a:t>Area 6: </a:t>
            </a:r>
            <a:r>
              <a:rPr kumimoji="0" lang="en-US" altLang="zh-CN"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cs typeface="OPPOSans B" panose="00020600040101010101" pitchFamily="18" charset="-122"/>
                <a:sym typeface="微软雅黑" panose="020B0503020204020204" pitchFamily="34" charset="-122"/>
              </a:rPr>
              <a:t>AI security</a:t>
            </a:r>
            <a:endParaRPr kumimoji="0" lang="en-US" sz="2400" b="0" i="0" u="none" strike="noStrike" kern="1200" cap="none" spc="0" normalizeH="0" baseline="0" noProof="0" dirty="0">
              <a:ln>
                <a:noFill/>
              </a:ln>
              <a:solidFill>
                <a:srgbClr val="000000">
                  <a:lumMod val="75000"/>
                  <a:lumOff val="25000"/>
                </a:srgbClr>
              </a:solidFill>
              <a:effectLst/>
              <a:uLnTx/>
              <a:uFillTx/>
              <a:latin typeface="vivo type 简 Heavy" panose="02000900000000000000" pitchFamily="2" charset="-122"/>
              <a:ea typeface="vivo type 简 Heavy" panose="02000900000000000000" pitchFamily="2" charset="-122"/>
            </a:endParaRPr>
          </a:p>
        </p:txBody>
      </p:sp>
      <p:sp>
        <p:nvSpPr>
          <p:cNvPr id="16" name="矩形 15">
            <a:extLst>
              <a:ext uri="{FF2B5EF4-FFF2-40B4-BE49-F238E27FC236}">
                <a16:creationId xmlns:a16="http://schemas.microsoft.com/office/drawing/2014/main" id="{50A4150E-4105-0042-C30B-47DB5C4A805A}"/>
              </a:ext>
            </a:extLst>
          </p:cNvPr>
          <p:cNvSpPr/>
          <p:nvPr/>
        </p:nvSpPr>
        <p:spPr>
          <a:xfrm rot="10543290">
            <a:off x="-35966400" y="268986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7" name="矩形 16">
            <a:extLst>
              <a:ext uri="{FF2B5EF4-FFF2-40B4-BE49-F238E27FC236}">
                <a16:creationId xmlns:a16="http://schemas.microsoft.com/office/drawing/2014/main" id="{BBD48DFB-29F6-BAC5-8730-4D01F25C1835}"/>
              </a:ext>
            </a:extLst>
          </p:cNvPr>
          <p:cNvSpPr/>
          <p:nvPr/>
        </p:nvSpPr>
        <p:spPr>
          <a:xfrm>
            <a:off x="47701200" y="-224790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8" name="矩形 17">
            <a:extLst>
              <a:ext uri="{FF2B5EF4-FFF2-40B4-BE49-F238E27FC236}">
                <a16:creationId xmlns:a16="http://schemas.microsoft.com/office/drawing/2014/main" id="{8251BD4E-6EF0-6802-A50A-A13BBF2648FF}"/>
              </a:ext>
            </a:extLst>
          </p:cNvPr>
          <p:cNvSpPr/>
          <p:nvPr/>
        </p:nvSpPr>
        <p:spPr>
          <a:xfrm rot="10543290">
            <a:off x="46405801" y="282702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9" name="矩形 18">
            <a:extLst>
              <a:ext uri="{FF2B5EF4-FFF2-40B4-BE49-F238E27FC236}">
                <a16:creationId xmlns:a16="http://schemas.microsoft.com/office/drawing/2014/main" id="{B0CC8295-ADD9-42F1-213F-05586239F2B4}"/>
              </a:ext>
            </a:extLst>
          </p:cNvPr>
          <p:cNvSpPr/>
          <p:nvPr/>
        </p:nvSpPr>
        <p:spPr>
          <a:xfrm>
            <a:off x="-38709600" y="-2316480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vivo type 简 Regular" panose="02000500000000000000" pitchFamily="2" charset="-122"/>
              <a:ea typeface="vivo type 简 Regular" panose="02000500000000000000" pitchFamily="2" charset="-122"/>
              <a:cs typeface="+mn-cs"/>
              <a:sym typeface="微软雅黑" panose="020B0503020204020204" pitchFamily="34" charset="-122"/>
            </a:endParaRPr>
          </a:p>
        </p:txBody>
      </p:sp>
      <p:sp>
        <p:nvSpPr>
          <p:cNvPr id="105" name="矩形 104">
            <a:extLst>
              <a:ext uri="{FF2B5EF4-FFF2-40B4-BE49-F238E27FC236}">
                <a16:creationId xmlns:a16="http://schemas.microsoft.com/office/drawing/2014/main" id="{855461D6-8D64-4E78-A02F-EC938594697D}"/>
              </a:ext>
            </a:extLst>
          </p:cNvPr>
          <p:cNvSpPr/>
          <p:nvPr/>
        </p:nvSpPr>
        <p:spPr>
          <a:xfrm>
            <a:off x="347782" y="1140984"/>
            <a:ext cx="4524968" cy="406775"/>
          </a:xfrm>
          <a:prstGeom prst="rect">
            <a:avLst/>
          </a:prstGeom>
          <a:solidFill>
            <a:srgbClr val="415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rPr>
              <a:t>Requirement Source</a:t>
            </a:r>
            <a:endParaRPr kumimoji="0" lang="zh-CN" altLang="en-US"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endParaRPr>
          </a:p>
        </p:txBody>
      </p:sp>
      <p:sp>
        <p:nvSpPr>
          <p:cNvPr id="106" name="矩形 105">
            <a:extLst>
              <a:ext uri="{FF2B5EF4-FFF2-40B4-BE49-F238E27FC236}">
                <a16:creationId xmlns:a16="http://schemas.microsoft.com/office/drawing/2014/main" id="{A7EFB28F-D4F8-4D36-83C3-F1901F489B22}"/>
              </a:ext>
            </a:extLst>
          </p:cNvPr>
          <p:cNvSpPr/>
          <p:nvPr/>
        </p:nvSpPr>
        <p:spPr>
          <a:xfrm>
            <a:off x="346583" y="1547760"/>
            <a:ext cx="4526170" cy="4687234"/>
          </a:xfrm>
          <a:prstGeom prst="rect">
            <a:avLst/>
          </a:prstGeom>
          <a:noFill/>
          <a:ln>
            <a:solidFill>
              <a:srgbClr val="415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微软雅黑"/>
              <a:cs typeface="+mn-ea"/>
              <a:sym typeface="+mn-lt"/>
            </a:endParaRPr>
          </a:p>
        </p:txBody>
      </p:sp>
      <p:sp>
        <p:nvSpPr>
          <p:cNvPr id="107" name="文本框 106">
            <a:extLst>
              <a:ext uri="{FF2B5EF4-FFF2-40B4-BE49-F238E27FC236}">
                <a16:creationId xmlns:a16="http://schemas.microsoft.com/office/drawing/2014/main" id="{ADAC3D7E-BCC7-4098-8BCB-747A63EF52ED}"/>
              </a:ext>
            </a:extLst>
          </p:cNvPr>
          <p:cNvSpPr txBox="1"/>
          <p:nvPr/>
        </p:nvSpPr>
        <p:spPr>
          <a:xfrm>
            <a:off x="370169" y="1644608"/>
            <a:ext cx="4502841" cy="4493538"/>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lang="en-US" altLang="zh-CN" sz="1300" dirty="0">
                <a:solidFill>
                  <a:prstClr val="black"/>
                </a:solidFill>
                <a:latin typeface="Arial" panose="020F0502020204030204"/>
                <a:ea typeface="微软雅黑"/>
                <a:cs typeface="+mn-ea"/>
                <a:sym typeface="+mn-lt"/>
              </a:rPr>
              <a:t>SA1 TR:</a:t>
            </a:r>
          </a:p>
          <a:p>
            <a:pPr marL="361950" marR="0" lvl="0" algn="l" defTabSz="914400" rtl="0" eaLnBrk="1" fontAlgn="auto" latinLnBrk="0" hangingPunct="1">
              <a:spcBef>
                <a:spcPts val="0"/>
              </a:spcBef>
              <a:spcAft>
                <a:spcPts val="0"/>
              </a:spcAft>
              <a:buClrTx/>
              <a:buSzTx/>
              <a:buFontTx/>
              <a:buNone/>
              <a:tabLst/>
              <a:defRPr/>
            </a:pPr>
            <a:r>
              <a:rPr lang="en-US" altLang="zh-CN" sz="1300" dirty="0">
                <a:solidFill>
                  <a:prstClr val="black"/>
                </a:solidFill>
                <a:latin typeface="Arial" panose="020F0502020204030204"/>
                <a:ea typeface="微软雅黑"/>
                <a:cs typeface="+mn-ea"/>
                <a:sym typeface="+mn-lt"/>
              </a:rPr>
              <a:t>6.6 PR2: security identification for 3</a:t>
            </a:r>
            <a:r>
              <a:rPr lang="en-US" altLang="zh-CN" sz="1300" baseline="30000" dirty="0">
                <a:solidFill>
                  <a:prstClr val="black"/>
                </a:solidFill>
                <a:latin typeface="Arial" panose="020F0502020204030204"/>
                <a:ea typeface="微软雅黑"/>
                <a:cs typeface="+mn-ea"/>
                <a:sym typeface="+mn-lt"/>
              </a:rPr>
              <a:t>rd</a:t>
            </a:r>
            <a:r>
              <a:rPr lang="en-US" altLang="zh-CN" sz="1300" dirty="0">
                <a:solidFill>
                  <a:prstClr val="black"/>
                </a:solidFill>
                <a:latin typeface="Arial" panose="020F0502020204030204"/>
                <a:ea typeface="微软雅黑"/>
                <a:cs typeface="+mn-ea"/>
                <a:sym typeface="+mn-lt"/>
              </a:rPr>
              <a:t> party AI agents associated with a user</a:t>
            </a:r>
          </a:p>
          <a:p>
            <a:pPr marL="361950" marR="0" lvl="0" algn="l" defTabSz="914400" rtl="0" eaLnBrk="1" fontAlgn="auto" latinLnBrk="0" hangingPunct="1">
              <a:spcBef>
                <a:spcPts val="0"/>
              </a:spcBef>
              <a:spcAft>
                <a:spcPts val="0"/>
              </a:spcAft>
              <a:buClrTx/>
              <a:buSzTx/>
              <a:buFontTx/>
              <a:buNone/>
              <a:tabLst/>
              <a:defRPr/>
            </a:pPr>
            <a:r>
              <a:rPr lang="en-US" altLang="zh-CN" sz="1300" dirty="0">
                <a:solidFill>
                  <a:prstClr val="black"/>
                </a:solidFill>
                <a:latin typeface="Arial" panose="020F0502020204030204"/>
                <a:ea typeface="微软雅黑"/>
                <a:cs typeface="+mn-ea"/>
                <a:sym typeface="+mn-lt"/>
              </a:rPr>
              <a:t>6.6 PR4: secure communication between 3</a:t>
            </a:r>
            <a:r>
              <a:rPr lang="en-US" altLang="zh-CN" sz="1300" baseline="30000" dirty="0">
                <a:solidFill>
                  <a:prstClr val="black"/>
                </a:solidFill>
                <a:latin typeface="Arial" panose="020F0502020204030204"/>
                <a:ea typeface="微软雅黑"/>
                <a:cs typeface="+mn-ea"/>
                <a:sym typeface="+mn-lt"/>
              </a:rPr>
              <a:t>rd</a:t>
            </a:r>
            <a:r>
              <a:rPr lang="en-US" altLang="zh-CN" sz="1300" dirty="0">
                <a:solidFill>
                  <a:prstClr val="black"/>
                </a:solidFill>
                <a:latin typeface="Arial" panose="020F0502020204030204"/>
                <a:ea typeface="微软雅黑"/>
                <a:cs typeface="+mn-ea"/>
                <a:sym typeface="+mn-lt"/>
              </a:rPr>
              <a:t> party AI agents</a:t>
            </a:r>
          </a:p>
          <a:p>
            <a:pPr marL="361950" marR="0" lvl="0" algn="l" defTabSz="914400" rtl="0" eaLnBrk="1" fontAlgn="auto" latinLnBrk="0" hangingPunct="1">
              <a:spcBef>
                <a:spcPts val="0"/>
              </a:spcBef>
              <a:spcAft>
                <a:spcPts val="0"/>
              </a:spcAft>
              <a:buClrTx/>
              <a:buSzTx/>
              <a:buFontTx/>
              <a:buNone/>
              <a:tabLst/>
              <a:defRPr/>
            </a:pPr>
            <a:r>
              <a:rPr lang="en-US" altLang="zh-CN" sz="1300" dirty="0">
                <a:solidFill>
                  <a:prstClr val="black"/>
                </a:solidFill>
                <a:latin typeface="Arial" panose="020F0502020204030204"/>
                <a:ea typeface="微软雅黑"/>
                <a:cs typeface="+mn-ea"/>
                <a:sym typeface="+mn-lt"/>
              </a:rPr>
              <a:t>6.8 PR2: secure interoperability between AI agent with AI agents and applications for collaborative task</a:t>
            </a:r>
          </a:p>
          <a:p>
            <a:pPr marL="361950" marR="0" lvl="0" algn="l" defTabSz="914400" rtl="0" eaLnBrk="1" fontAlgn="auto" latinLnBrk="0" hangingPunct="1">
              <a:spcBef>
                <a:spcPts val="0"/>
              </a:spcBef>
              <a:spcAft>
                <a:spcPts val="0"/>
              </a:spcAft>
              <a:buClrTx/>
              <a:buSzTx/>
              <a:buFontTx/>
              <a:buNone/>
              <a:tabLst/>
              <a:defRPr/>
            </a:pPr>
            <a:r>
              <a:rPr lang="en-US" altLang="zh-CN" sz="1300" dirty="0">
                <a:solidFill>
                  <a:prstClr val="black"/>
                </a:solidFill>
                <a:latin typeface="Arial" panose="020F0502020204030204"/>
                <a:ea typeface="微软雅黑"/>
                <a:cs typeface="+mn-ea"/>
                <a:sym typeface="+mn-lt"/>
              </a:rPr>
              <a:t>6.28 PR1: secure coordination with one or more UEs to </a:t>
            </a:r>
            <a:r>
              <a:rPr lang="en-US" altLang="zh-CN" sz="1300" dirty="0" err="1">
                <a:solidFill>
                  <a:prstClr val="black"/>
                </a:solidFill>
                <a:latin typeface="Arial" panose="020F0502020204030204"/>
                <a:ea typeface="微软雅黑"/>
                <a:cs typeface="+mn-ea"/>
                <a:sym typeface="+mn-lt"/>
              </a:rPr>
              <a:t>fullfill</a:t>
            </a:r>
            <a:r>
              <a:rPr lang="en-US" altLang="zh-CN" sz="1300" dirty="0">
                <a:solidFill>
                  <a:prstClr val="black"/>
                </a:solidFill>
                <a:latin typeface="Arial" panose="020F0502020204030204"/>
                <a:ea typeface="微软雅黑"/>
                <a:cs typeface="+mn-ea"/>
                <a:sym typeface="+mn-lt"/>
              </a:rPr>
              <a:t> an AI service request for a user</a:t>
            </a:r>
          </a:p>
          <a:p>
            <a:pPr marL="0" marR="0" lvl="0" indent="0" algn="l" defTabSz="914400" rtl="0" eaLnBrk="1" fontAlgn="auto" latinLnBrk="0" hangingPunct="1">
              <a:spcBef>
                <a:spcPts val="0"/>
              </a:spcBef>
              <a:spcAft>
                <a:spcPts val="0"/>
              </a:spcAft>
              <a:buClrTx/>
              <a:buSzTx/>
              <a:buFontTx/>
              <a:buNone/>
              <a:tabLst/>
              <a:defRPr/>
            </a:pPr>
            <a:r>
              <a:rPr lang="en-US" altLang="zh-CN" sz="1300" dirty="0">
                <a:solidFill>
                  <a:prstClr val="black"/>
                </a:solidFill>
                <a:latin typeface="Arial" panose="020F0502020204030204"/>
                <a:ea typeface="微软雅黑"/>
                <a:cs typeface="+mn-ea"/>
                <a:sym typeface="+mn-lt"/>
              </a:rPr>
              <a:t>SA2 6G SID:</a:t>
            </a:r>
            <a:r>
              <a:rPr lang="zh-CN" altLang="en-US" sz="1300" dirty="0">
                <a:solidFill>
                  <a:prstClr val="black"/>
                </a:solidFill>
                <a:latin typeface="Arial" panose="020F0502020204030204"/>
                <a:ea typeface="微软雅黑"/>
                <a:cs typeface="+mn-ea"/>
                <a:sym typeface="+mn-lt"/>
              </a:rPr>
              <a:t> </a:t>
            </a:r>
            <a:r>
              <a:rPr lang="en-US" altLang="zh-CN" sz="1300" dirty="0">
                <a:solidFill>
                  <a:prstClr val="black"/>
                </a:solidFill>
                <a:latin typeface="Arial" panose="020F0502020204030204"/>
                <a:ea typeface="微软雅黑"/>
                <a:cs typeface="+mn-ea"/>
                <a:sym typeface="+mn-lt"/>
              </a:rPr>
              <a:t> </a:t>
            </a:r>
          </a:p>
          <a:p>
            <a:pPr marL="354013" marR="0" lvl="0" algn="l" defTabSz="914400" rtl="0" eaLnBrk="1" fontAlgn="auto" latinLnBrk="0" hangingPunct="1">
              <a:spcBef>
                <a:spcPts val="0"/>
              </a:spcBef>
              <a:spcAft>
                <a:spcPts val="0"/>
              </a:spcAft>
              <a:buClrTx/>
              <a:buSzTx/>
              <a:buFontTx/>
              <a:buNone/>
              <a:tabLst/>
              <a:defRPr/>
            </a:pPr>
            <a:r>
              <a:rPr lang="en-US" altLang="zh-CN" sz="1300" dirty="0">
                <a:solidFill>
                  <a:prstClr val="black"/>
                </a:solidFill>
                <a:latin typeface="Arial" panose="020F0502020204030204"/>
                <a:ea typeface="微软雅黑"/>
                <a:cs typeface="+mn-ea"/>
                <a:sym typeface="+mn-lt"/>
              </a:rPr>
              <a:t>WT#3 use AI in 6G (e.g. AI agent, framework)</a:t>
            </a:r>
          </a:p>
          <a:p>
            <a:pPr>
              <a:defRPr/>
            </a:pPr>
            <a:r>
              <a:rPr lang="en-US" altLang="zh-CN" sz="1300" dirty="0">
                <a:solidFill>
                  <a:prstClr val="black"/>
                </a:solidFill>
                <a:latin typeface="Arial" panose="020F0502020204030204"/>
                <a:ea typeface="微软雅黑"/>
                <a:cs typeface="+mn-ea"/>
                <a:sym typeface="+mn-lt"/>
              </a:rPr>
              <a:t>RAN 6G SID:</a:t>
            </a:r>
          </a:p>
          <a:p>
            <a:pPr marL="361950">
              <a:defRPr/>
            </a:pPr>
            <a:r>
              <a:rPr lang="en-US" altLang="zh-CN" sz="1300" dirty="0">
                <a:solidFill>
                  <a:prstClr val="black"/>
                </a:solidFill>
                <a:latin typeface="Arial" panose="020F0502020204030204"/>
                <a:ea typeface="微软雅黑"/>
                <a:cs typeface="+mn-ea"/>
                <a:sym typeface="+mn-lt"/>
              </a:rPr>
              <a:t>WT#8 AIML for 6GR</a:t>
            </a:r>
          </a:p>
          <a:p>
            <a:pPr>
              <a:defRPr/>
            </a:pPr>
            <a:r>
              <a:rPr lang="en-US" altLang="zh-CN" sz="1300" dirty="0">
                <a:solidFill>
                  <a:prstClr val="black"/>
                </a:solidFill>
                <a:latin typeface="Arial" panose="020F0502020204030204"/>
                <a:ea typeface="微软雅黑"/>
                <a:cs typeface="+mn-ea"/>
                <a:sym typeface="+mn-lt"/>
              </a:rPr>
              <a:t>SA3 5G TR REQ:</a:t>
            </a:r>
          </a:p>
          <a:p>
            <a:pPr marL="361950">
              <a:defRPr/>
            </a:pPr>
            <a:r>
              <a:rPr lang="en-US" altLang="zh-CN" sz="1300" dirty="0">
                <a:solidFill>
                  <a:prstClr val="black"/>
                </a:solidFill>
                <a:latin typeface="Arial" panose="020F0502020204030204"/>
                <a:ea typeface="微软雅黑"/>
                <a:cs typeface="+mn-ea"/>
                <a:sym typeface="+mn-lt"/>
              </a:rPr>
              <a:t>R17 TR 33.866 eNA_Ph2 security</a:t>
            </a:r>
          </a:p>
          <a:p>
            <a:pPr marL="361950">
              <a:defRPr/>
            </a:pPr>
            <a:r>
              <a:rPr lang="en-US" altLang="zh-CN" sz="1300" dirty="0">
                <a:solidFill>
                  <a:prstClr val="black"/>
                </a:solidFill>
                <a:latin typeface="Arial" panose="020F0502020204030204"/>
                <a:ea typeface="微软雅黑"/>
                <a:cs typeface="+mn-ea"/>
                <a:sym typeface="+mn-lt"/>
              </a:rPr>
              <a:t>R18 TR 33.738 eNA_Ph3 security</a:t>
            </a:r>
          </a:p>
          <a:p>
            <a:pPr marL="361950">
              <a:defRPr/>
            </a:pPr>
            <a:r>
              <a:rPr lang="en-US" altLang="zh-CN" sz="1300" dirty="0">
                <a:solidFill>
                  <a:prstClr val="black"/>
                </a:solidFill>
                <a:latin typeface="Arial" panose="020F0502020204030204"/>
                <a:ea typeface="微软雅黑"/>
                <a:cs typeface="+mn-ea"/>
                <a:sym typeface="+mn-lt"/>
              </a:rPr>
              <a:t>R18 TR 33.877 RAN_AIML security</a:t>
            </a:r>
          </a:p>
          <a:p>
            <a:pPr marL="361950">
              <a:defRPr/>
            </a:pPr>
            <a:r>
              <a:rPr lang="en-US" altLang="zh-CN" sz="1300" dirty="0">
                <a:solidFill>
                  <a:prstClr val="black"/>
                </a:solidFill>
                <a:latin typeface="Arial" panose="020F0502020204030204"/>
                <a:ea typeface="微软雅黑"/>
                <a:cs typeface="+mn-ea"/>
                <a:sym typeface="+mn-lt"/>
              </a:rPr>
              <a:t>R18 TR 33.898 Security for AI application</a:t>
            </a:r>
          </a:p>
          <a:p>
            <a:pPr marL="361950">
              <a:defRPr/>
            </a:pPr>
            <a:r>
              <a:rPr lang="en-US" altLang="zh-CN" sz="1300" dirty="0">
                <a:solidFill>
                  <a:prstClr val="black"/>
                </a:solidFill>
                <a:latin typeface="Arial" panose="020F0502020204030204"/>
                <a:ea typeface="微软雅黑"/>
                <a:cs typeface="+mn-ea"/>
                <a:sym typeface="+mn-lt"/>
              </a:rPr>
              <a:t>R19 TR 33.784 AIML security</a:t>
            </a:r>
          </a:p>
          <a:p>
            <a:pPr marL="361950">
              <a:defRPr/>
            </a:pPr>
            <a:r>
              <a:rPr lang="en-US" altLang="zh-CN" sz="1300" dirty="0">
                <a:solidFill>
                  <a:prstClr val="black"/>
                </a:solidFill>
                <a:latin typeface="Arial" panose="020F0502020204030204"/>
                <a:ea typeface="微软雅黑"/>
                <a:cs typeface="+mn-ea"/>
                <a:sym typeface="+mn-lt"/>
              </a:rPr>
              <a:t>R20 endorsed S3-252356 AIML_Ph2 security</a:t>
            </a:r>
          </a:p>
          <a:p>
            <a:pPr>
              <a:defRPr/>
            </a:pPr>
            <a:r>
              <a:rPr lang="en-US" altLang="zh-CN" sz="1300" dirty="0">
                <a:solidFill>
                  <a:prstClr val="black"/>
                </a:solidFill>
                <a:latin typeface="Arial" panose="020F0502020204030204"/>
                <a:ea typeface="微软雅黑"/>
                <a:cs typeface="+mn-ea"/>
                <a:sym typeface="+mn-lt"/>
              </a:rPr>
              <a:t>SA3 5G TS REQ:</a:t>
            </a:r>
          </a:p>
          <a:p>
            <a:pPr marL="354013" marR="0" lvl="0" algn="l" defTabSz="914400" rtl="0" eaLnBrk="1" fontAlgn="auto" latinLnBrk="0" hangingPunct="1">
              <a:spcBef>
                <a:spcPts val="0"/>
              </a:spcBef>
              <a:spcAft>
                <a:spcPts val="0"/>
              </a:spcAft>
              <a:buClrTx/>
              <a:buSzTx/>
              <a:buFontTx/>
              <a:buNone/>
              <a:tabLst>
                <a:tab pos="265113" algn="l"/>
              </a:tabLst>
              <a:defRPr/>
            </a:pPr>
            <a:r>
              <a:rPr lang="en-US" altLang="zh-CN" sz="1300" dirty="0">
                <a:solidFill>
                  <a:prstClr val="black"/>
                </a:solidFill>
                <a:latin typeface="Arial" panose="020F0502020204030204"/>
                <a:ea typeface="微软雅黑"/>
                <a:cs typeface="+mn-ea"/>
                <a:sym typeface="+mn-lt"/>
              </a:rPr>
              <a:t>R17-R19 TS 33.501 Annex X (AI security)</a:t>
            </a:r>
          </a:p>
        </p:txBody>
      </p:sp>
      <p:grpSp>
        <p:nvGrpSpPr>
          <p:cNvPr id="113" name="组合 112">
            <a:extLst>
              <a:ext uri="{FF2B5EF4-FFF2-40B4-BE49-F238E27FC236}">
                <a16:creationId xmlns:a16="http://schemas.microsoft.com/office/drawing/2014/main" id="{96C62057-3769-4438-92A7-B7C2F8784963}"/>
              </a:ext>
            </a:extLst>
          </p:cNvPr>
          <p:cNvGrpSpPr/>
          <p:nvPr/>
        </p:nvGrpSpPr>
        <p:grpSpPr>
          <a:xfrm>
            <a:off x="5130800" y="1142587"/>
            <a:ext cx="6691031" cy="2154701"/>
            <a:chOff x="816076" y="2698814"/>
            <a:chExt cx="3054588" cy="1490126"/>
          </a:xfrm>
        </p:grpSpPr>
        <p:sp>
          <p:nvSpPr>
            <p:cNvPr id="114" name="矩形 113">
              <a:extLst>
                <a:ext uri="{FF2B5EF4-FFF2-40B4-BE49-F238E27FC236}">
                  <a16:creationId xmlns:a16="http://schemas.microsoft.com/office/drawing/2014/main" id="{9BB548B6-5793-4496-AEDA-B22B571DBEE0}"/>
                </a:ext>
              </a:extLst>
            </p:cNvPr>
            <p:cNvSpPr/>
            <p:nvPr/>
          </p:nvSpPr>
          <p:spPr>
            <a:xfrm>
              <a:off x="816885" y="2698814"/>
              <a:ext cx="3053777" cy="281313"/>
            </a:xfrm>
            <a:prstGeom prst="rect">
              <a:avLst/>
            </a:prstGeom>
            <a:solidFill>
              <a:srgbClr val="415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b="1" dirty="0">
                  <a:solidFill>
                    <a:prstClr val="white"/>
                  </a:solidFill>
                  <a:latin typeface="Arial" panose="020F0502020204030204"/>
                  <a:ea typeface="微软雅黑"/>
                  <a:cs typeface="+mn-ea"/>
                  <a:sym typeface="+mn-lt"/>
                </a:rPr>
                <a:t>Potential Objectives</a:t>
              </a:r>
              <a:endParaRPr kumimoji="0" lang="zh-CN" altLang="en-US" sz="1800" b="1" i="0" u="none" strike="noStrike" kern="1200" cap="none" spc="0" normalizeH="0" baseline="0" noProof="0" dirty="0">
                <a:ln>
                  <a:noFill/>
                </a:ln>
                <a:solidFill>
                  <a:prstClr val="white"/>
                </a:solidFill>
                <a:effectLst/>
                <a:uLnTx/>
                <a:uFillTx/>
                <a:latin typeface="Arial" panose="020F0502020204030204"/>
                <a:ea typeface="微软雅黑"/>
                <a:cs typeface="+mn-ea"/>
                <a:sym typeface="+mn-lt"/>
              </a:endParaRPr>
            </a:p>
          </p:txBody>
        </p:sp>
        <p:sp>
          <p:nvSpPr>
            <p:cNvPr id="115" name="矩形 114">
              <a:extLst>
                <a:ext uri="{FF2B5EF4-FFF2-40B4-BE49-F238E27FC236}">
                  <a16:creationId xmlns:a16="http://schemas.microsoft.com/office/drawing/2014/main" id="{36E6010A-3358-4143-A131-D8FBEDB3EFB6}"/>
                </a:ext>
              </a:extLst>
            </p:cNvPr>
            <p:cNvSpPr/>
            <p:nvPr/>
          </p:nvSpPr>
          <p:spPr>
            <a:xfrm>
              <a:off x="816076" y="2980125"/>
              <a:ext cx="3054588" cy="1208815"/>
            </a:xfrm>
            <a:prstGeom prst="rect">
              <a:avLst/>
            </a:prstGeom>
            <a:noFill/>
            <a:ln>
              <a:solidFill>
                <a:srgbClr val="415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微软雅黑"/>
                <a:cs typeface="+mn-ea"/>
                <a:sym typeface="+mn-lt"/>
              </a:endParaRPr>
            </a:p>
          </p:txBody>
        </p:sp>
        <p:sp>
          <p:nvSpPr>
            <p:cNvPr id="116" name="文本框 115">
              <a:extLst>
                <a:ext uri="{FF2B5EF4-FFF2-40B4-BE49-F238E27FC236}">
                  <a16:creationId xmlns:a16="http://schemas.microsoft.com/office/drawing/2014/main" id="{6909BB48-2058-45E7-A2F5-B85F9D7C7F52}"/>
                </a:ext>
              </a:extLst>
            </p:cNvPr>
            <p:cNvSpPr txBox="1"/>
            <p:nvPr/>
          </p:nvSpPr>
          <p:spPr>
            <a:xfrm>
              <a:off x="869627" y="3100153"/>
              <a:ext cx="2957648" cy="510838"/>
            </a:xfrm>
            <a:prstGeom prst="rect">
              <a:avLst/>
            </a:prstGeom>
            <a:noFill/>
          </p:spPr>
          <p:txBody>
            <a:bodyPr wrap="square" rtlCol="0">
              <a:spAutoFit/>
            </a:bodyPr>
            <a:lstStyle/>
            <a:p>
              <a:pPr lvl="0">
                <a:spcAft>
                  <a:spcPts val="0"/>
                </a:spcAft>
                <a:tabLst>
                  <a:tab pos="540385" algn="l"/>
                </a:tabLst>
              </a:pPr>
              <a:r>
                <a:rPr lang="en-US" altLang="zh-CN" sz="1400" dirty="0">
                  <a:solidFill>
                    <a:schemeClr val="tx1"/>
                  </a:solidFill>
                  <a:effectLst/>
                  <a:ea typeface="宋体" panose="02010600030101010101" pitchFamily="2" charset="-122"/>
                </a:rPr>
                <a:t>To protect new feature AI:</a:t>
              </a:r>
              <a:endParaRPr lang="en-GB" altLang="zh-CN" sz="1400" dirty="0">
                <a:solidFill>
                  <a:schemeClr val="tx1"/>
                </a:solidFill>
                <a:effectLst/>
                <a:ea typeface="宋体" panose="02010600030101010101" pitchFamily="2" charset="-122"/>
              </a:endParaRPr>
            </a:p>
            <a:p>
              <a:pPr marL="358775" lvl="0" indent="-177800">
                <a:spcAft>
                  <a:spcPts val="0"/>
                </a:spcAft>
                <a:buFont typeface="+mj-lt"/>
                <a:buAutoNum type="arabicPeriod"/>
                <a:tabLst>
                  <a:tab pos="540385" algn="l"/>
                </a:tabLst>
              </a:pPr>
              <a:r>
                <a:rPr lang="en-US" altLang="zh-CN" sz="1400" dirty="0">
                  <a:solidFill>
                    <a:schemeClr val="tx1"/>
                  </a:solidFill>
                  <a:effectLst/>
                  <a:ea typeface="宋体" panose="02010600030101010101" pitchFamily="2" charset="-122"/>
                </a:rPr>
                <a:t>Security for supporting AI framework, e.g. AI for network, network for AI (e.g. AI agent).</a:t>
              </a:r>
            </a:p>
          </p:txBody>
        </p:sp>
      </p:grpSp>
      <p:sp>
        <p:nvSpPr>
          <p:cNvPr id="37" name="文本框 36">
            <a:extLst>
              <a:ext uri="{FF2B5EF4-FFF2-40B4-BE49-F238E27FC236}">
                <a16:creationId xmlns:a16="http://schemas.microsoft.com/office/drawing/2014/main" id="{0AD41D1D-6D1E-48F3-ABF4-98581BD91884}"/>
              </a:ext>
            </a:extLst>
          </p:cNvPr>
          <p:cNvSpPr txBox="1"/>
          <p:nvPr/>
        </p:nvSpPr>
        <p:spPr>
          <a:xfrm>
            <a:off x="5194000" y="4168727"/>
            <a:ext cx="6564629" cy="1815882"/>
          </a:xfrm>
          <a:prstGeom prst="rect">
            <a:avLst/>
          </a:prstGeom>
          <a:noFill/>
        </p:spPr>
        <p:txBody>
          <a:bodyPr wrap="square" rtlCol="0">
            <a:spAutoFit/>
          </a:bodyPr>
          <a:lstStyle/>
          <a:p>
            <a:pPr marL="177800" lvl="0" indent="-177800">
              <a:spcAft>
                <a:spcPts val="0"/>
              </a:spcAft>
              <a:buFont typeface="+mj-lt"/>
              <a:buAutoNum type="arabicPeriod"/>
              <a:tabLst>
                <a:tab pos="540385" algn="l"/>
              </a:tabLst>
            </a:pPr>
            <a:r>
              <a:rPr lang="en-GB" altLang="zh-CN" sz="1400" dirty="0">
                <a:solidFill>
                  <a:schemeClr val="tx1"/>
                </a:solidFill>
                <a:effectLst/>
                <a:ea typeface="宋体" panose="02010600030101010101" pitchFamily="2" charset="-122"/>
              </a:rPr>
              <a:t>System related (New feature)</a:t>
            </a:r>
          </a:p>
          <a:p>
            <a:pPr marL="177800" indent="-177800">
              <a:buFont typeface="+mj-lt"/>
              <a:buAutoNum type="arabicPeriod"/>
              <a:tabLst>
                <a:tab pos="540385" algn="l"/>
              </a:tabLst>
            </a:pPr>
            <a:r>
              <a:rPr lang="en-GB" altLang="zh-CN" sz="1400" dirty="0">
                <a:solidFill>
                  <a:schemeClr val="tx1"/>
                </a:solidFill>
                <a:effectLst/>
                <a:ea typeface="宋体" panose="02010600030101010101" pitchFamily="2" charset="-122"/>
              </a:rPr>
              <a:t>SA3 needs to wait for</a:t>
            </a:r>
            <a:r>
              <a:rPr lang="en-GB" altLang="zh-CN" sz="1400" dirty="0">
                <a:ea typeface="宋体" panose="02010600030101010101" pitchFamily="2" charset="-122"/>
              </a:rPr>
              <a:t> SA2 and RAN progress as the objective is procedure related.</a:t>
            </a:r>
          </a:p>
          <a:p>
            <a:pPr marL="177800" indent="-177800">
              <a:buFont typeface="+mj-lt"/>
              <a:buAutoNum type="arabicPeriod"/>
              <a:tabLst>
                <a:tab pos="540385" algn="l"/>
              </a:tabLst>
            </a:pPr>
            <a:r>
              <a:rPr lang="en-GB" altLang="zh-CN" sz="1400" dirty="0">
                <a:ea typeface="宋体" panose="02010600030101010101" pitchFamily="2" charset="-122"/>
              </a:rPr>
              <a:t>Security and privacy for AI data will be discussed in WT#8: data security and privacy as AI data is one aspect of data framework of WT#5 in SA2 SID.</a:t>
            </a:r>
          </a:p>
          <a:p>
            <a:pPr marL="177800" lvl="0" indent="-177800">
              <a:spcAft>
                <a:spcPts val="0"/>
              </a:spcAft>
              <a:buFont typeface="+mj-lt"/>
              <a:buAutoNum type="arabicPeriod"/>
              <a:tabLst>
                <a:tab pos="540385" algn="l"/>
              </a:tabLst>
            </a:pPr>
            <a:r>
              <a:rPr lang="en-GB" altLang="zh-CN" sz="1400" dirty="0">
                <a:ea typeface="宋体" panose="02010600030101010101" pitchFamily="2" charset="-122"/>
              </a:rPr>
              <a:t>Coordinators need to address potential conflicts, e.g. WT#3 SBA security, WT#4 exposure security</a:t>
            </a:r>
          </a:p>
          <a:p>
            <a:pPr marL="177800" lvl="0" indent="-177800">
              <a:spcAft>
                <a:spcPts val="0"/>
              </a:spcAft>
              <a:buFont typeface="+mj-lt"/>
              <a:buAutoNum type="arabicPeriod"/>
              <a:tabLst>
                <a:tab pos="540385" algn="l"/>
              </a:tabLst>
            </a:pPr>
            <a:endParaRPr lang="en-GB" altLang="zh-CN" sz="1400" dirty="0">
              <a:solidFill>
                <a:schemeClr val="tx1"/>
              </a:solidFill>
              <a:effectLst/>
              <a:ea typeface="宋体" panose="02010600030101010101" pitchFamily="2" charset="-122"/>
            </a:endParaRPr>
          </a:p>
        </p:txBody>
      </p:sp>
    </p:spTree>
    <p:extLst>
      <p:ext uri="{BB962C8B-B14F-4D97-AF65-F5344CB8AC3E}">
        <p14:creationId xmlns:p14="http://schemas.microsoft.com/office/powerpoint/2010/main" val="235094800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vhz2aid">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9112</TotalTime>
  <Words>3619</Words>
  <Application>Microsoft Office PowerPoint</Application>
  <PresentationFormat>宽屏</PresentationFormat>
  <Paragraphs>437</Paragraphs>
  <Slides>19</Slides>
  <Notes>17</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19</vt:i4>
      </vt:variant>
    </vt:vector>
  </HeadingPairs>
  <TitlesOfParts>
    <vt:vector size="26" baseType="lpstr">
      <vt:lpstr>vivo type 简 Heavy</vt:lpstr>
      <vt:lpstr>vivo type 简 Regular</vt:lpstr>
      <vt:lpstr>等线</vt:lpstr>
      <vt:lpstr>微软雅黑</vt:lpstr>
      <vt:lpstr>Arial</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姚健</dc:creator>
  <cp:lastModifiedBy>vivo-r2</cp:lastModifiedBy>
  <cp:revision>2943</cp:revision>
  <dcterms:created xsi:type="dcterms:W3CDTF">2019-03-21T01:16:00Z</dcterms:created>
  <dcterms:modified xsi:type="dcterms:W3CDTF">2025-08-01T02:26:16Z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A1F8AFB6D8C94343BC4CE34076066247</vt:lpwstr>
  </property>
  <property fmtid="{D5CDD505-2E9C-101B-9397-08002B2CF9AE}" pid="3" name="KSOProductBuildVer">
    <vt:lpwstr>2052-11.1.0.11194</vt:lpwstr>
  </property>
</Properties>
</file>