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8" r:id="rId4"/>
    <p:sldId id="269" r:id="rId5"/>
    <p:sldId id="264" r:id="rId6"/>
    <p:sldId id="270" r:id="rId7"/>
    <p:sldId id="267" r:id="rId8"/>
    <p:sldId id="261" r:id="rId9"/>
    <p:sldId id="266" r:id="rId10"/>
    <p:sldId id="262" r:id="rId11"/>
    <p:sldId id="265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ACF63-6E39-46F3-921F-F58146E4288D}" type="datetimeFigureOut">
              <a:rPr lang="zh-CN" altLang="en-US" smtClean="0"/>
              <a:t>2021/1/19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5CAE2-9F9D-418B-8BE6-01313BA1DF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9730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5CAE2-9F9D-418B-8BE6-01313BA1DFA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7170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5CAE2-9F9D-418B-8BE6-01313BA1DFA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3362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2A28-BB5C-4BF0-A3F3-46A31A3E412C}" type="datetimeFigureOut">
              <a:rPr lang="zh-CN" altLang="en-US" smtClean="0"/>
              <a:t>2021/1/19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56AF-B711-4068-A7E0-EA8CF6AFD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3386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2A28-BB5C-4BF0-A3F3-46A31A3E412C}" type="datetimeFigureOut">
              <a:rPr lang="zh-CN" altLang="en-US" smtClean="0"/>
              <a:t>2021/1/19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56AF-B711-4068-A7E0-EA8CF6AFD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9644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2A28-BB5C-4BF0-A3F3-46A31A3E412C}" type="datetimeFigureOut">
              <a:rPr lang="zh-CN" altLang="en-US" smtClean="0"/>
              <a:t>2021/1/19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56AF-B711-4068-A7E0-EA8CF6AFD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445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2A28-BB5C-4BF0-A3F3-46A31A3E412C}" type="datetimeFigureOut">
              <a:rPr lang="zh-CN" altLang="en-US" smtClean="0"/>
              <a:t>2021/1/19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56AF-B711-4068-A7E0-EA8CF6AFD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161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2A28-BB5C-4BF0-A3F3-46A31A3E412C}" type="datetimeFigureOut">
              <a:rPr lang="zh-CN" altLang="en-US" smtClean="0"/>
              <a:t>2021/1/19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56AF-B711-4068-A7E0-EA8CF6AFD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2659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2A28-BB5C-4BF0-A3F3-46A31A3E412C}" type="datetimeFigureOut">
              <a:rPr lang="zh-CN" altLang="en-US" smtClean="0"/>
              <a:t>2021/1/19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56AF-B711-4068-A7E0-EA8CF6AFD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4375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2A28-BB5C-4BF0-A3F3-46A31A3E412C}" type="datetimeFigureOut">
              <a:rPr lang="zh-CN" altLang="en-US" smtClean="0"/>
              <a:t>2021/1/19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56AF-B711-4068-A7E0-EA8CF6AFD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012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2A28-BB5C-4BF0-A3F3-46A31A3E412C}" type="datetimeFigureOut">
              <a:rPr lang="zh-CN" altLang="en-US" smtClean="0"/>
              <a:t>2021/1/19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56AF-B711-4068-A7E0-EA8CF6AFD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900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2A28-BB5C-4BF0-A3F3-46A31A3E412C}" type="datetimeFigureOut">
              <a:rPr lang="zh-CN" altLang="en-US" smtClean="0"/>
              <a:t>2021/1/19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56AF-B711-4068-A7E0-EA8CF6AFD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2604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2A28-BB5C-4BF0-A3F3-46A31A3E412C}" type="datetimeFigureOut">
              <a:rPr lang="zh-CN" altLang="en-US" smtClean="0"/>
              <a:t>2021/1/19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56AF-B711-4068-A7E0-EA8CF6AFD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6931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2A28-BB5C-4BF0-A3F3-46A31A3E412C}" type="datetimeFigureOut">
              <a:rPr lang="zh-CN" altLang="en-US" smtClean="0"/>
              <a:t>2021/1/19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56AF-B711-4068-A7E0-EA8CF6AFD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1403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72A28-BB5C-4BF0-A3F3-46A31A3E412C}" type="datetimeFigureOut">
              <a:rPr lang="zh-CN" altLang="en-US" smtClean="0"/>
              <a:t>2021/1/19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656AF-B711-4068-A7E0-EA8CF6AFD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312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Discuss on open issues for eNS_Ph2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Jinguo (ZTE)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2208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Roaming support (Depends on solution for non roaming case)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835241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During UE Registration, how to perform network slice access control in both </a:t>
            </a:r>
            <a:r>
              <a:rPr lang="en-US" altLang="zh-CN" dirty="0" err="1" smtClean="0"/>
              <a:t>vPLMN</a:t>
            </a:r>
            <a:r>
              <a:rPr lang="en-US" altLang="zh-CN" dirty="0" smtClean="0"/>
              <a:t> and </a:t>
            </a:r>
            <a:r>
              <a:rPr lang="en-US" altLang="zh-CN" dirty="0" err="1" smtClean="0"/>
              <a:t>hPLMN</a:t>
            </a:r>
            <a:r>
              <a:rPr lang="en-US" altLang="zh-CN" dirty="0" smtClean="0"/>
              <a:t> for roaming UE</a:t>
            </a:r>
          </a:p>
          <a:p>
            <a:pPr lvl="1"/>
            <a:r>
              <a:rPr lang="en-US" altLang="zh-CN" dirty="0" smtClean="0"/>
              <a:t>Dynamic check with HPLMN or local quota</a:t>
            </a:r>
            <a:endParaRPr lang="en-US" altLang="zh-CN" dirty="0"/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During PDU session establishment, how to perform network slice access control in </a:t>
            </a:r>
            <a:r>
              <a:rPr lang="en-US" altLang="zh-CN" dirty="0" err="1" smtClean="0"/>
              <a:t>vPLMN</a:t>
            </a:r>
            <a:r>
              <a:rPr lang="en-US" altLang="zh-CN" dirty="0" smtClean="0"/>
              <a:t> for PDU session with local breakout</a:t>
            </a:r>
          </a:p>
          <a:p>
            <a:pPr lvl="1"/>
            <a:r>
              <a:rPr lang="en-US" altLang="zh-CN" dirty="0" smtClean="0"/>
              <a:t>No need check with HPLMN</a:t>
            </a:r>
          </a:p>
          <a:p>
            <a:pPr lvl="1"/>
            <a:r>
              <a:rPr lang="en-US" altLang="zh-CN" dirty="0" smtClean="0"/>
              <a:t>Who does this check? AMF or SMF?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During PDU session establishment, how to perform network slice access control in both </a:t>
            </a:r>
            <a:r>
              <a:rPr lang="en-US" altLang="zh-CN" dirty="0" err="1" smtClean="0"/>
              <a:t>vPLMN</a:t>
            </a:r>
            <a:r>
              <a:rPr lang="en-US" altLang="zh-CN" dirty="0" smtClean="0"/>
              <a:t> and </a:t>
            </a:r>
            <a:r>
              <a:rPr lang="en-US" altLang="zh-CN" dirty="0" err="1" smtClean="0"/>
              <a:t>hPLMN</a:t>
            </a:r>
            <a:r>
              <a:rPr lang="en-US" altLang="zh-CN" dirty="0" smtClean="0"/>
              <a:t> for PDU session with home routed</a:t>
            </a:r>
          </a:p>
          <a:p>
            <a:pPr lvl="1"/>
            <a:r>
              <a:rPr lang="en-US" altLang="zh-CN" dirty="0" smtClean="0"/>
              <a:t>Dynamic check with HPLMN or local quota</a:t>
            </a:r>
          </a:p>
          <a:p>
            <a:pPr lvl="1"/>
            <a:r>
              <a:rPr lang="en-US" altLang="zh-CN" dirty="0" smtClean="0"/>
              <a:t>Who does this check? AMF or SMF?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93946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4145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Functionalities </a:t>
            </a:r>
            <a:r>
              <a:rPr lang="en-US" altLang="zh-CN" dirty="0"/>
              <a:t>of the new </a:t>
            </a:r>
            <a:r>
              <a:rPr lang="en-US" altLang="zh-CN" dirty="0" smtClean="0"/>
              <a:t>NF(KI#1)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altLang="zh-CN" dirty="0"/>
              <a:t>C</a:t>
            </a:r>
            <a:r>
              <a:rPr lang="en-US" altLang="zh-CN" dirty="0" smtClean="0"/>
              <a:t>onfigured with whether the slice is subject to NSSAC and the associated Maximum number value by OAM</a:t>
            </a:r>
          </a:p>
          <a:p>
            <a:pPr lvl="0"/>
            <a:r>
              <a:rPr lang="en-US" altLang="zh-CN" dirty="0" smtClean="0"/>
              <a:t>Collecting the current number of UE within </a:t>
            </a:r>
            <a:r>
              <a:rPr lang="en-US" altLang="zh-CN" dirty="0"/>
              <a:t>the network </a:t>
            </a:r>
            <a:r>
              <a:rPr lang="en-US" altLang="zh-CN" dirty="0" smtClean="0"/>
              <a:t>slice from AMF and checks the </a:t>
            </a:r>
            <a:r>
              <a:rPr lang="en-US" altLang="zh-CN" dirty="0" smtClean="0"/>
              <a:t>over all quota </a:t>
            </a:r>
            <a:r>
              <a:rPr lang="en-US" altLang="zh-CN" dirty="0" smtClean="0"/>
              <a:t>status</a:t>
            </a:r>
          </a:p>
          <a:p>
            <a:pPr lvl="1"/>
            <a:r>
              <a:rPr lang="en-US" altLang="zh-CN" dirty="0" smtClean="0"/>
              <a:t>Option1 </a:t>
            </a:r>
            <a:r>
              <a:rPr lang="en-US" altLang="zh-CN" dirty="0"/>
              <a:t>: </a:t>
            </a:r>
            <a:r>
              <a:rPr lang="en-US" altLang="zh-CN" dirty="0" smtClean="0"/>
              <a:t>subscribe/notify model, see next page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Option2 : request / response model, see next page</a:t>
            </a:r>
            <a:endParaRPr lang="en-US" altLang="zh-CN" dirty="0" smtClean="0"/>
          </a:p>
          <a:p>
            <a:pPr lvl="0"/>
            <a:r>
              <a:rPr lang="en-US" altLang="zh-CN" dirty="0" smtClean="0"/>
              <a:t>Notifying the AMF about the quota </a:t>
            </a:r>
            <a:r>
              <a:rPr lang="en-US" altLang="zh-CN" dirty="0" smtClean="0"/>
              <a:t>status of the slice, </a:t>
            </a:r>
            <a:r>
              <a:rPr lang="en-US" altLang="zh-CN" dirty="0" smtClean="0"/>
              <a:t>so the AMF can determine to accept </a:t>
            </a:r>
            <a:r>
              <a:rPr lang="en-US" altLang="zh-CN" dirty="0" smtClean="0"/>
              <a:t>or </a:t>
            </a:r>
            <a:r>
              <a:rPr lang="en-US" altLang="zh-CN" dirty="0" smtClean="0"/>
              <a:t>reject the procedure</a:t>
            </a:r>
          </a:p>
          <a:p>
            <a:pPr lvl="1"/>
            <a:r>
              <a:rPr lang="en-US" altLang="zh-CN" dirty="0"/>
              <a:t>Option1 : subscribe/notify model, see next page</a:t>
            </a:r>
          </a:p>
          <a:p>
            <a:pPr lvl="1"/>
            <a:r>
              <a:rPr lang="en-US" altLang="zh-CN" dirty="0"/>
              <a:t>Option2 : request / response model, see next page</a:t>
            </a:r>
          </a:p>
          <a:p>
            <a:r>
              <a:rPr lang="en-US" altLang="zh-CN" dirty="0" smtClean="0"/>
              <a:t>Exposing </a:t>
            </a:r>
            <a:r>
              <a:rPr lang="en-US" altLang="zh-CN" dirty="0" smtClean="0"/>
              <a:t>information on the quota status and up-to-date number of UE within the network </a:t>
            </a:r>
            <a:r>
              <a:rPr lang="en-US" altLang="zh-CN" dirty="0" smtClean="0"/>
              <a:t>slice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6867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Two options for collecting information and notifying the quota status(KI#1)</a:t>
            </a:r>
            <a:endParaRPr lang="zh-CN" altLang="en-US" dirty="0"/>
          </a:p>
        </p:txBody>
      </p:sp>
      <p:sp>
        <p:nvSpPr>
          <p:cNvPr id="5" name="圆角矩形 4"/>
          <p:cNvSpPr/>
          <p:nvPr/>
        </p:nvSpPr>
        <p:spPr>
          <a:xfrm>
            <a:off x="1502344" y="2204183"/>
            <a:ext cx="923223" cy="4523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AMF</a:t>
            </a:r>
            <a:endParaRPr lang="zh-CN" altLang="en-US" dirty="0"/>
          </a:p>
        </p:txBody>
      </p:sp>
      <p:sp>
        <p:nvSpPr>
          <p:cNvPr id="6" name="圆角矩形 5"/>
          <p:cNvSpPr/>
          <p:nvPr/>
        </p:nvSpPr>
        <p:spPr>
          <a:xfrm>
            <a:off x="3714551" y="2204183"/>
            <a:ext cx="1059580" cy="4523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New NF</a:t>
            </a:r>
            <a:endParaRPr lang="zh-CN" altLang="en-US" dirty="0"/>
          </a:p>
        </p:txBody>
      </p:sp>
      <p:cxnSp>
        <p:nvCxnSpPr>
          <p:cNvPr id="8" name="直接连接符 7"/>
          <p:cNvCxnSpPr>
            <a:stCxn id="5" idx="2"/>
          </p:cNvCxnSpPr>
          <p:nvPr/>
        </p:nvCxnSpPr>
        <p:spPr>
          <a:xfrm>
            <a:off x="1963956" y="2656571"/>
            <a:ext cx="0" cy="3137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>
            <a:stCxn id="6" idx="2"/>
          </p:cNvCxnSpPr>
          <p:nvPr/>
        </p:nvCxnSpPr>
        <p:spPr>
          <a:xfrm>
            <a:off x="4244341" y="2656571"/>
            <a:ext cx="32686" cy="3137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 flipH="1">
            <a:off x="1973180" y="3551723"/>
            <a:ext cx="23004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圆角矩形 13"/>
          <p:cNvSpPr/>
          <p:nvPr/>
        </p:nvSpPr>
        <p:spPr>
          <a:xfrm>
            <a:off x="1048349" y="1904193"/>
            <a:ext cx="923223" cy="4523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AMF</a:t>
            </a:r>
            <a:endParaRPr lang="zh-CN" altLang="en-US" dirty="0"/>
          </a:p>
        </p:txBody>
      </p:sp>
      <p:cxnSp>
        <p:nvCxnSpPr>
          <p:cNvPr id="15" name="直接连接符 14"/>
          <p:cNvCxnSpPr>
            <a:stCxn id="14" idx="2"/>
          </p:cNvCxnSpPr>
          <p:nvPr/>
        </p:nvCxnSpPr>
        <p:spPr>
          <a:xfrm>
            <a:off x="1509961" y="2356581"/>
            <a:ext cx="0" cy="3437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 flipH="1">
            <a:off x="1519185" y="3607875"/>
            <a:ext cx="27544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2012487" y="3253593"/>
            <a:ext cx="2887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2. Subscription for UE number</a:t>
            </a:r>
            <a:endParaRPr lang="zh-CN" altLang="en-US" sz="1400" dirty="0"/>
          </a:p>
        </p:txBody>
      </p:sp>
      <p:cxnSp>
        <p:nvCxnSpPr>
          <p:cNvPr id="20" name="直接箭头连接符 19"/>
          <p:cNvCxnSpPr/>
          <p:nvPr/>
        </p:nvCxnSpPr>
        <p:spPr>
          <a:xfrm>
            <a:off x="1971572" y="4244744"/>
            <a:ext cx="22727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1502344" y="4340997"/>
            <a:ext cx="27419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2004659" y="3984301"/>
            <a:ext cx="2887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4. Notification on UE number</a:t>
            </a:r>
            <a:endParaRPr lang="zh-CN" altLang="en-US" sz="1400" dirty="0"/>
          </a:p>
        </p:txBody>
      </p:sp>
      <p:cxnSp>
        <p:nvCxnSpPr>
          <p:cNvPr id="28" name="直接箭头连接符 27"/>
          <p:cNvCxnSpPr/>
          <p:nvPr/>
        </p:nvCxnSpPr>
        <p:spPr>
          <a:xfrm flipH="1">
            <a:off x="1489908" y="5175179"/>
            <a:ext cx="27544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 flipH="1">
            <a:off x="1973180" y="5061279"/>
            <a:ext cx="23004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9"/>
          <p:cNvSpPr txBox="1"/>
          <p:nvPr/>
        </p:nvSpPr>
        <p:spPr>
          <a:xfrm>
            <a:off x="583432" y="5118804"/>
            <a:ext cx="13478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7. UE </a:t>
            </a:r>
            <a:r>
              <a:rPr lang="en-US" altLang="zh-CN" sz="1400" dirty="0" err="1" smtClean="0"/>
              <a:t>reg</a:t>
            </a:r>
            <a:r>
              <a:rPr lang="en-US" altLang="zh-CN" sz="1400" dirty="0" smtClean="0"/>
              <a:t> </a:t>
            </a:r>
            <a:r>
              <a:rPr lang="en-US" altLang="zh-CN" sz="1400" dirty="0" err="1" smtClean="0"/>
              <a:t>req</a:t>
            </a:r>
            <a:endParaRPr lang="zh-CN" altLang="en-US" sz="1400" dirty="0"/>
          </a:p>
        </p:txBody>
      </p:sp>
      <p:cxnSp>
        <p:nvCxnSpPr>
          <p:cNvPr id="32" name="直接箭头连接符 31"/>
          <p:cNvCxnSpPr/>
          <p:nvPr/>
        </p:nvCxnSpPr>
        <p:spPr>
          <a:xfrm>
            <a:off x="471639" y="5438270"/>
            <a:ext cx="10475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>
          <a:xfrm flipH="1">
            <a:off x="471639" y="5727032"/>
            <a:ext cx="10475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本框 35"/>
          <p:cNvSpPr txBox="1"/>
          <p:nvPr/>
        </p:nvSpPr>
        <p:spPr>
          <a:xfrm>
            <a:off x="2012486" y="4762051"/>
            <a:ext cx="2887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6. Notification on quota status</a:t>
            </a:r>
            <a:endParaRPr lang="zh-CN" altLang="en-US" sz="1400" dirty="0"/>
          </a:p>
        </p:txBody>
      </p:sp>
      <p:sp>
        <p:nvSpPr>
          <p:cNvPr id="37" name="文本框 36"/>
          <p:cNvSpPr txBox="1"/>
          <p:nvPr/>
        </p:nvSpPr>
        <p:spPr>
          <a:xfrm>
            <a:off x="552951" y="5454087"/>
            <a:ext cx="13478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8. UE </a:t>
            </a:r>
            <a:r>
              <a:rPr lang="en-US" altLang="zh-CN" sz="1400" dirty="0" err="1" smtClean="0"/>
              <a:t>reg</a:t>
            </a:r>
            <a:r>
              <a:rPr lang="en-US" altLang="zh-CN" sz="1400" dirty="0" smtClean="0"/>
              <a:t> reject</a:t>
            </a:r>
            <a:endParaRPr lang="zh-CN" altLang="en-US" sz="1400" dirty="0"/>
          </a:p>
        </p:txBody>
      </p:sp>
      <p:sp>
        <p:nvSpPr>
          <p:cNvPr id="39" name="圆角矩形 38"/>
          <p:cNvSpPr/>
          <p:nvPr/>
        </p:nvSpPr>
        <p:spPr>
          <a:xfrm>
            <a:off x="9407997" y="2175077"/>
            <a:ext cx="1059580" cy="4523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New NF</a:t>
            </a:r>
            <a:endParaRPr lang="zh-CN" altLang="en-US" dirty="0"/>
          </a:p>
        </p:txBody>
      </p:sp>
      <p:cxnSp>
        <p:nvCxnSpPr>
          <p:cNvPr id="41" name="直接连接符 40"/>
          <p:cNvCxnSpPr>
            <a:stCxn id="39" idx="2"/>
          </p:cNvCxnSpPr>
          <p:nvPr/>
        </p:nvCxnSpPr>
        <p:spPr>
          <a:xfrm>
            <a:off x="9937787" y="2627465"/>
            <a:ext cx="32686" cy="3137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圆角矩形 43"/>
          <p:cNvSpPr/>
          <p:nvPr/>
        </p:nvSpPr>
        <p:spPr>
          <a:xfrm>
            <a:off x="6741795" y="1875087"/>
            <a:ext cx="923223" cy="4523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AMF</a:t>
            </a:r>
            <a:endParaRPr lang="zh-CN" altLang="en-US" dirty="0"/>
          </a:p>
        </p:txBody>
      </p:sp>
      <p:cxnSp>
        <p:nvCxnSpPr>
          <p:cNvPr id="45" name="直接连接符 44"/>
          <p:cNvCxnSpPr>
            <a:stCxn id="44" idx="2"/>
          </p:cNvCxnSpPr>
          <p:nvPr/>
        </p:nvCxnSpPr>
        <p:spPr>
          <a:xfrm>
            <a:off x="7203407" y="2327475"/>
            <a:ext cx="0" cy="3437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箭头连接符 48"/>
          <p:cNvCxnSpPr/>
          <p:nvPr/>
        </p:nvCxnSpPr>
        <p:spPr>
          <a:xfrm>
            <a:off x="7195790" y="3743995"/>
            <a:ext cx="27419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本框 49"/>
          <p:cNvSpPr txBox="1"/>
          <p:nvPr/>
        </p:nvSpPr>
        <p:spPr>
          <a:xfrm>
            <a:off x="7373055" y="3396111"/>
            <a:ext cx="2887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3. Check quota status request</a:t>
            </a:r>
            <a:endParaRPr lang="zh-CN" altLang="en-US" sz="1400" dirty="0"/>
          </a:p>
        </p:txBody>
      </p:sp>
      <p:cxnSp>
        <p:nvCxnSpPr>
          <p:cNvPr id="51" name="直接箭头连接符 50"/>
          <p:cNvCxnSpPr/>
          <p:nvPr/>
        </p:nvCxnSpPr>
        <p:spPr>
          <a:xfrm flipH="1">
            <a:off x="7183354" y="4770687"/>
            <a:ext cx="27544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文本框 52"/>
          <p:cNvSpPr txBox="1"/>
          <p:nvPr/>
        </p:nvSpPr>
        <p:spPr>
          <a:xfrm>
            <a:off x="6128788" y="3201889"/>
            <a:ext cx="13478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2. UE </a:t>
            </a:r>
            <a:r>
              <a:rPr lang="en-US" altLang="zh-CN" sz="1400" dirty="0" err="1" smtClean="0"/>
              <a:t>reg</a:t>
            </a:r>
            <a:r>
              <a:rPr lang="en-US" altLang="zh-CN" sz="1400" dirty="0" smtClean="0"/>
              <a:t> </a:t>
            </a:r>
            <a:r>
              <a:rPr lang="en-US" altLang="zh-CN" sz="1400" dirty="0" err="1" smtClean="0"/>
              <a:t>req</a:t>
            </a:r>
            <a:endParaRPr lang="zh-CN" altLang="en-US" sz="1400" dirty="0"/>
          </a:p>
        </p:txBody>
      </p:sp>
      <p:cxnSp>
        <p:nvCxnSpPr>
          <p:cNvPr id="54" name="直接箭头连接符 53"/>
          <p:cNvCxnSpPr/>
          <p:nvPr/>
        </p:nvCxnSpPr>
        <p:spPr>
          <a:xfrm>
            <a:off x="6165085" y="3542096"/>
            <a:ext cx="10475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/>
          <p:nvPr/>
        </p:nvCxnSpPr>
        <p:spPr>
          <a:xfrm flipH="1">
            <a:off x="6165085" y="5495796"/>
            <a:ext cx="10475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文本框 55"/>
          <p:cNvSpPr txBox="1"/>
          <p:nvPr/>
        </p:nvSpPr>
        <p:spPr>
          <a:xfrm>
            <a:off x="7362222" y="4456301"/>
            <a:ext cx="2887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5. Check quota status response</a:t>
            </a:r>
            <a:endParaRPr lang="zh-CN" altLang="en-US" sz="1400" dirty="0"/>
          </a:p>
        </p:txBody>
      </p:sp>
      <p:sp>
        <p:nvSpPr>
          <p:cNvPr id="57" name="文本框 56"/>
          <p:cNvSpPr txBox="1"/>
          <p:nvPr/>
        </p:nvSpPr>
        <p:spPr>
          <a:xfrm>
            <a:off x="6246397" y="5145847"/>
            <a:ext cx="13478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6</a:t>
            </a:r>
            <a:r>
              <a:rPr lang="en-US" altLang="zh-CN" sz="1400" dirty="0" smtClean="0"/>
              <a:t>. UE </a:t>
            </a:r>
            <a:r>
              <a:rPr lang="en-US" altLang="zh-CN" sz="1400" dirty="0" err="1" smtClean="0"/>
              <a:t>reg</a:t>
            </a:r>
            <a:r>
              <a:rPr lang="en-US" altLang="zh-CN" sz="1400" dirty="0" smtClean="0"/>
              <a:t> reject</a:t>
            </a:r>
            <a:endParaRPr lang="zh-CN" altLang="en-US" sz="1400" dirty="0"/>
          </a:p>
        </p:txBody>
      </p:sp>
      <p:sp>
        <p:nvSpPr>
          <p:cNvPr id="58" name="圆角矩形 57"/>
          <p:cNvSpPr/>
          <p:nvPr/>
        </p:nvSpPr>
        <p:spPr>
          <a:xfrm>
            <a:off x="8530792" y="3923547"/>
            <a:ext cx="2704699" cy="4908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4. Update the quota status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59" name="圆角矩形 58"/>
          <p:cNvSpPr/>
          <p:nvPr/>
        </p:nvSpPr>
        <p:spPr>
          <a:xfrm>
            <a:off x="8530793" y="2755492"/>
            <a:ext cx="2704699" cy="4908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1. Configured with the maximum number value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2867124" y="2733804"/>
            <a:ext cx="2704699" cy="4908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1. Configured with the maximum number value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60" name="圆角矩形 59"/>
          <p:cNvSpPr/>
          <p:nvPr/>
        </p:nvSpPr>
        <p:spPr>
          <a:xfrm>
            <a:off x="2647801" y="4425374"/>
            <a:ext cx="2704699" cy="3160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5. Update the quota status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71638" y="6004342"/>
            <a:ext cx="53901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Option 1(subscribe/notify): the procedure is invoked per slice basis</a:t>
            </a:r>
            <a:endParaRPr lang="zh-CN" altLang="en-US" dirty="0"/>
          </a:p>
        </p:txBody>
      </p:sp>
      <p:sp>
        <p:nvSpPr>
          <p:cNvPr id="40" name="文本框 39"/>
          <p:cNvSpPr txBox="1"/>
          <p:nvPr/>
        </p:nvSpPr>
        <p:spPr>
          <a:xfrm>
            <a:off x="6802707" y="5994175"/>
            <a:ext cx="4578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Option 2(Request/Response): the procedure is invoked are per UE per slice basis</a:t>
            </a:r>
            <a:endParaRPr lang="zh-CN" altLang="en-US" dirty="0"/>
          </a:p>
        </p:txBody>
      </p:sp>
      <p:cxnSp>
        <p:nvCxnSpPr>
          <p:cNvPr id="43" name="直接箭头连接符 42"/>
          <p:cNvCxnSpPr/>
          <p:nvPr/>
        </p:nvCxnSpPr>
        <p:spPr>
          <a:xfrm>
            <a:off x="1518687" y="3923547"/>
            <a:ext cx="27419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本框 45"/>
          <p:cNvSpPr txBox="1"/>
          <p:nvPr/>
        </p:nvSpPr>
        <p:spPr>
          <a:xfrm>
            <a:off x="2002758" y="3636220"/>
            <a:ext cx="2887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3. Subscription for quota status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777683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353801" cy="1325563"/>
          </a:xfrm>
        </p:spPr>
        <p:txBody>
          <a:bodyPr>
            <a:normAutofit/>
          </a:bodyPr>
          <a:lstStyle/>
          <a:p>
            <a:r>
              <a:rPr lang="en-US" altLang="zh-CN" dirty="0"/>
              <a:t>Issues on </a:t>
            </a:r>
            <a:r>
              <a:rPr lang="en-US" altLang="zh-CN" dirty="0" smtClean="0"/>
              <a:t>Option 1 Subscribe/Notify (KI#1)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180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What is  the trigger in AMF to subscribe the quota status from the new NF (step 3 in previous figure)</a:t>
            </a:r>
          </a:p>
          <a:p>
            <a:pPr lvl="1"/>
            <a:r>
              <a:rPr lang="en-US" altLang="zh-CN" dirty="0" smtClean="0"/>
              <a:t>Based </a:t>
            </a:r>
            <a:r>
              <a:rPr lang="en-US" altLang="zh-CN" dirty="0"/>
              <a:t>on local configuration </a:t>
            </a:r>
            <a:r>
              <a:rPr lang="en-US" altLang="zh-CN" dirty="0" smtClean="0"/>
              <a:t>the AMF subscribes the quota status of the slice from the new NF, or</a:t>
            </a:r>
          </a:p>
          <a:p>
            <a:pPr lvl="1"/>
            <a:r>
              <a:rPr lang="en-US" altLang="zh-CN" dirty="0" smtClean="0"/>
              <a:t>The AMF subscribes the quota status of the slice from the new NF after it receives subscription </a:t>
            </a:r>
            <a:r>
              <a:rPr lang="en-US" altLang="zh-CN" dirty="0"/>
              <a:t>event on the number of </a:t>
            </a:r>
            <a:r>
              <a:rPr lang="en-US" altLang="zh-CN" dirty="0" smtClean="0"/>
              <a:t>UE from </a:t>
            </a:r>
            <a:r>
              <a:rPr lang="en-US" altLang="zh-CN" dirty="0"/>
              <a:t>the new </a:t>
            </a:r>
            <a:r>
              <a:rPr lang="en-US" altLang="zh-CN" dirty="0" smtClean="0"/>
              <a:t>NF</a:t>
            </a:r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58336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Issues on </a:t>
            </a:r>
            <a:r>
              <a:rPr lang="en-US" altLang="zh-CN" dirty="0" smtClean="0"/>
              <a:t>Option 2 Request/Response(KI#1)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1684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What is the trigger in AMF to invoke the NSSAC </a:t>
            </a:r>
            <a:r>
              <a:rPr lang="en-US" altLang="zh-CN" dirty="0" smtClean="0"/>
              <a:t>procedure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Information from NSSF</a:t>
            </a:r>
          </a:p>
          <a:p>
            <a:pPr lvl="1"/>
            <a:r>
              <a:rPr lang="en-US" altLang="zh-CN" dirty="0" smtClean="0"/>
              <a:t>UE subscription</a:t>
            </a:r>
          </a:p>
          <a:p>
            <a:pPr lvl="1"/>
            <a:r>
              <a:rPr lang="en-US" altLang="zh-CN" dirty="0" smtClean="0"/>
              <a:t>Based on local configuration</a:t>
            </a:r>
          </a:p>
          <a:p>
            <a:pPr lvl="1"/>
            <a:endParaRPr lang="en-US" altLang="zh-CN" dirty="0"/>
          </a:p>
          <a:p>
            <a:r>
              <a:rPr lang="en-US" altLang="zh-CN" dirty="0" smtClean="0"/>
              <a:t>Whether the NSSACF needs to keep the registered UE list</a:t>
            </a:r>
          </a:p>
          <a:p>
            <a:pPr lvl="1"/>
            <a:r>
              <a:rPr lang="en-US" altLang="zh-CN" dirty="0"/>
              <a:t>The NSSACF needs to keep the up-to-date registered UE </a:t>
            </a:r>
            <a:r>
              <a:rPr lang="en-US" altLang="zh-CN" dirty="0" smtClean="0"/>
              <a:t>list: In each Registration procedure and in each De-Registration procedure, the AMF invokes the NSSAC process </a:t>
            </a:r>
            <a:r>
              <a:rPr lang="en-US" altLang="zh-CN" dirty="0" smtClean="0"/>
              <a:t>with UE ID and </a:t>
            </a:r>
            <a:r>
              <a:rPr lang="en-US" altLang="zh-CN" dirty="0" smtClean="0"/>
              <a:t>the NSSACF update the UE list.</a:t>
            </a:r>
          </a:p>
          <a:p>
            <a:pPr lvl="1"/>
            <a:r>
              <a:rPr lang="en-US" altLang="zh-CN" dirty="0"/>
              <a:t>The NSSACF doesn’t need to keep the up-to-date registered UE </a:t>
            </a:r>
            <a:r>
              <a:rPr lang="en-US" altLang="zh-CN" dirty="0" smtClean="0"/>
              <a:t>list: The AMF only invokes the NSSAC process only when the S-NSSAI is added to Allowed NSSAI for the first time or removed from the Allowed NSSAI. The Allowed NSSAI should be transferred between AMFs. </a:t>
            </a:r>
          </a:p>
        </p:txBody>
      </p:sp>
    </p:spTree>
    <p:extLst>
      <p:ext uri="{BB962C8B-B14F-4D97-AF65-F5344CB8AC3E}">
        <p14:creationId xmlns:p14="http://schemas.microsoft.com/office/powerpoint/2010/main" val="2860045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Question: Which option should be specified in normative phase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Option 1:</a:t>
            </a:r>
          </a:p>
          <a:p>
            <a:endParaRPr lang="en-US" altLang="zh-CN" dirty="0"/>
          </a:p>
          <a:p>
            <a:r>
              <a:rPr lang="en-US" altLang="zh-CN" dirty="0" smtClean="0"/>
              <a:t>Option 2: </a:t>
            </a: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01347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Issues on PDU session establishment(KI#2)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For PDU session establishment, </a:t>
            </a:r>
            <a:r>
              <a:rPr lang="en-US" altLang="zh-CN" dirty="0" smtClean="0"/>
              <a:t>where to collect the number of PDU session</a:t>
            </a:r>
            <a:endParaRPr lang="en-US" altLang="zh-CN" dirty="0"/>
          </a:p>
          <a:p>
            <a:pPr lvl="1"/>
            <a:r>
              <a:rPr lang="en-US" altLang="zh-CN" dirty="0" smtClean="0"/>
              <a:t>From AMF</a:t>
            </a:r>
            <a:endParaRPr lang="en-US" altLang="zh-CN" dirty="0"/>
          </a:p>
          <a:p>
            <a:pPr lvl="1"/>
            <a:r>
              <a:rPr lang="en-US" altLang="zh-CN" dirty="0" smtClean="0"/>
              <a:t>From SMF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For PDU session establishment, </a:t>
            </a:r>
            <a:r>
              <a:rPr lang="en-US" altLang="zh-CN" dirty="0" smtClean="0"/>
              <a:t>whether AMF or SMF rejects the PDU Session establishment request</a:t>
            </a:r>
            <a:endParaRPr lang="en-US" altLang="zh-CN" dirty="0"/>
          </a:p>
          <a:p>
            <a:pPr lvl="1"/>
            <a:r>
              <a:rPr lang="en-US" altLang="zh-CN" dirty="0" smtClean="0"/>
              <a:t>AMF</a:t>
            </a:r>
            <a:endParaRPr lang="en-US" altLang="zh-CN" dirty="0"/>
          </a:p>
          <a:p>
            <a:pPr lvl="1"/>
            <a:r>
              <a:rPr lang="en-US" altLang="zh-CN" dirty="0" smtClean="0"/>
              <a:t>SMF</a:t>
            </a:r>
            <a:endParaRPr lang="zh-CN" altLang="en-US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59564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CN" dirty="0" smtClean="0"/>
              <a:t>How can the </a:t>
            </a:r>
            <a:r>
              <a:rPr lang="en-US" altLang="zh-CN" dirty="0"/>
              <a:t>new NF be </a:t>
            </a:r>
            <a:r>
              <a:rPr lang="en-US" altLang="zh-CN" dirty="0" smtClean="0"/>
              <a:t>deployed?</a:t>
            </a:r>
            <a:r>
              <a:rPr lang="zh-CN" altLang="zh-CN" dirty="0"/>
              <a:t/>
            </a:r>
            <a:br>
              <a:rPr lang="zh-CN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Single new NF per PLMN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Single new NF per slice</a:t>
            </a:r>
          </a:p>
          <a:p>
            <a:endParaRPr lang="en-US" altLang="zh-CN" dirty="0"/>
          </a:p>
          <a:p>
            <a:r>
              <a:rPr lang="en-US" altLang="zh-CN" dirty="0" smtClean="0"/>
              <a:t>Multiple new NFs per slice</a:t>
            </a:r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70654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is the name of the new </a:t>
            </a:r>
            <a:r>
              <a:rPr lang="en-US" altLang="zh-CN" dirty="0" smtClean="0"/>
              <a:t>NF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Network Slice-Specific Access Control Function(NSSACF)</a:t>
            </a:r>
          </a:p>
          <a:p>
            <a:r>
              <a:rPr lang="en-US" altLang="zh-CN" dirty="0" smtClean="0"/>
              <a:t>Network Slice Quota Access Control(NSQAC)</a:t>
            </a:r>
          </a:p>
          <a:p>
            <a:r>
              <a:rPr lang="en-US" altLang="zh-CN" dirty="0" smtClean="0"/>
              <a:t>Network Slice Quota Control Function(NSQCF)</a:t>
            </a:r>
          </a:p>
          <a:p>
            <a:r>
              <a:rPr lang="en-US" altLang="zh-CN" dirty="0"/>
              <a:t>Network Slice </a:t>
            </a:r>
            <a:r>
              <a:rPr lang="en-US" altLang="zh-CN" dirty="0" smtClean="0"/>
              <a:t>Control Policy Function(NSCPF</a:t>
            </a:r>
            <a:r>
              <a:rPr lang="en-US" altLang="zh-CN" dirty="0"/>
              <a:t>)</a:t>
            </a:r>
            <a:endParaRPr lang="zh-CN" altLang="en-US" dirty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599762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671</Words>
  <Application>Microsoft Office PowerPoint</Application>
  <PresentationFormat>宽屏</PresentationFormat>
  <Paragraphs>84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宋体</vt:lpstr>
      <vt:lpstr>Arial</vt:lpstr>
      <vt:lpstr>Calibri</vt:lpstr>
      <vt:lpstr>Calibri Light</vt:lpstr>
      <vt:lpstr>Office 主题</vt:lpstr>
      <vt:lpstr>Discuss on open issues for eNS_Ph2</vt:lpstr>
      <vt:lpstr>Functionalities of the new NF(KI#1)</vt:lpstr>
      <vt:lpstr>Two options for collecting information and notifying the quota status(KI#1)</vt:lpstr>
      <vt:lpstr>Issues on Option 1 Subscribe/Notify (KI#1)</vt:lpstr>
      <vt:lpstr>Issues on Option 2 Request/Response(KI#1)</vt:lpstr>
      <vt:lpstr>Question: Which option should be specified in normative phase</vt:lpstr>
      <vt:lpstr>Issues on PDU session establishment(KI#2)</vt:lpstr>
      <vt:lpstr>How can the new NF be deployed? </vt:lpstr>
      <vt:lpstr>What is the name of the new NF</vt:lpstr>
      <vt:lpstr>Roaming support (Depends on solution for non roaming case)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eNS_Ph2 open issues</dc:title>
  <dc:creator>ZTE</dc:creator>
  <cp:lastModifiedBy>ZTE</cp:lastModifiedBy>
  <cp:revision>23</cp:revision>
  <dcterms:created xsi:type="dcterms:W3CDTF">2021-01-14T11:23:37Z</dcterms:created>
  <dcterms:modified xsi:type="dcterms:W3CDTF">2021-01-19T09:36:27Z</dcterms:modified>
</cp:coreProperties>
</file>