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9" r:id="rId3"/>
    <p:sldId id="260" r:id="rId4"/>
    <p:sldId id="263" r:id="rId5"/>
    <p:sldId id="264" r:id="rId6"/>
    <p:sldId id="265" r:id="rId7"/>
    <p:sldId id="262"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1D998C-778C-40AD-AF15-CFC6B84E141F}" v="2" dt="2021-05-27T11:16:16.1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72" autoAdjust="0"/>
    <p:restoredTop sz="94660"/>
  </p:normalViewPr>
  <p:slideViewPr>
    <p:cSldViewPr snapToGrid="0">
      <p:cViewPr varScale="1">
        <p:scale>
          <a:sx n="166" d="100"/>
          <a:sy n="166" d="100"/>
        </p:scale>
        <p:origin x="180"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rio Serafino Tonesi" userId="6d103109-cf3a-48ef-be5b-21be2a90073b" providerId="ADAL" clId="{FF1D998C-778C-40AD-AF15-CFC6B84E141F}"/>
    <pc:docChg chg="custSel modSld">
      <pc:chgData name="Dario Serafino Tonesi" userId="6d103109-cf3a-48ef-be5b-21be2a90073b" providerId="ADAL" clId="{FF1D998C-778C-40AD-AF15-CFC6B84E141F}" dt="2021-05-27T11:16:16.145" v="9" actId="207"/>
      <pc:docMkLst>
        <pc:docMk/>
      </pc:docMkLst>
      <pc:sldChg chg="modSp mod">
        <pc:chgData name="Dario Serafino Tonesi" userId="6d103109-cf3a-48ef-be5b-21be2a90073b" providerId="ADAL" clId="{FF1D998C-778C-40AD-AF15-CFC6B84E141F}" dt="2021-05-27T11:16:16.145" v="9" actId="207"/>
        <pc:sldMkLst>
          <pc:docMk/>
          <pc:sldMk cId="3986622" sldId="263"/>
        </pc:sldMkLst>
        <pc:spChg chg="mod">
          <ac:chgData name="Dario Serafino Tonesi" userId="6d103109-cf3a-48ef-be5b-21be2a90073b" providerId="ADAL" clId="{FF1D998C-778C-40AD-AF15-CFC6B84E141F}" dt="2021-05-27T11:16:16.145" v="9" actId="207"/>
          <ac:spMkLst>
            <pc:docMk/>
            <pc:sldMk cId="3986622" sldId="263"/>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p:cNvSpPr>
            <a:spLocks noGrp="1"/>
          </p:cNvSpPr>
          <p:nvPr>
            <p:ph type="dt" sz="half" idx="10"/>
          </p:nvPr>
        </p:nvSpPr>
        <p:spPr/>
        <p:txBody>
          <a:bodyPr/>
          <a:lstStyle/>
          <a:p>
            <a:fld id="{4784D05C-523F-4B87-9292-849AEB9F6F6A}" type="datetimeFigureOut">
              <a:rPr lang="zh-CN" altLang="en-US" smtClean="0"/>
              <a:t>2021/6/26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1043902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4784D05C-523F-4B87-9292-849AEB9F6F6A}" type="datetimeFigureOut">
              <a:rPr lang="zh-CN" altLang="en-US" smtClean="0"/>
              <a:t>2021/6/26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1715531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ltLang="zh-CN"/>
              <a:t>Click to edit Master title style</a:t>
            </a:r>
            <a:endParaRPr lang="zh-CN" alt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4784D05C-523F-4B87-9292-849AEB9F6F6A}" type="datetimeFigureOut">
              <a:rPr lang="zh-CN" altLang="en-US" smtClean="0"/>
              <a:t>2021/6/26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2716718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4784D05C-523F-4B87-9292-849AEB9F6F6A}" type="datetimeFigureOut">
              <a:rPr lang="zh-CN" altLang="en-US" smtClean="0"/>
              <a:t>2021/6/26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1577520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ltLang="zh-CN"/>
              <a:t>Click to edit Master title style</a:t>
            </a:r>
            <a:endParaRPr lang="zh-CN" alt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4784D05C-523F-4B87-9292-849AEB9F6F6A}" type="datetimeFigureOut">
              <a:rPr lang="zh-CN" altLang="en-US" smtClean="0"/>
              <a:t>2021/6/26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387097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sz="half" idx="1"/>
          </p:nvPr>
        </p:nvSpPr>
        <p:spPr>
          <a:xfrm>
            <a:off x="838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p:cNvSpPr>
            <a:spLocks noGrp="1"/>
          </p:cNvSpPr>
          <p:nvPr>
            <p:ph sz="half" idx="2"/>
          </p:nvPr>
        </p:nvSpPr>
        <p:spPr>
          <a:xfrm>
            <a:off x="6172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4"/>
          <p:cNvSpPr>
            <a:spLocks noGrp="1"/>
          </p:cNvSpPr>
          <p:nvPr>
            <p:ph type="dt" sz="half" idx="10"/>
          </p:nvPr>
        </p:nvSpPr>
        <p:spPr/>
        <p:txBody>
          <a:bodyPr/>
          <a:lstStyle/>
          <a:p>
            <a:fld id="{4784D05C-523F-4B87-9292-849AEB9F6F6A}" type="datetimeFigureOut">
              <a:rPr lang="zh-CN" altLang="en-US" smtClean="0"/>
              <a:t>2021/6/26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1828058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6"/>
          <p:cNvSpPr>
            <a:spLocks noGrp="1"/>
          </p:cNvSpPr>
          <p:nvPr>
            <p:ph type="dt" sz="half" idx="10"/>
          </p:nvPr>
        </p:nvSpPr>
        <p:spPr/>
        <p:txBody>
          <a:bodyPr/>
          <a:lstStyle/>
          <a:p>
            <a:fld id="{4784D05C-523F-4B87-9292-849AEB9F6F6A}" type="datetimeFigureOut">
              <a:rPr lang="zh-CN" altLang="en-US" smtClean="0"/>
              <a:t>2021/6/26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1780842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Date Placeholder 2"/>
          <p:cNvSpPr>
            <a:spLocks noGrp="1"/>
          </p:cNvSpPr>
          <p:nvPr>
            <p:ph type="dt" sz="half" idx="10"/>
          </p:nvPr>
        </p:nvSpPr>
        <p:spPr/>
        <p:txBody>
          <a:bodyPr/>
          <a:lstStyle/>
          <a:p>
            <a:fld id="{4784D05C-523F-4B87-9292-849AEB9F6F6A}" type="datetimeFigureOut">
              <a:rPr lang="zh-CN" altLang="en-US" smtClean="0"/>
              <a:t>2021/6/26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3705076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84D05C-523F-4B87-9292-849AEB9F6F6A}" type="datetimeFigureOut">
              <a:rPr lang="zh-CN" altLang="en-US" smtClean="0"/>
              <a:t>2021/6/26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1391717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4784D05C-523F-4B87-9292-849AEB9F6F6A}" type="datetimeFigureOut">
              <a:rPr lang="zh-CN" altLang="en-US" smtClean="0"/>
              <a:t>2021/6/26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4162758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4784D05C-523F-4B87-9292-849AEB9F6F6A}" type="datetimeFigureOut">
              <a:rPr lang="zh-CN" altLang="en-US" smtClean="0"/>
              <a:t>2021/6/26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182197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84D05C-523F-4B87-9292-849AEB9F6F6A}" type="datetimeFigureOut">
              <a:rPr lang="zh-CN" altLang="en-US" smtClean="0"/>
              <a:t>2021/6/26</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24DD8-6DDF-4553-BC79-646A53EC779C}" type="slidenum">
              <a:rPr lang="zh-CN" altLang="en-US" smtClean="0"/>
              <a:t>‹#›</a:t>
            </a:fld>
            <a:endParaRPr lang="zh-CN" altLang="en-US"/>
          </a:p>
        </p:txBody>
      </p:sp>
    </p:spTree>
    <p:extLst>
      <p:ext uri="{BB962C8B-B14F-4D97-AF65-F5344CB8AC3E}">
        <p14:creationId xmlns:p14="http://schemas.microsoft.com/office/powerpoint/2010/main" val="2309598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Discussion on </a:t>
            </a:r>
            <a:r>
              <a:rPr lang="en-US" dirty="0"/>
              <a:t>the </a:t>
            </a:r>
            <a:r>
              <a:rPr lang="en-US" dirty="0" smtClean="0"/>
              <a:t>EC contentious </a:t>
            </a:r>
            <a:r>
              <a:rPr lang="en-US" dirty="0"/>
              <a:t>issue</a:t>
            </a:r>
          </a:p>
        </p:txBody>
      </p:sp>
      <p:sp>
        <p:nvSpPr>
          <p:cNvPr id="3" name="Subtitle 2"/>
          <p:cNvSpPr>
            <a:spLocks noGrp="1"/>
          </p:cNvSpPr>
          <p:nvPr>
            <p:ph type="subTitle" idx="1"/>
          </p:nvPr>
        </p:nvSpPr>
        <p:spPr/>
        <p:txBody>
          <a:bodyPr/>
          <a:lstStyle/>
          <a:p>
            <a:r>
              <a:rPr lang="en-US" dirty="0" smtClean="0"/>
              <a:t>Hui Ni</a:t>
            </a:r>
          </a:p>
          <a:p>
            <a:r>
              <a:rPr lang="en-US" dirty="0" smtClean="0"/>
              <a:t>Huawei</a:t>
            </a:r>
          </a:p>
          <a:p>
            <a:r>
              <a:rPr lang="en-US" dirty="0" smtClean="0"/>
              <a:t>Jun 26, 2021</a:t>
            </a:r>
            <a:endParaRPr lang="en-US" dirty="0"/>
          </a:p>
        </p:txBody>
      </p:sp>
    </p:spTree>
    <p:extLst>
      <p:ext uri="{BB962C8B-B14F-4D97-AF65-F5344CB8AC3E}">
        <p14:creationId xmlns:p14="http://schemas.microsoft.com/office/powerpoint/2010/main" val="3402883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Background</a:t>
            </a:r>
            <a:endParaRPr lang="zh-CN" altLang="en-US" dirty="0"/>
          </a:p>
        </p:txBody>
      </p:sp>
      <p:sp>
        <p:nvSpPr>
          <p:cNvPr id="3" name="Content Placeholder 2"/>
          <p:cNvSpPr>
            <a:spLocks noGrp="1"/>
          </p:cNvSpPr>
          <p:nvPr>
            <p:ph idx="1"/>
          </p:nvPr>
        </p:nvSpPr>
        <p:spPr/>
        <p:txBody>
          <a:bodyPr>
            <a:normAutofit fontScale="92500" lnSpcReduction="20000"/>
          </a:bodyPr>
          <a:lstStyle/>
          <a:p>
            <a:pPr>
              <a:lnSpc>
                <a:spcPct val="110000"/>
              </a:lnSpc>
              <a:spcBef>
                <a:spcPts val="600"/>
              </a:spcBef>
            </a:pPr>
            <a:r>
              <a:rPr lang="en-US" altLang="zh-CN" dirty="0">
                <a:latin typeface="Calibri" panose="020F0502020204030204" pitchFamily="34" charset="0"/>
                <a:cs typeface="Calibri" panose="020F0502020204030204" pitchFamily="34" charset="0"/>
              </a:rPr>
              <a:t>EASDF </a:t>
            </a:r>
            <a:r>
              <a:rPr lang="en-US" altLang="zh-CN" dirty="0" smtClean="0">
                <a:latin typeface="Calibri" panose="020F0502020204030204" pitchFamily="34" charset="0"/>
                <a:cs typeface="Calibri" panose="020F0502020204030204" pitchFamily="34" charset="0"/>
              </a:rPr>
              <a:t>was </a:t>
            </a:r>
            <a:r>
              <a:rPr lang="en-US" altLang="zh-CN" dirty="0">
                <a:latin typeface="Calibri" panose="020F0502020204030204" pitchFamily="34" charset="0"/>
                <a:cs typeface="Calibri" panose="020F0502020204030204" pitchFamily="34" charset="0"/>
              </a:rPr>
              <a:t>introduced in TS 23.548 to handle UE DNS messages.</a:t>
            </a:r>
          </a:p>
          <a:p>
            <a:pPr>
              <a:lnSpc>
                <a:spcPct val="110000"/>
              </a:lnSpc>
              <a:spcBef>
                <a:spcPts val="600"/>
              </a:spcBef>
            </a:pPr>
            <a:r>
              <a:rPr lang="en-US" altLang="zh-CN" dirty="0">
                <a:latin typeface="Calibri" panose="020F0502020204030204" pitchFamily="34" charset="0"/>
                <a:cs typeface="Calibri" panose="020F0502020204030204" pitchFamily="34" charset="0"/>
              </a:rPr>
              <a:t>The issue on “how to handle the DNS messages if UE don’t use DNS configuration provided by 5GC” was discussed since SA2 #143 meeting but no conclusion was achieved. Related EN:</a:t>
            </a:r>
          </a:p>
          <a:p>
            <a:pPr>
              <a:lnSpc>
                <a:spcPct val="110000"/>
              </a:lnSpc>
              <a:spcBef>
                <a:spcPts val="600"/>
              </a:spcBef>
            </a:pPr>
            <a:endParaRPr lang="en-US" altLang="zh-CN" dirty="0">
              <a:latin typeface="Calibri" panose="020F0502020204030204" pitchFamily="34" charset="0"/>
              <a:cs typeface="Calibri" panose="020F0502020204030204" pitchFamily="34" charset="0"/>
            </a:endParaRPr>
          </a:p>
          <a:p>
            <a:pPr marL="0" indent="0">
              <a:lnSpc>
                <a:spcPct val="110000"/>
              </a:lnSpc>
              <a:spcBef>
                <a:spcPts val="600"/>
              </a:spcBef>
              <a:buNone/>
            </a:pPr>
            <a:r>
              <a:rPr lang="en-GB" altLang="zh-CN" sz="2200" i="1" dirty="0">
                <a:solidFill>
                  <a:srgbClr val="FF0000"/>
                </a:solidFill>
                <a:latin typeface="Calibri" panose="020F0502020204030204" pitchFamily="34" charset="0"/>
                <a:cs typeface="Calibri" panose="020F0502020204030204" pitchFamily="34" charset="0"/>
              </a:rPr>
              <a:t>Editor's note:	How to guarantee that the UE uses the EASDF's IP address for the subsequent DSN Query in step 8 is FFS.</a:t>
            </a:r>
            <a:endParaRPr lang="zh-CN" altLang="zh-CN" sz="2200" i="1" dirty="0">
              <a:solidFill>
                <a:srgbClr val="FF0000"/>
              </a:solidFill>
              <a:latin typeface="Calibri" panose="020F0502020204030204" pitchFamily="34" charset="0"/>
              <a:cs typeface="Calibri" panose="020F0502020204030204" pitchFamily="34" charset="0"/>
            </a:endParaRPr>
          </a:p>
          <a:p>
            <a:pPr>
              <a:lnSpc>
                <a:spcPct val="110000"/>
              </a:lnSpc>
              <a:spcBef>
                <a:spcPts val="600"/>
              </a:spcBef>
            </a:pPr>
            <a:endParaRPr lang="en-US" altLang="zh-CN" sz="2200" dirty="0">
              <a:latin typeface="Calibri" panose="020F0502020204030204" pitchFamily="34" charset="0"/>
              <a:cs typeface="Calibri" panose="020F0502020204030204" pitchFamily="34" charset="0"/>
            </a:endParaRPr>
          </a:p>
          <a:p>
            <a:pPr>
              <a:lnSpc>
                <a:spcPct val="110000"/>
              </a:lnSpc>
              <a:spcBef>
                <a:spcPts val="600"/>
              </a:spcBef>
            </a:pPr>
            <a:r>
              <a:rPr lang="en-US" altLang="zh-CN" dirty="0">
                <a:latin typeface="Calibri" panose="020F0502020204030204" pitchFamily="34" charset="0"/>
                <a:cs typeface="Calibri" panose="020F0502020204030204" pitchFamily="34" charset="0"/>
              </a:rPr>
              <a:t>Companies have different views on whether/how UE/NW can detect/report the DNS messages sent to DNS servers other than the DNS configured by 5GC.</a:t>
            </a:r>
          </a:p>
        </p:txBody>
      </p:sp>
    </p:spTree>
    <p:extLst>
      <p:ext uri="{BB962C8B-B14F-4D97-AF65-F5344CB8AC3E}">
        <p14:creationId xmlns:p14="http://schemas.microsoft.com/office/powerpoint/2010/main" val="3563117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791" y="0"/>
            <a:ext cx="11453191" cy="1046232"/>
          </a:xfrm>
        </p:spPr>
        <p:txBody>
          <a:bodyPr>
            <a:normAutofit fontScale="90000"/>
          </a:bodyPr>
          <a:lstStyle/>
          <a:p>
            <a:r>
              <a:rPr lang="en-US" altLang="zh-CN" dirty="0"/>
              <a:t>Candidate proposals for removing the </a:t>
            </a:r>
            <a:r>
              <a:rPr lang="en-US" altLang="zh-CN" dirty="0" smtClean="0"/>
              <a:t>EN on SA2 #145E</a:t>
            </a:r>
            <a:endParaRPr lang="zh-CN" altLang="en-US" dirty="0"/>
          </a:p>
        </p:txBody>
      </p:sp>
      <p:sp>
        <p:nvSpPr>
          <p:cNvPr id="3" name="Content Placeholder 2"/>
          <p:cNvSpPr>
            <a:spLocks noGrp="1"/>
          </p:cNvSpPr>
          <p:nvPr>
            <p:ph idx="1"/>
          </p:nvPr>
        </p:nvSpPr>
        <p:spPr>
          <a:xfrm>
            <a:off x="270458" y="1046232"/>
            <a:ext cx="11533030" cy="5572539"/>
          </a:xfrm>
        </p:spPr>
        <p:txBody>
          <a:bodyPr>
            <a:noAutofit/>
          </a:bodyPr>
          <a:lstStyle/>
          <a:p>
            <a:pPr>
              <a:lnSpc>
                <a:spcPct val="100000"/>
              </a:lnSpc>
              <a:spcBef>
                <a:spcPts val="600"/>
              </a:spcBef>
            </a:pPr>
            <a:r>
              <a:rPr lang="en-US" altLang="zh-CN" sz="1800" b="1" dirty="0"/>
              <a:t>S2-2104505r03</a:t>
            </a:r>
            <a:r>
              <a:rPr lang="en-US" altLang="zh-CN" sz="1800" dirty="0"/>
              <a:t> (SMF indicates to </a:t>
            </a:r>
            <a:r>
              <a:rPr lang="en-US" altLang="zh-CN" sz="1800" dirty="0" smtClean="0"/>
              <a:t>UE that DNS </a:t>
            </a:r>
            <a:r>
              <a:rPr lang="en-US" altLang="zh-CN" sz="1800" dirty="0" err="1" smtClean="0"/>
              <a:t>conf</a:t>
            </a:r>
            <a:r>
              <a:rPr lang="en-US" altLang="zh-CN" sz="1800" dirty="0" smtClean="0"/>
              <a:t> is for edge</a:t>
            </a:r>
            <a:r>
              <a:rPr lang="en-US" altLang="zh-CN" sz="1800" dirty="0" smtClean="0"/>
              <a:t>, </a:t>
            </a:r>
            <a:r>
              <a:rPr lang="en-US" altLang="zh-CN" sz="1800" dirty="0"/>
              <a:t>the left are up to operators’ policy)</a:t>
            </a:r>
          </a:p>
          <a:p>
            <a:pPr lvl="1">
              <a:lnSpc>
                <a:spcPct val="100000"/>
              </a:lnSpc>
              <a:spcBef>
                <a:spcPts val="600"/>
              </a:spcBef>
            </a:pPr>
            <a:r>
              <a:rPr lang="en-US" altLang="zh-CN" sz="1600" dirty="0"/>
              <a:t>SMF informs UE that the DNS configuration provided by the 5GC is for edge services</a:t>
            </a:r>
          </a:p>
          <a:p>
            <a:pPr lvl="1">
              <a:lnSpc>
                <a:spcPct val="100000"/>
              </a:lnSpc>
              <a:spcBef>
                <a:spcPts val="600"/>
              </a:spcBef>
            </a:pPr>
            <a:r>
              <a:rPr lang="en-US" altLang="zh-CN" sz="1600" dirty="0"/>
              <a:t>NOTE 1:	After the UE is informed that the DNS configuration provided by the 5GC is for edge services, whether and how the UE/application consider this information for DNS resolution depends on implementation.</a:t>
            </a:r>
          </a:p>
          <a:p>
            <a:pPr lvl="1">
              <a:lnSpc>
                <a:spcPct val="100000"/>
              </a:lnSpc>
              <a:spcBef>
                <a:spcPts val="600"/>
              </a:spcBef>
            </a:pPr>
            <a:r>
              <a:rPr lang="en-US" altLang="zh-CN" sz="1600" dirty="0"/>
              <a:t>NOTE 2:	If the UE doesn't use MNO DNS configuration, how to configure the network to handle UE DNS traffic is up to operator's policy.</a:t>
            </a:r>
          </a:p>
          <a:p>
            <a:pPr>
              <a:lnSpc>
                <a:spcPct val="100000"/>
              </a:lnSpc>
              <a:spcBef>
                <a:spcPts val="600"/>
              </a:spcBef>
            </a:pPr>
            <a:r>
              <a:rPr lang="en-US" altLang="zh-CN" sz="1800" b="1" dirty="0"/>
              <a:t>S2-2104505r05</a:t>
            </a:r>
            <a:r>
              <a:rPr lang="en-US" altLang="zh-CN" sz="1800" dirty="0"/>
              <a:t> (No normative work, all are up to operator’s policy)</a:t>
            </a:r>
          </a:p>
          <a:p>
            <a:pPr lvl="1">
              <a:lnSpc>
                <a:spcPct val="100000"/>
              </a:lnSpc>
              <a:spcBef>
                <a:spcPts val="600"/>
              </a:spcBef>
            </a:pPr>
            <a:r>
              <a:rPr lang="en-GB" altLang="zh-CN" sz="1600" dirty="0"/>
              <a:t>NOTE :	If the UE doesn't use DNS server provided by 5GC, how to handle UE’s DNS traffic in 5GS is up to UE implementation, operator's configuration and local regulation.</a:t>
            </a:r>
          </a:p>
          <a:p>
            <a:pPr>
              <a:lnSpc>
                <a:spcPct val="100000"/>
              </a:lnSpc>
              <a:spcBef>
                <a:spcPts val="600"/>
              </a:spcBef>
            </a:pPr>
            <a:r>
              <a:rPr lang="en-US" altLang="zh-CN" sz="1800" b="1" dirty="0"/>
              <a:t>S2-2104482r05</a:t>
            </a:r>
            <a:r>
              <a:rPr lang="en-US" altLang="zh-CN" sz="1800" dirty="0"/>
              <a:t> (UPF detect then report to SMF for e.g. logging)</a:t>
            </a:r>
          </a:p>
          <a:p>
            <a:pPr lvl="1">
              <a:lnSpc>
                <a:spcPct val="100000"/>
              </a:lnSpc>
              <a:spcBef>
                <a:spcPts val="600"/>
              </a:spcBef>
            </a:pPr>
            <a:r>
              <a:rPr lang="en-GB" altLang="zh-CN" sz="1600" dirty="0"/>
              <a:t>UPF detects DNS traffic sent by the UE to a different DNS server than the EASDF</a:t>
            </a:r>
          </a:p>
          <a:p>
            <a:pPr lvl="1">
              <a:lnSpc>
                <a:spcPct val="100000"/>
              </a:lnSpc>
              <a:spcBef>
                <a:spcPts val="600"/>
              </a:spcBef>
            </a:pPr>
            <a:r>
              <a:rPr lang="en-US" altLang="zh-CN" sz="1600" dirty="0"/>
              <a:t>UPF notify to SMF when such traffic is detected.</a:t>
            </a:r>
          </a:p>
          <a:p>
            <a:pPr>
              <a:lnSpc>
                <a:spcPct val="100000"/>
              </a:lnSpc>
              <a:spcBef>
                <a:spcPts val="600"/>
              </a:spcBef>
            </a:pPr>
            <a:r>
              <a:rPr lang="en-US" altLang="zh-CN" sz="1800" b="1" dirty="0"/>
              <a:t>S2-2104675r02</a:t>
            </a:r>
            <a:r>
              <a:rPr lang="en-US" altLang="zh-CN" sz="1800" dirty="0"/>
              <a:t> (UE indicates capability and detect/report to SMF for e.g. logging)</a:t>
            </a:r>
          </a:p>
          <a:p>
            <a:pPr lvl="1">
              <a:lnSpc>
                <a:spcPct val="100000"/>
              </a:lnSpc>
              <a:spcBef>
                <a:spcPts val="600"/>
              </a:spcBef>
            </a:pPr>
            <a:r>
              <a:rPr lang="en-GB" altLang="zh-CN" sz="1600" dirty="0"/>
              <a:t>UE indicates to the SMF whether it’s capable of detecting the usage of DNS settings different from those indicated by the SMF</a:t>
            </a:r>
          </a:p>
          <a:p>
            <a:pPr lvl="1">
              <a:lnSpc>
                <a:spcPct val="100000"/>
              </a:lnSpc>
              <a:spcBef>
                <a:spcPts val="600"/>
              </a:spcBef>
            </a:pPr>
            <a:r>
              <a:rPr lang="en-GB" altLang="zh-CN" sz="1600" dirty="0"/>
              <a:t>If UE supports and SMF instructed, UE detects DNS setting change and DNS traffic sent by the UE to a different DNS server than the EASDF</a:t>
            </a:r>
          </a:p>
          <a:p>
            <a:pPr lvl="1">
              <a:lnSpc>
                <a:spcPct val="100000"/>
              </a:lnSpc>
              <a:spcBef>
                <a:spcPts val="600"/>
              </a:spcBef>
            </a:pPr>
            <a:r>
              <a:rPr lang="en-US" altLang="zh-CN" sz="1600" dirty="0"/>
              <a:t>UE reports to SMF when such traffic is detected.</a:t>
            </a:r>
          </a:p>
          <a:p>
            <a:pPr>
              <a:lnSpc>
                <a:spcPct val="100000"/>
              </a:lnSpc>
              <a:spcBef>
                <a:spcPts val="600"/>
              </a:spcBef>
            </a:pPr>
            <a:endParaRPr lang="en-US" altLang="zh-CN" sz="1800" dirty="0"/>
          </a:p>
          <a:p>
            <a:pPr lvl="1">
              <a:lnSpc>
                <a:spcPct val="100000"/>
              </a:lnSpc>
              <a:spcBef>
                <a:spcPts val="600"/>
              </a:spcBef>
            </a:pPr>
            <a:endParaRPr lang="zh-CN" altLang="en-US" sz="1600" dirty="0"/>
          </a:p>
          <a:p>
            <a:pPr>
              <a:lnSpc>
                <a:spcPct val="100000"/>
              </a:lnSpc>
              <a:spcBef>
                <a:spcPts val="600"/>
              </a:spcBef>
            </a:pPr>
            <a:endParaRPr lang="zh-CN" altLang="en-US" sz="1800" dirty="0"/>
          </a:p>
        </p:txBody>
      </p:sp>
    </p:spTree>
    <p:extLst>
      <p:ext uri="{BB962C8B-B14F-4D97-AF65-F5344CB8AC3E}">
        <p14:creationId xmlns:p14="http://schemas.microsoft.com/office/powerpoint/2010/main" val="10834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029122" cy="542649"/>
          </a:xfrm>
        </p:spPr>
        <p:txBody>
          <a:bodyPr>
            <a:normAutofit fontScale="90000"/>
          </a:bodyPr>
          <a:lstStyle/>
          <a:p>
            <a:r>
              <a:rPr lang="en-US" altLang="zh-CN" dirty="0"/>
              <a:t>Questions </a:t>
            </a:r>
            <a:r>
              <a:rPr lang="en-US" altLang="zh-CN" dirty="0" smtClean="0"/>
              <a:t>for </a:t>
            </a:r>
            <a:r>
              <a:rPr lang="en-US" altLang="zh-CN" dirty="0" err="1" smtClean="0"/>
              <a:t>SoH</a:t>
            </a:r>
            <a:r>
              <a:rPr lang="en-US" altLang="zh-CN" dirty="0" smtClean="0"/>
              <a:t> on SA2 #146E</a:t>
            </a:r>
            <a:endParaRPr lang="zh-CN" altLang="en-US" dirty="0"/>
          </a:p>
        </p:txBody>
      </p:sp>
      <p:sp>
        <p:nvSpPr>
          <p:cNvPr id="3" name="Content Placeholder 2"/>
          <p:cNvSpPr>
            <a:spLocks noGrp="1"/>
          </p:cNvSpPr>
          <p:nvPr>
            <p:ph idx="1"/>
          </p:nvPr>
        </p:nvSpPr>
        <p:spPr>
          <a:xfrm>
            <a:off x="838200" y="1020417"/>
            <a:ext cx="9053146" cy="5156546"/>
          </a:xfrm>
        </p:spPr>
        <p:txBody>
          <a:bodyPr>
            <a:normAutofit fontScale="70000" lnSpcReduction="20000"/>
          </a:bodyPr>
          <a:lstStyle/>
          <a:p>
            <a:pPr marL="0" indent="0">
              <a:lnSpc>
                <a:spcPct val="110000"/>
              </a:lnSpc>
              <a:spcBef>
                <a:spcPts val="600"/>
              </a:spcBef>
              <a:buNone/>
            </a:pPr>
            <a:r>
              <a:rPr lang="en-US" altLang="zh-CN" sz="2000" dirty="0"/>
              <a:t>Can the EN be removed by specifying the following?</a:t>
            </a:r>
            <a:r>
              <a:rPr lang="en-US" altLang="zh-CN" sz="2000" dirty="0">
                <a:solidFill>
                  <a:srgbClr val="0070C0"/>
                </a:solidFill>
              </a:rPr>
              <a:t> </a:t>
            </a:r>
            <a:endParaRPr lang="en-US" altLang="zh-CN" sz="2000" dirty="0"/>
          </a:p>
          <a:p>
            <a:pPr>
              <a:lnSpc>
                <a:spcPct val="110000"/>
              </a:lnSpc>
              <a:spcBef>
                <a:spcPts val="600"/>
              </a:spcBef>
            </a:pPr>
            <a:r>
              <a:rPr lang="en-US" altLang="zh-CN" sz="2000" dirty="0"/>
              <a:t>Q1: </a:t>
            </a:r>
            <a:r>
              <a:rPr lang="en-US" altLang="zh-CN" sz="2000" dirty="0">
                <a:solidFill>
                  <a:srgbClr val="0070C0"/>
                </a:solidFill>
              </a:rPr>
              <a:t>SMF informs UE that the 5GC DNS configuration is for edge services. </a:t>
            </a:r>
          </a:p>
          <a:p>
            <a:pPr lvl="1">
              <a:lnSpc>
                <a:spcPct val="110000"/>
              </a:lnSpc>
              <a:spcBef>
                <a:spcPts val="600"/>
              </a:spcBef>
            </a:pPr>
            <a:r>
              <a:rPr lang="en-US" altLang="zh-CN" sz="1800" dirty="0"/>
              <a:t>Support</a:t>
            </a:r>
          </a:p>
          <a:p>
            <a:pPr lvl="1">
              <a:lnSpc>
                <a:spcPct val="110000"/>
              </a:lnSpc>
              <a:spcBef>
                <a:spcPts val="600"/>
              </a:spcBef>
            </a:pPr>
            <a:r>
              <a:rPr lang="en-US" altLang="zh-CN" sz="1800" dirty="0"/>
              <a:t>Object</a:t>
            </a:r>
          </a:p>
          <a:p>
            <a:pPr>
              <a:lnSpc>
                <a:spcPct val="110000"/>
              </a:lnSpc>
              <a:spcBef>
                <a:spcPts val="600"/>
              </a:spcBef>
            </a:pPr>
            <a:r>
              <a:rPr lang="en-US" altLang="zh-CN" sz="2000" dirty="0"/>
              <a:t>Q2: </a:t>
            </a:r>
            <a:r>
              <a:rPr lang="en-US" altLang="zh-CN" sz="2000" dirty="0">
                <a:solidFill>
                  <a:srgbClr val="0070C0"/>
                </a:solidFill>
              </a:rPr>
              <a:t>SMF informs UE that the 5GC DNS configuration is for edge services</a:t>
            </a:r>
            <a:r>
              <a:rPr lang="en-US" altLang="zh-CN" sz="2000" dirty="0">
                <a:solidFill>
                  <a:srgbClr val="FF0000"/>
                </a:solidFill>
              </a:rPr>
              <a:t> AND UE</a:t>
            </a:r>
            <a:r>
              <a:rPr lang="en-US" altLang="zh-CN" sz="2000" dirty="0">
                <a:solidFill>
                  <a:srgbClr val="0070C0"/>
                </a:solidFill>
              </a:rPr>
              <a:t> detects DNS query which is using DNS different from that indicated by the SMF, and notify SMF when such DNS query is detected for e.g. logging. (No more consequent action is specified.)</a:t>
            </a:r>
          </a:p>
          <a:p>
            <a:pPr lvl="1">
              <a:lnSpc>
                <a:spcPct val="110000"/>
              </a:lnSpc>
              <a:spcBef>
                <a:spcPts val="600"/>
              </a:spcBef>
            </a:pPr>
            <a:r>
              <a:rPr lang="en-US" altLang="zh-CN" sz="1800" dirty="0"/>
              <a:t>Support</a:t>
            </a:r>
          </a:p>
          <a:p>
            <a:pPr lvl="1">
              <a:lnSpc>
                <a:spcPct val="110000"/>
              </a:lnSpc>
              <a:spcBef>
                <a:spcPts val="600"/>
              </a:spcBef>
            </a:pPr>
            <a:r>
              <a:rPr lang="en-US" altLang="zh-CN" sz="1800" dirty="0"/>
              <a:t>Object</a:t>
            </a:r>
          </a:p>
          <a:p>
            <a:pPr>
              <a:lnSpc>
                <a:spcPct val="110000"/>
              </a:lnSpc>
              <a:spcBef>
                <a:spcPts val="600"/>
              </a:spcBef>
            </a:pPr>
            <a:r>
              <a:rPr lang="en-US" altLang="zh-CN" sz="2000" dirty="0"/>
              <a:t>Q3: </a:t>
            </a:r>
            <a:r>
              <a:rPr lang="en-US" altLang="zh-CN" sz="2000" dirty="0">
                <a:solidFill>
                  <a:srgbClr val="FF0000"/>
                </a:solidFill>
              </a:rPr>
              <a:t>UPF</a:t>
            </a:r>
            <a:r>
              <a:rPr lang="en-US" altLang="zh-CN" sz="2000" dirty="0">
                <a:solidFill>
                  <a:srgbClr val="0070C0"/>
                </a:solidFill>
              </a:rPr>
              <a:t> detects DNS query which is using DNS different from that indicated by the SMF, and notify SMF when such DNS query is detected for e.g. logging. (No more consequent action is specified.)</a:t>
            </a:r>
          </a:p>
          <a:p>
            <a:pPr lvl="1">
              <a:lnSpc>
                <a:spcPct val="110000"/>
              </a:lnSpc>
              <a:spcBef>
                <a:spcPts val="600"/>
              </a:spcBef>
            </a:pPr>
            <a:r>
              <a:rPr lang="en-US" altLang="zh-CN" sz="1800" dirty="0"/>
              <a:t>Support</a:t>
            </a:r>
          </a:p>
          <a:p>
            <a:pPr lvl="1">
              <a:lnSpc>
                <a:spcPct val="110000"/>
              </a:lnSpc>
              <a:spcBef>
                <a:spcPts val="600"/>
              </a:spcBef>
            </a:pPr>
            <a:r>
              <a:rPr lang="en-US" altLang="zh-CN" sz="1800" dirty="0"/>
              <a:t>Object</a:t>
            </a:r>
          </a:p>
          <a:p>
            <a:pPr>
              <a:lnSpc>
                <a:spcPct val="110000"/>
              </a:lnSpc>
              <a:spcBef>
                <a:spcPts val="600"/>
              </a:spcBef>
            </a:pPr>
            <a:r>
              <a:rPr lang="en-US" altLang="zh-CN" sz="2000" dirty="0"/>
              <a:t>Q4: </a:t>
            </a:r>
            <a:r>
              <a:rPr lang="en-US" altLang="zh-CN" sz="2000" dirty="0">
                <a:solidFill>
                  <a:srgbClr val="0070C0"/>
                </a:solidFill>
              </a:rPr>
              <a:t>NOTE : If the UE doesn't use DNS server provided by 5GC, how to handle UE’s DNS traffic in 5GS is up to UE implementation, operator's configuration and local regulation.</a:t>
            </a:r>
          </a:p>
          <a:p>
            <a:pPr lvl="1">
              <a:lnSpc>
                <a:spcPct val="110000"/>
              </a:lnSpc>
              <a:spcBef>
                <a:spcPts val="600"/>
              </a:spcBef>
            </a:pPr>
            <a:r>
              <a:rPr lang="en-US" altLang="zh-CN" sz="1800" dirty="0"/>
              <a:t>Support</a:t>
            </a:r>
          </a:p>
          <a:p>
            <a:pPr lvl="1">
              <a:lnSpc>
                <a:spcPct val="110000"/>
              </a:lnSpc>
              <a:spcBef>
                <a:spcPts val="600"/>
              </a:spcBef>
            </a:pPr>
            <a:r>
              <a:rPr lang="en-US" altLang="zh-CN" sz="1800" dirty="0"/>
              <a:t>Object</a:t>
            </a:r>
          </a:p>
          <a:p>
            <a:pPr>
              <a:lnSpc>
                <a:spcPct val="110000"/>
              </a:lnSpc>
              <a:spcBef>
                <a:spcPts val="600"/>
              </a:spcBef>
            </a:pPr>
            <a:r>
              <a:rPr lang="en-US" altLang="zh-CN" sz="2000" dirty="0"/>
              <a:t>Q5: Remove the EN without specifying anything.</a:t>
            </a:r>
            <a:endParaRPr lang="en-US" altLang="zh-CN" sz="2000" dirty="0">
              <a:solidFill>
                <a:srgbClr val="0070C0"/>
              </a:solidFill>
            </a:endParaRPr>
          </a:p>
          <a:p>
            <a:pPr lvl="1">
              <a:lnSpc>
                <a:spcPct val="110000"/>
              </a:lnSpc>
              <a:spcBef>
                <a:spcPts val="600"/>
              </a:spcBef>
            </a:pPr>
            <a:r>
              <a:rPr lang="en-US" altLang="zh-CN" sz="1800" dirty="0"/>
              <a:t>Support</a:t>
            </a:r>
          </a:p>
          <a:p>
            <a:pPr lvl="1">
              <a:lnSpc>
                <a:spcPct val="110000"/>
              </a:lnSpc>
              <a:spcBef>
                <a:spcPts val="600"/>
              </a:spcBef>
            </a:pPr>
            <a:r>
              <a:rPr lang="en-US" altLang="zh-CN" sz="1800" dirty="0"/>
              <a:t>Object</a:t>
            </a:r>
          </a:p>
          <a:p>
            <a:pPr lvl="1">
              <a:lnSpc>
                <a:spcPct val="110000"/>
              </a:lnSpc>
              <a:spcBef>
                <a:spcPts val="600"/>
              </a:spcBef>
            </a:pPr>
            <a:endParaRPr lang="en-US" altLang="zh-CN" sz="1800" dirty="0"/>
          </a:p>
        </p:txBody>
      </p:sp>
      <p:grpSp>
        <p:nvGrpSpPr>
          <p:cNvPr id="12" name="그룹 11"/>
          <p:cNvGrpSpPr/>
          <p:nvPr/>
        </p:nvGrpSpPr>
        <p:grpSpPr>
          <a:xfrm>
            <a:off x="9864564" y="1020417"/>
            <a:ext cx="2107860" cy="5009266"/>
            <a:chOff x="9890547" y="1595245"/>
            <a:chExt cx="2107860" cy="5213337"/>
          </a:xfrm>
        </p:grpSpPr>
        <p:sp>
          <p:nvSpPr>
            <p:cNvPr id="4" name="Right Brace 3">
              <a:extLst>
                <a:ext uri="{FF2B5EF4-FFF2-40B4-BE49-F238E27FC236}">
                  <a16:creationId xmlns="" xmlns:a16="http://schemas.microsoft.com/office/drawing/2014/main" id="{B4AFBF29-7BC5-4EE7-BA6C-973E9ED099C1}"/>
                </a:ext>
              </a:extLst>
            </p:cNvPr>
            <p:cNvSpPr/>
            <p:nvPr/>
          </p:nvSpPr>
          <p:spPr>
            <a:xfrm>
              <a:off x="9890547" y="1595245"/>
              <a:ext cx="202223"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prstClr val="black"/>
                </a:solidFill>
              </a:endParaRPr>
            </a:p>
          </p:txBody>
        </p:sp>
        <p:sp>
          <p:nvSpPr>
            <p:cNvPr id="5" name="TextBox 4">
              <a:extLst>
                <a:ext uri="{FF2B5EF4-FFF2-40B4-BE49-F238E27FC236}">
                  <a16:creationId xmlns="" xmlns:a16="http://schemas.microsoft.com/office/drawing/2014/main" id="{192D3D5D-E47C-4468-8F47-DEF9A28CAEB4}"/>
                </a:ext>
              </a:extLst>
            </p:cNvPr>
            <p:cNvSpPr txBox="1"/>
            <p:nvPr/>
          </p:nvSpPr>
          <p:spPr>
            <a:xfrm>
              <a:off x="10123542" y="3088448"/>
              <a:ext cx="1776046" cy="307777"/>
            </a:xfrm>
            <a:prstGeom prst="rect">
              <a:avLst/>
            </a:prstGeom>
            <a:noFill/>
          </p:spPr>
          <p:txBody>
            <a:bodyPr wrap="square" rtlCol="0">
              <a:spAutoFit/>
            </a:bodyPr>
            <a:lstStyle/>
            <a:p>
              <a:r>
                <a:rPr lang="en-GB" sz="1400" dirty="0">
                  <a:solidFill>
                    <a:prstClr val="black"/>
                  </a:solidFill>
                </a:rPr>
                <a:t>Detection in the UE</a:t>
              </a:r>
              <a:endParaRPr lang="de-DE" sz="1400" dirty="0">
                <a:solidFill>
                  <a:prstClr val="black"/>
                </a:solidFill>
              </a:endParaRPr>
            </a:p>
          </p:txBody>
        </p:sp>
        <p:sp>
          <p:nvSpPr>
            <p:cNvPr id="6" name="Right Brace 5">
              <a:extLst>
                <a:ext uri="{FF2B5EF4-FFF2-40B4-BE49-F238E27FC236}">
                  <a16:creationId xmlns="" xmlns:a16="http://schemas.microsoft.com/office/drawing/2014/main" id="{4581C3FA-A72F-402A-8971-C2A49B6563DE}"/>
                </a:ext>
              </a:extLst>
            </p:cNvPr>
            <p:cNvSpPr/>
            <p:nvPr/>
          </p:nvSpPr>
          <p:spPr>
            <a:xfrm>
              <a:off x="9890547" y="2662045"/>
              <a:ext cx="232995" cy="115765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prstClr val="black"/>
                </a:solidFill>
              </a:endParaRPr>
            </a:p>
          </p:txBody>
        </p:sp>
        <p:sp>
          <p:nvSpPr>
            <p:cNvPr id="7" name="TextBox 6">
              <a:extLst>
                <a:ext uri="{FF2B5EF4-FFF2-40B4-BE49-F238E27FC236}">
                  <a16:creationId xmlns="" xmlns:a16="http://schemas.microsoft.com/office/drawing/2014/main" id="{35B09ACF-39C3-4363-801D-0B1B05237BB3}"/>
                </a:ext>
              </a:extLst>
            </p:cNvPr>
            <p:cNvSpPr txBox="1"/>
            <p:nvPr/>
          </p:nvSpPr>
          <p:spPr>
            <a:xfrm>
              <a:off x="10222361" y="1790835"/>
              <a:ext cx="1776046" cy="544535"/>
            </a:xfrm>
            <a:prstGeom prst="rect">
              <a:avLst/>
            </a:prstGeom>
            <a:noFill/>
          </p:spPr>
          <p:txBody>
            <a:bodyPr wrap="square" rtlCol="0">
              <a:spAutoFit/>
            </a:bodyPr>
            <a:lstStyle/>
            <a:p>
              <a:r>
                <a:rPr lang="en-GB" sz="1400" dirty="0">
                  <a:solidFill>
                    <a:prstClr val="black"/>
                  </a:solidFill>
                </a:rPr>
                <a:t>Edge-specific DNS </a:t>
              </a:r>
              <a:r>
                <a:rPr lang="en-GB" sz="1400" dirty="0" smtClean="0">
                  <a:solidFill>
                    <a:prstClr val="black"/>
                  </a:solidFill>
                </a:rPr>
                <a:t>indication</a:t>
              </a:r>
              <a:endParaRPr lang="de-DE" sz="1400" dirty="0">
                <a:solidFill>
                  <a:prstClr val="black"/>
                </a:solidFill>
              </a:endParaRPr>
            </a:p>
          </p:txBody>
        </p:sp>
        <p:sp>
          <p:nvSpPr>
            <p:cNvPr id="8" name="TextBox 7">
              <a:extLst>
                <a:ext uri="{FF2B5EF4-FFF2-40B4-BE49-F238E27FC236}">
                  <a16:creationId xmlns="" xmlns:a16="http://schemas.microsoft.com/office/drawing/2014/main" id="{B098BC2E-D699-4FC1-A434-12AD9C03714F}"/>
                </a:ext>
              </a:extLst>
            </p:cNvPr>
            <p:cNvSpPr txBox="1"/>
            <p:nvPr/>
          </p:nvSpPr>
          <p:spPr>
            <a:xfrm>
              <a:off x="10138928" y="4303397"/>
              <a:ext cx="1776046" cy="307777"/>
            </a:xfrm>
            <a:prstGeom prst="rect">
              <a:avLst/>
            </a:prstGeom>
            <a:noFill/>
          </p:spPr>
          <p:txBody>
            <a:bodyPr wrap="square" rtlCol="0">
              <a:spAutoFit/>
            </a:bodyPr>
            <a:lstStyle/>
            <a:p>
              <a:r>
                <a:rPr lang="en-GB" sz="1400" dirty="0">
                  <a:solidFill>
                    <a:prstClr val="black"/>
                  </a:solidFill>
                </a:rPr>
                <a:t>Detection in the 5GC</a:t>
              </a:r>
              <a:endParaRPr lang="de-DE" sz="1400" dirty="0">
                <a:solidFill>
                  <a:prstClr val="black"/>
                </a:solidFill>
              </a:endParaRPr>
            </a:p>
          </p:txBody>
        </p:sp>
        <p:sp>
          <p:nvSpPr>
            <p:cNvPr id="9" name="Right Brace 8">
              <a:extLst>
                <a:ext uri="{FF2B5EF4-FFF2-40B4-BE49-F238E27FC236}">
                  <a16:creationId xmlns="" xmlns:a16="http://schemas.microsoft.com/office/drawing/2014/main" id="{271ACC52-7C9A-49C7-87C2-D6EE3E6FAF9B}"/>
                </a:ext>
              </a:extLst>
            </p:cNvPr>
            <p:cNvSpPr/>
            <p:nvPr/>
          </p:nvSpPr>
          <p:spPr>
            <a:xfrm>
              <a:off x="9905933" y="3932341"/>
              <a:ext cx="232995" cy="99284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prstClr val="black"/>
                </a:solidFill>
              </a:endParaRPr>
            </a:p>
          </p:txBody>
        </p:sp>
        <p:sp>
          <p:nvSpPr>
            <p:cNvPr id="10" name="TextBox 9">
              <a:extLst>
                <a:ext uri="{FF2B5EF4-FFF2-40B4-BE49-F238E27FC236}">
                  <a16:creationId xmlns="" xmlns:a16="http://schemas.microsoft.com/office/drawing/2014/main" id="{ADBAB894-8785-451E-BE9A-A0953941DCB4}"/>
                </a:ext>
              </a:extLst>
            </p:cNvPr>
            <p:cNvSpPr txBox="1"/>
            <p:nvPr/>
          </p:nvSpPr>
          <p:spPr>
            <a:xfrm>
              <a:off x="10138928" y="5660893"/>
              <a:ext cx="1776046" cy="524625"/>
            </a:xfrm>
            <a:prstGeom prst="rect">
              <a:avLst/>
            </a:prstGeom>
            <a:noFill/>
          </p:spPr>
          <p:txBody>
            <a:bodyPr wrap="square" rtlCol="0">
              <a:spAutoFit/>
            </a:bodyPr>
            <a:lstStyle/>
            <a:p>
              <a:r>
                <a:rPr lang="en-GB" sz="1400" dirty="0">
                  <a:solidFill>
                    <a:prstClr val="black"/>
                  </a:solidFill>
                </a:rPr>
                <a:t>No detection is specified.</a:t>
              </a:r>
              <a:endParaRPr lang="de-DE" sz="1400" dirty="0">
                <a:solidFill>
                  <a:prstClr val="black"/>
                </a:solidFill>
              </a:endParaRPr>
            </a:p>
          </p:txBody>
        </p:sp>
        <p:sp>
          <p:nvSpPr>
            <p:cNvPr id="11" name="Right Brace 10">
              <a:extLst>
                <a:ext uri="{FF2B5EF4-FFF2-40B4-BE49-F238E27FC236}">
                  <a16:creationId xmlns="" xmlns:a16="http://schemas.microsoft.com/office/drawing/2014/main" id="{A296E55B-88C4-4496-A977-146FBB366980}"/>
                </a:ext>
              </a:extLst>
            </p:cNvPr>
            <p:cNvSpPr/>
            <p:nvPr/>
          </p:nvSpPr>
          <p:spPr>
            <a:xfrm>
              <a:off x="9905933" y="5037831"/>
              <a:ext cx="232995" cy="177075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prstClr val="black"/>
                </a:solidFill>
              </a:endParaRPr>
            </a:p>
          </p:txBody>
        </p:sp>
      </p:grpSp>
      <p:sp>
        <p:nvSpPr>
          <p:cNvPr id="13" name="Rectangle 12"/>
          <p:cNvSpPr/>
          <p:nvPr/>
        </p:nvSpPr>
        <p:spPr>
          <a:xfrm>
            <a:off x="587336" y="6437597"/>
            <a:ext cx="10925503" cy="369332"/>
          </a:xfrm>
          <a:prstGeom prst="rect">
            <a:avLst/>
          </a:prstGeom>
        </p:spPr>
        <p:txBody>
          <a:bodyPr wrap="square">
            <a:spAutoFit/>
          </a:bodyPr>
          <a:lstStyle/>
          <a:p>
            <a:r>
              <a:rPr lang="en-US" altLang="zh-CN" dirty="0"/>
              <a:t>NOTE: For Q2/Q3, detection/reporting on UE/UPF are based on </a:t>
            </a:r>
            <a:r>
              <a:rPr lang="en-GB" altLang="zh-CN" dirty="0"/>
              <a:t>agreements, local policies and/or configuration.</a:t>
            </a:r>
            <a:endParaRPr lang="en-US" altLang="zh-CN" dirty="0"/>
          </a:p>
        </p:txBody>
      </p:sp>
    </p:spTree>
    <p:extLst>
      <p:ext uri="{BB962C8B-B14F-4D97-AF65-F5344CB8AC3E}">
        <p14:creationId xmlns:p14="http://schemas.microsoft.com/office/powerpoint/2010/main" val="3986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Questions for discussion on June CC</a:t>
            </a:r>
            <a:endParaRPr lang="en-US" dirty="0"/>
          </a:p>
        </p:txBody>
      </p:sp>
      <p:sp>
        <p:nvSpPr>
          <p:cNvPr id="3" name="Content Placeholder 2"/>
          <p:cNvSpPr>
            <a:spLocks noGrp="1"/>
          </p:cNvSpPr>
          <p:nvPr>
            <p:ph idx="1"/>
          </p:nvPr>
        </p:nvSpPr>
        <p:spPr>
          <a:xfrm>
            <a:off x="838200" y="2249653"/>
            <a:ext cx="10515600" cy="3927309"/>
          </a:xfrm>
        </p:spPr>
        <p:txBody>
          <a:bodyPr>
            <a:normAutofit fontScale="92500"/>
          </a:bodyPr>
          <a:lstStyle/>
          <a:p>
            <a:r>
              <a:rPr lang="en-US" dirty="0" smtClean="0"/>
              <a:t>Whether </a:t>
            </a:r>
            <a:r>
              <a:rPr lang="en-US" dirty="0"/>
              <a:t>UPF detection and reporting to SMF </a:t>
            </a:r>
            <a:r>
              <a:rPr lang="en-US" dirty="0" smtClean="0"/>
              <a:t>(for </a:t>
            </a:r>
            <a:r>
              <a:rPr lang="en-US" dirty="0"/>
              <a:t>e.g. </a:t>
            </a:r>
            <a:r>
              <a:rPr lang="en-US" dirty="0" smtClean="0"/>
              <a:t>logging) </a:t>
            </a:r>
            <a:r>
              <a:rPr lang="en-US" dirty="0"/>
              <a:t>is needed?</a:t>
            </a:r>
          </a:p>
          <a:p>
            <a:pPr lvl="1"/>
            <a:r>
              <a:rPr lang="en-US" dirty="0"/>
              <a:t>yes, why</a:t>
            </a:r>
          </a:p>
          <a:p>
            <a:pPr lvl="1"/>
            <a:r>
              <a:rPr lang="en-US" dirty="0" smtClean="0"/>
              <a:t>no</a:t>
            </a:r>
            <a:r>
              <a:rPr lang="en-US" dirty="0"/>
              <a:t>, why</a:t>
            </a:r>
          </a:p>
          <a:p>
            <a:r>
              <a:rPr lang="en-US" dirty="0" smtClean="0"/>
              <a:t>Whether UE detection and reporting to SMF </a:t>
            </a:r>
            <a:r>
              <a:rPr lang="en-US" dirty="0"/>
              <a:t>(for e.g. logging) </a:t>
            </a:r>
            <a:r>
              <a:rPr lang="en-US" dirty="0" smtClean="0"/>
              <a:t>is needed?</a:t>
            </a:r>
          </a:p>
          <a:p>
            <a:pPr lvl="1"/>
            <a:r>
              <a:rPr lang="en-US" dirty="0" smtClean="0"/>
              <a:t>yes, why</a:t>
            </a:r>
          </a:p>
          <a:p>
            <a:pPr lvl="1"/>
            <a:r>
              <a:rPr lang="en-US" dirty="0" smtClean="0"/>
              <a:t>no, why</a:t>
            </a:r>
          </a:p>
          <a:p>
            <a:r>
              <a:rPr lang="en-US" dirty="0" smtClean="0"/>
              <a:t>Whether the SMF need to </a:t>
            </a:r>
            <a:r>
              <a:rPr lang="en-US" altLang="zh-CN" dirty="0" smtClean="0">
                <a:solidFill>
                  <a:srgbClr val="0070C0"/>
                </a:solidFill>
              </a:rPr>
              <a:t>informs </a:t>
            </a:r>
            <a:r>
              <a:rPr lang="en-US" altLang="zh-CN" dirty="0">
                <a:solidFill>
                  <a:srgbClr val="0070C0"/>
                </a:solidFill>
              </a:rPr>
              <a:t>UE that the 5GC DNS configuration is for edge </a:t>
            </a:r>
            <a:r>
              <a:rPr lang="en-US" altLang="zh-CN" dirty="0" smtClean="0">
                <a:solidFill>
                  <a:srgbClr val="0070C0"/>
                </a:solidFill>
              </a:rPr>
              <a:t>services.</a:t>
            </a:r>
            <a:endParaRPr lang="en-US" dirty="0" smtClean="0"/>
          </a:p>
          <a:p>
            <a:pPr lvl="2"/>
            <a:r>
              <a:rPr lang="en-US" dirty="0" smtClean="0"/>
              <a:t>yes, why</a:t>
            </a:r>
          </a:p>
          <a:p>
            <a:pPr lvl="2"/>
            <a:r>
              <a:rPr lang="en-US" dirty="0" smtClean="0"/>
              <a:t>no, why</a:t>
            </a:r>
          </a:p>
          <a:p>
            <a:pPr lvl="2"/>
            <a:endParaRPr lang="en-US" dirty="0"/>
          </a:p>
          <a:p>
            <a:pPr lvl="2"/>
            <a:endParaRPr lang="en-US" dirty="0" smtClean="0"/>
          </a:p>
          <a:p>
            <a:pPr marL="0" indent="0">
              <a:buNone/>
            </a:pPr>
            <a:endParaRPr lang="en-US" dirty="0"/>
          </a:p>
        </p:txBody>
      </p:sp>
      <p:sp>
        <p:nvSpPr>
          <p:cNvPr id="4" name="TextBox 3"/>
          <p:cNvSpPr txBox="1"/>
          <p:nvPr/>
        </p:nvSpPr>
        <p:spPr>
          <a:xfrm>
            <a:off x="334743" y="1416172"/>
            <a:ext cx="11681211" cy="369332"/>
          </a:xfrm>
          <a:prstGeom prst="rect">
            <a:avLst/>
          </a:prstGeom>
          <a:solidFill>
            <a:srgbClr val="FFFF00"/>
          </a:solidFill>
        </p:spPr>
        <p:txBody>
          <a:bodyPr wrap="none" rtlCol="0">
            <a:spAutoFit/>
          </a:bodyPr>
          <a:lstStyle/>
          <a:p>
            <a:r>
              <a:rPr lang="en-US" dirty="0" smtClean="0"/>
              <a:t>With the pre-condition that all </a:t>
            </a:r>
            <a:r>
              <a:rPr lang="en-US" dirty="0"/>
              <a:t>the </a:t>
            </a:r>
            <a:r>
              <a:rPr lang="en-US" dirty="0" smtClean="0"/>
              <a:t>following inform/detection </a:t>
            </a:r>
            <a:r>
              <a:rPr lang="en-US" dirty="0"/>
              <a:t>are allowed by the operator’s policy and local </a:t>
            </a:r>
            <a:r>
              <a:rPr lang="en-US" dirty="0" smtClean="0"/>
              <a:t>regulation….</a:t>
            </a:r>
            <a:endParaRPr lang="en-US" dirty="0"/>
          </a:p>
        </p:txBody>
      </p:sp>
    </p:spTree>
    <p:extLst>
      <p:ext uri="{BB962C8B-B14F-4D97-AF65-F5344CB8AC3E}">
        <p14:creationId xmlns:p14="http://schemas.microsoft.com/office/powerpoint/2010/main" val="3515242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In case we can agree with a specific solution, 2</a:t>
            </a:r>
            <a:r>
              <a:rPr lang="en-US" altLang="zh-CN" baseline="30000" dirty="0" smtClean="0"/>
              <a:t>nd</a:t>
            </a:r>
            <a:r>
              <a:rPr lang="en-US" altLang="zh-CN" dirty="0" smtClean="0"/>
              <a:t> </a:t>
            </a:r>
            <a:r>
              <a:rPr lang="en-US" altLang="zh-CN" dirty="0"/>
              <a:t>level details </a:t>
            </a:r>
            <a:r>
              <a:rPr lang="en-US" altLang="zh-CN" dirty="0" smtClean="0"/>
              <a:t>of each solution need </a:t>
            </a:r>
            <a:r>
              <a:rPr lang="en-US" altLang="zh-CN" dirty="0"/>
              <a:t>to be discussed</a:t>
            </a:r>
            <a:endParaRPr lang="en-US" dirty="0"/>
          </a:p>
        </p:txBody>
      </p:sp>
      <p:sp>
        <p:nvSpPr>
          <p:cNvPr id="3" name="Content Placeholder 2"/>
          <p:cNvSpPr>
            <a:spLocks noGrp="1"/>
          </p:cNvSpPr>
          <p:nvPr>
            <p:ph idx="1"/>
          </p:nvPr>
        </p:nvSpPr>
        <p:spPr/>
        <p:txBody>
          <a:bodyPr>
            <a:normAutofit fontScale="62500" lnSpcReduction="20000"/>
          </a:bodyPr>
          <a:lstStyle/>
          <a:p>
            <a:pPr>
              <a:lnSpc>
                <a:spcPct val="100000"/>
              </a:lnSpc>
              <a:spcBef>
                <a:spcPts val="600"/>
              </a:spcBef>
            </a:pPr>
            <a:r>
              <a:rPr lang="en-US" altLang="zh-CN" dirty="0" smtClean="0"/>
              <a:t>For </a:t>
            </a:r>
            <a:r>
              <a:rPr lang="en-US" altLang="zh-CN" dirty="0"/>
              <a:t>Edge-specific DNS </a:t>
            </a:r>
            <a:r>
              <a:rPr lang="en-US" altLang="zh-CN" dirty="0" smtClean="0"/>
              <a:t>indication:</a:t>
            </a:r>
          </a:p>
          <a:p>
            <a:pPr lvl="1">
              <a:lnSpc>
                <a:spcPct val="100000"/>
              </a:lnSpc>
              <a:spcBef>
                <a:spcPts val="600"/>
              </a:spcBef>
            </a:pPr>
            <a:r>
              <a:rPr lang="en-US" altLang="zh-CN" dirty="0" smtClean="0"/>
              <a:t>Shall we specify UE lower layer sending this indication to upper layer, i.e. HLOS/App?</a:t>
            </a:r>
          </a:p>
          <a:p>
            <a:pPr lvl="2">
              <a:lnSpc>
                <a:spcPct val="100000"/>
              </a:lnSpc>
              <a:spcBef>
                <a:spcPts val="600"/>
              </a:spcBef>
            </a:pPr>
            <a:r>
              <a:rPr lang="en-US" altLang="zh-CN" dirty="0"/>
              <a:t>From  </a:t>
            </a:r>
            <a:r>
              <a:rPr lang="en-US" altLang="zh-CN" dirty="0" smtClean="0"/>
              <a:t>S2-2104505r01:</a:t>
            </a:r>
          </a:p>
          <a:p>
            <a:pPr lvl="3">
              <a:lnSpc>
                <a:spcPct val="100000"/>
              </a:lnSpc>
              <a:spcBef>
                <a:spcPts val="600"/>
              </a:spcBef>
            </a:pPr>
            <a:r>
              <a:rPr lang="en-US" altLang="zh-CN" dirty="0" smtClean="0"/>
              <a:t>NOTE </a:t>
            </a:r>
            <a:r>
              <a:rPr lang="en-US" altLang="zh-CN" dirty="0"/>
              <a:t>1:	After the UE is informed that the DNS configuration provided by the 5GC is for edge services, whether and how the UE/application consider this information for DNS resolution depends on implementation.</a:t>
            </a:r>
          </a:p>
          <a:p>
            <a:pPr lvl="2">
              <a:lnSpc>
                <a:spcPct val="100000"/>
              </a:lnSpc>
              <a:spcBef>
                <a:spcPts val="600"/>
              </a:spcBef>
            </a:pPr>
            <a:r>
              <a:rPr lang="en-US" altLang="zh-CN" dirty="0"/>
              <a:t>From  </a:t>
            </a:r>
            <a:r>
              <a:rPr lang="en-US" altLang="zh-CN" dirty="0" smtClean="0"/>
              <a:t>S2-2104505r02:</a:t>
            </a:r>
            <a:endParaRPr lang="en-US" altLang="zh-CN" dirty="0"/>
          </a:p>
          <a:p>
            <a:pPr lvl="3">
              <a:lnSpc>
                <a:spcPct val="100000"/>
              </a:lnSpc>
              <a:spcBef>
                <a:spcPts val="600"/>
              </a:spcBef>
            </a:pPr>
            <a:r>
              <a:rPr lang="en-US" altLang="zh-CN" dirty="0"/>
              <a:t>NOTE 1:	When the UE is informed that the DNS configuration provided by the 5GC is for edge services, the UE which supporting the edge computing feature may send the indication of EC DNS configuration to up-layer, and how the application consider this depends on implementation.</a:t>
            </a:r>
            <a:endParaRPr lang="en-US" altLang="zh-CN" dirty="0" smtClean="0"/>
          </a:p>
          <a:p>
            <a:pPr lvl="2">
              <a:lnSpc>
                <a:spcPct val="100000"/>
              </a:lnSpc>
              <a:spcBef>
                <a:spcPts val="600"/>
              </a:spcBef>
            </a:pPr>
            <a:r>
              <a:rPr lang="en-US" altLang="zh-CN" dirty="0" smtClean="0"/>
              <a:t>From S2-2104675r02:</a:t>
            </a:r>
          </a:p>
          <a:p>
            <a:pPr lvl="3">
              <a:lnSpc>
                <a:spcPct val="100000"/>
              </a:lnSpc>
              <a:spcBef>
                <a:spcPts val="600"/>
              </a:spcBef>
            </a:pPr>
            <a:r>
              <a:rPr lang="en-US" altLang="zh-CN" dirty="0" smtClean="0"/>
              <a:t>If </a:t>
            </a:r>
            <a:r>
              <a:rPr lang="en-US" altLang="zh-CN" dirty="0"/>
              <a:t>the UE receives an indication that such address is associated to the Edge supporting features, the UE shall forward it to the application/HLOS layer.</a:t>
            </a:r>
            <a:endParaRPr lang="en-US" altLang="zh-CN" dirty="0" smtClean="0"/>
          </a:p>
          <a:p>
            <a:pPr>
              <a:lnSpc>
                <a:spcPct val="100000"/>
              </a:lnSpc>
              <a:spcBef>
                <a:spcPts val="600"/>
              </a:spcBef>
            </a:pPr>
            <a:r>
              <a:rPr lang="en-US" altLang="zh-CN" dirty="0" smtClean="0"/>
              <a:t>For </a:t>
            </a:r>
            <a:r>
              <a:rPr lang="en-US" altLang="zh-CN" dirty="0"/>
              <a:t>UE detection </a:t>
            </a:r>
            <a:r>
              <a:rPr lang="en-US" altLang="zh-CN" dirty="0" smtClean="0"/>
              <a:t>(S2-2104675r02</a:t>
            </a:r>
            <a:r>
              <a:rPr lang="en-US" altLang="zh-CN" dirty="0"/>
              <a:t>):</a:t>
            </a:r>
          </a:p>
          <a:p>
            <a:pPr lvl="1">
              <a:lnSpc>
                <a:spcPct val="100000"/>
              </a:lnSpc>
              <a:spcBef>
                <a:spcPts val="600"/>
              </a:spcBef>
            </a:pPr>
            <a:r>
              <a:rPr lang="en-US" altLang="zh-CN" dirty="0"/>
              <a:t>Shall we support UE capability reporting to SMF during PDU Session est. procedure?</a:t>
            </a:r>
          </a:p>
          <a:p>
            <a:pPr lvl="1">
              <a:lnSpc>
                <a:spcPct val="100000"/>
              </a:lnSpc>
              <a:spcBef>
                <a:spcPts val="600"/>
              </a:spcBef>
            </a:pPr>
            <a:r>
              <a:rPr lang="en-US" altLang="zh-CN" dirty="0"/>
              <a:t>Shall we specify how UE handling on those DNS </a:t>
            </a:r>
            <a:r>
              <a:rPr lang="en-US" altLang="zh-CN" dirty="0" smtClean="0"/>
              <a:t>messages within UE?</a:t>
            </a:r>
          </a:p>
          <a:p>
            <a:pPr lvl="2">
              <a:lnSpc>
                <a:spcPct val="100000"/>
              </a:lnSpc>
              <a:spcBef>
                <a:spcPts val="600"/>
              </a:spcBef>
            </a:pPr>
            <a:r>
              <a:rPr lang="en-US" altLang="zh-CN" dirty="0"/>
              <a:t>From  S2-2104675r02:</a:t>
            </a:r>
          </a:p>
          <a:p>
            <a:pPr lvl="3">
              <a:lnSpc>
                <a:spcPct val="100000"/>
              </a:lnSpc>
              <a:spcBef>
                <a:spcPts val="600"/>
              </a:spcBef>
            </a:pPr>
            <a:r>
              <a:rPr lang="en-US" altLang="zh-CN" dirty="0" smtClean="0"/>
              <a:t>Based </a:t>
            </a:r>
            <a:r>
              <a:rPr lang="en-US" altLang="zh-CN" dirty="0"/>
              <a:t>on the instructions provided by the SMF to the UE at step 2, if the UE detects that a DNS query is using DNS settings different from those indicated by the SMF, it then executes the specified action and notifies the SMF via PCO at PDU Session Modification accordingly.</a:t>
            </a:r>
          </a:p>
          <a:p>
            <a:pPr>
              <a:lnSpc>
                <a:spcPct val="100000"/>
              </a:lnSpc>
              <a:spcBef>
                <a:spcPts val="600"/>
              </a:spcBef>
            </a:pPr>
            <a:r>
              <a:rPr lang="en-US" altLang="zh-CN" dirty="0" smtClean="0"/>
              <a:t>For UPF detection(S2-2104482r05):</a:t>
            </a:r>
          </a:p>
          <a:p>
            <a:pPr lvl="1">
              <a:lnSpc>
                <a:spcPct val="100000"/>
              </a:lnSpc>
              <a:spcBef>
                <a:spcPts val="600"/>
              </a:spcBef>
            </a:pPr>
            <a:r>
              <a:rPr lang="en-US" altLang="zh-CN" dirty="0" smtClean="0"/>
              <a:t>Anything?</a:t>
            </a:r>
          </a:p>
          <a:p>
            <a:pPr lvl="2">
              <a:lnSpc>
                <a:spcPct val="100000"/>
              </a:lnSpc>
              <a:spcBef>
                <a:spcPts val="600"/>
              </a:spcBef>
            </a:pPr>
            <a:endParaRPr lang="zh-CN" altLang="en-US" dirty="0"/>
          </a:p>
          <a:p>
            <a:endParaRPr lang="en-US" dirty="0"/>
          </a:p>
        </p:txBody>
      </p:sp>
    </p:spTree>
    <p:extLst>
      <p:ext uri="{BB962C8B-B14F-4D97-AF65-F5344CB8AC3E}">
        <p14:creationId xmlns:p14="http://schemas.microsoft.com/office/powerpoint/2010/main" val="16234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3413"/>
          </a:xfrm>
        </p:spPr>
        <p:txBody>
          <a:bodyPr/>
          <a:lstStyle/>
          <a:p>
            <a:r>
              <a:rPr lang="en-US" altLang="zh-CN" dirty="0"/>
              <a:t>Working assumption</a:t>
            </a:r>
            <a:endParaRPr lang="zh-CN" altLang="en-US" dirty="0"/>
          </a:p>
        </p:txBody>
      </p:sp>
      <p:sp>
        <p:nvSpPr>
          <p:cNvPr id="3" name="Content Placeholder 2"/>
          <p:cNvSpPr>
            <a:spLocks noGrp="1"/>
          </p:cNvSpPr>
          <p:nvPr>
            <p:ph idx="1"/>
          </p:nvPr>
        </p:nvSpPr>
        <p:spPr>
          <a:xfrm>
            <a:off x="838200" y="1513490"/>
            <a:ext cx="10515600" cy="4663473"/>
          </a:xfrm>
        </p:spPr>
        <p:txBody>
          <a:bodyPr/>
          <a:lstStyle/>
          <a:p>
            <a:pPr>
              <a:lnSpc>
                <a:spcPct val="100000"/>
              </a:lnSpc>
              <a:spcBef>
                <a:spcPts val="600"/>
              </a:spcBef>
            </a:pPr>
            <a:r>
              <a:rPr lang="en-US" altLang="zh-CN" dirty="0" smtClean="0"/>
              <a:t>TBD</a:t>
            </a:r>
            <a:endParaRPr lang="en-US" altLang="zh-CN" dirty="0"/>
          </a:p>
        </p:txBody>
      </p:sp>
    </p:spTree>
    <p:extLst>
      <p:ext uri="{BB962C8B-B14F-4D97-AF65-F5344CB8AC3E}">
        <p14:creationId xmlns:p14="http://schemas.microsoft.com/office/powerpoint/2010/main" val="3475194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1587</TotalTime>
  <Words>470</Words>
  <Application>Microsoft Office PowerPoint</Application>
  <PresentationFormat>Widescreen</PresentationFormat>
  <Paragraphs>78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SimSun</vt:lpstr>
      <vt:lpstr>Arial</vt:lpstr>
      <vt:lpstr>Calibri</vt:lpstr>
      <vt:lpstr>Calibri Light</vt:lpstr>
      <vt:lpstr>Office Theme</vt:lpstr>
      <vt:lpstr>Discussion on the EC contentious issue</vt:lpstr>
      <vt:lpstr>Background</vt:lpstr>
      <vt:lpstr>Candidate proposals for removing the EN on SA2 #145E</vt:lpstr>
      <vt:lpstr>Questions for SoH on SA2 #146E</vt:lpstr>
      <vt:lpstr>Questions for discussion on June CC</vt:lpstr>
      <vt:lpstr>In case we can agree with a specific solution, 2nd level details of each solution need to be discussed</vt:lpstr>
      <vt:lpstr>Working assumption</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Rapporteur</dc:creator>
  <cp:lastModifiedBy>Nihui (Hui)</cp:lastModifiedBy>
  <cp:revision>38</cp:revision>
  <dcterms:created xsi:type="dcterms:W3CDTF">2021-04-19T10:26:16Z</dcterms:created>
  <dcterms:modified xsi:type="dcterms:W3CDTF">2021-06-26T04:34:36Z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(3)5EiJyYNeUr7jerFU7D1Q1CoGNK+CUV0TvG/zhpPmOxUQvXr5GcmHwjijWX6hcgoBI01VtYaK
pes6HIxemuBSzYu/oN6zaXgSrmWa+9RJwd9iIrwEM1ELhhb1rzarL2yHnrKSh8WcoiTlYyOy
R4NrF68NmSTLupu40jQL8FCzoZhqwMyJg9LskaJh5J7Ly9BCNqrfcyd2q9Geqj4pklcZ7/HV
CGNEqReuxj9Pv1JjQu</vt:lpwstr>
  </property>
  <property fmtid="{D5CDD505-2E9C-101B-9397-08002B2CF9AE}" pid="3" name="_2015_ms_pID_7253431">
    <vt:lpwstr>MoqahMsmnrgwDm8Ny+v50FhnEilOV/tDLIFp5qntKka0uJswrtXLU6
ZyHgfp1wi6QoCeFLetWesxlhHnt7wVUAOS8AIIME9vrhQED4zjIdg37jK1c8grj/KTwTf2Gr
tp3/HTpLgFbocEtw2l1oms64q19wku8sAWwVdtvNWeDQQQ4Gwa9QUNfoZfZMj5+yfmA7I+MN
QozZE5b5IdRur6nVOeQQmSTvZN2u7dvHc+B3</vt:lpwstr>
  </property>
  <property fmtid="{D5CDD505-2E9C-101B-9397-08002B2CF9AE}" pid="4" name="_2015_ms_pID_7253432">
    <vt:lpwstr>LA==</vt:lpwstr>
  </property>
</Properties>
</file>