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1" initials="sss" lastIdx="2" clrIdx="0">
    <p:extLst>
      <p:ext uri="{19B8F6BF-5375-455C-9EA6-DF929625EA0E}">
        <p15:presenceInfo xmlns:p15="http://schemas.microsoft.com/office/powerpoint/2012/main" userId="Nokia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CE5"/>
    <a:srgbClr val="000000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F61A9-35AD-4AF9-9E6A-58F126D979B3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B03F4-82D7-4EAA-BDD6-E0B6E64A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0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2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2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8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1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1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7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3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E9D3A-BB6C-4BA7-B936-FB23616856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32918-D0EB-4198-B2BA-D9A753E00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Drawing3.vsdx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F1507B4-D09E-441C-A228-5E05EC18DF3C}"/>
              </a:ext>
            </a:extLst>
          </p:cNvPr>
          <p:cNvSpPr txBox="1">
            <a:spLocks/>
          </p:cNvSpPr>
          <p:nvPr/>
        </p:nvSpPr>
        <p:spPr>
          <a:xfrm>
            <a:off x="2456332" y="1354278"/>
            <a:ext cx="7521386" cy="9580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14N_S2-200xxxx-NewSolution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1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FCA1E5-955D-441C-A787-AFA0EE3242FD}"/>
              </a:ext>
            </a:extLst>
          </p:cNvPr>
          <p:cNvSpPr/>
          <p:nvPr/>
        </p:nvSpPr>
        <p:spPr>
          <a:xfrm>
            <a:off x="323274" y="1019800"/>
            <a:ext cx="11545452" cy="330118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solidFill>
                  <a:schemeClr val="tx1"/>
                </a:solidFill>
              </a:rPr>
              <a:t>Addresses KI #2,3,5,6,7 with common procedure for both 5GC and EPC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For 5GC the solution re-uses (with necessary adaptation) “Secondary authorization/authentication by an DN-AAA server during the PDU Session establishment” as explained in TS 23.502 clause 4.3.2.3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For EPC the solution introduces “Secondary authorization/authentication by an DN-AAA server during the PDU Connection establishment” in </a:t>
            </a:r>
            <a:r>
              <a:rPr lang="en-GB" sz="1400" dirty="0" err="1">
                <a:solidFill>
                  <a:schemeClr val="tx1"/>
                </a:solidFill>
              </a:rPr>
              <a:t>SMF+PGWc</a:t>
            </a:r>
            <a:r>
              <a:rPr lang="en-GB" sz="1400" dirty="0">
                <a:solidFill>
                  <a:schemeClr val="tx1"/>
                </a:solidFill>
              </a:rPr>
              <a:t> combo function.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For EPC, the PDN connections used by UAV/UAVC are served by a combo </a:t>
            </a:r>
            <a:r>
              <a:rPr lang="en-GB" sz="1400" dirty="0" err="1">
                <a:solidFill>
                  <a:schemeClr val="tx1"/>
                </a:solidFill>
              </a:rPr>
              <a:t>SMF+PGWc</a:t>
            </a:r>
            <a:r>
              <a:rPr lang="en-GB" sz="1400" dirty="0">
                <a:solidFill>
                  <a:schemeClr val="tx1"/>
                </a:solidFill>
              </a:rPr>
              <a:t> regardless of whether the UAV/UAVC support 5G NAS or whether their subscription allows access to 5GC. APN used by the UAV/UAVC for contacting the USS/UTM for C2 communication resolves to </a:t>
            </a:r>
            <a:r>
              <a:rPr lang="en-GB" sz="1400" dirty="0" err="1">
                <a:solidFill>
                  <a:schemeClr val="tx1"/>
                </a:solidFill>
              </a:rPr>
              <a:t>SMF+PGWc</a:t>
            </a:r>
            <a:r>
              <a:rPr lang="en-GB" sz="1400" dirty="0">
                <a:solidFill>
                  <a:schemeClr val="tx1"/>
                </a:solidFill>
              </a:rPr>
              <a:t>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Separate PDU sessions used for communication with USS/UTM (NRID, Tracking etc) and for C2 communication. Secondary authentication/authorization is done during PDU session (PDN connection in EPC) establishment for C2 communication.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As part of the secondary authentication/authorization, the USS/UTM authenticates the UAV, the networked UAVC, authorizes C2 communication and enables C2 communication link between UAV and UAVC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PDU session (PDN connection) for C2 is allowed only after successful authentication/authorization by USS/UTM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solidFill>
                  <a:schemeClr val="tx1"/>
                </a:solidFill>
              </a:rPr>
              <a:t>USS/UTM provides the ACL for the PDU session to 3GPP, as part of the authorization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400" dirty="0">
                <a:solidFill>
                  <a:schemeClr val="tx1"/>
                </a:solidFill>
              </a:rPr>
              <a:t>USS/UTM can at any point initiate re-authentication/re-authorization, tear down the C2 communication or hand over the control from UAVC to a TPAE or to itself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AE5263-F92B-43DB-B85D-B6453D8ECE52}"/>
              </a:ext>
            </a:extLst>
          </p:cNvPr>
          <p:cNvSpPr/>
          <p:nvPr/>
        </p:nvSpPr>
        <p:spPr>
          <a:xfrm>
            <a:off x="323273" y="4728201"/>
            <a:ext cx="11545453" cy="17891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Allows reusing common procedures between EPC and 5GC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Allows UAV/UAVC to freely move between 5GC and EPC coverage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Allows UAV and UAVC to be served by different MNOs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Re-using (with necessary adaptation) of Secondary authentication/authorization by a DN-AAA allows to reuse an existing feature (limiting the cost of introduction of the UAS support by 3GPP systems) that can equally apply over EPC and 5GC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No impact on legacy EPC network elements like MME and SGW.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USS/UTM is in full control of the PDU session (PDN connection) for C2 communication. USS/UTM can manage who can control the UAV, remove C2 communication authorization at any point or hand over the control to a TPAE or to itself.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E46A68-8C59-433B-8AAC-11908444ADBE}"/>
              </a:ext>
            </a:extLst>
          </p:cNvPr>
          <p:cNvSpPr/>
          <p:nvPr/>
        </p:nvSpPr>
        <p:spPr>
          <a:xfrm>
            <a:off x="323274" y="696528"/>
            <a:ext cx="2438399" cy="32327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Solution proposal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62D834-F5AF-4916-9A36-40CC05556FB0}"/>
              </a:ext>
            </a:extLst>
          </p:cNvPr>
          <p:cNvSpPr/>
          <p:nvPr/>
        </p:nvSpPr>
        <p:spPr>
          <a:xfrm>
            <a:off x="323274" y="4404928"/>
            <a:ext cx="2438399" cy="32327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Advantages</a:t>
            </a:r>
          </a:p>
        </p:txBody>
      </p:sp>
    </p:spTree>
    <p:extLst>
      <p:ext uri="{BB962C8B-B14F-4D97-AF65-F5344CB8AC3E}">
        <p14:creationId xmlns:p14="http://schemas.microsoft.com/office/powerpoint/2010/main" val="26393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F99B932-08FC-4A9E-8EBF-558BBEEC15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985898"/>
              </p:ext>
            </p:extLst>
          </p:nvPr>
        </p:nvGraphicFramePr>
        <p:xfrm>
          <a:off x="258619" y="1191491"/>
          <a:ext cx="5632450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Visio" r:id="rId3" imgW="5632388" imgH="5245188" progId="Visio.Drawing.15">
                  <p:embed/>
                </p:oleObj>
              </mc:Choice>
              <mc:Fallback>
                <p:oleObj name="Visio" r:id="rId3" imgW="5632388" imgH="524518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19" y="1191491"/>
                        <a:ext cx="5632450" cy="524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1990019-5023-4E89-B03D-70B68753E2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736162"/>
              </p:ext>
            </p:extLst>
          </p:nvPr>
        </p:nvGraphicFramePr>
        <p:xfrm>
          <a:off x="6300933" y="1191491"/>
          <a:ext cx="5632450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Visio" r:id="rId5" imgW="5632388" imgH="5245188" progId="Visio.Drawing.15">
                  <p:embed/>
                </p:oleObj>
              </mc:Choice>
              <mc:Fallback>
                <p:oleObj name="Visio" r:id="rId5" imgW="5632388" imgH="5245188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933" y="1191491"/>
                        <a:ext cx="5632450" cy="524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2BA8D50F-08DC-4AB7-A65B-C07AFFD44E07}"/>
              </a:ext>
            </a:extLst>
          </p:cNvPr>
          <p:cNvSpPr/>
          <p:nvPr/>
        </p:nvSpPr>
        <p:spPr>
          <a:xfrm>
            <a:off x="5979459" y="510988"/>
            <a:ext cx="116541" cy="6078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C34695-1846-4102-ABCA-7771371A443F}"/>
              </a:ext>
            </a:extLst>
          </p:cNvPr>
          <p:cNvSpPr/>
          <p:nvPr/>
        </p:nvSpPr>
        <p:spPr>
          <a:xfrm>
            <a:off x="914400" y="510988"/>
            <a:ext cx="3971364" cy="3523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UAS with non-networked UAVC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005107-CDC8-4FE5-9A27-74FA32E87384}"/>
              </a:ext>
            </a:extLst>
          </p:cNvPr>
          <p:cNvSpPr/>
          <p:nvPr/>
        </p:nvSpPr>
        <p:spPr>
          <a:xfrm>
            <a:off x="7131476" y="510988"/>
            <a:ext cx="3971364" cy="3523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UAS with networked UAVC</a:t>
            </a:r>
          </a:p>
        </p:txBody>
      </p:sp>
    </p:spTree>
    <p:extLst>
      <p:ext uri="{BB962C8B-B14F-4D97-AF65-F5344CB8AC3E}">
        <p14:creationId xmlns:p14="http://schemas.microsoft.com/office/powerpoint/2010/main" val="330428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289ED2C-1308-46CD-BC12-9E5179FA2B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709879"/>
              </p:ext>
            </p:extLst>
          </p:nvPr>
        </p:nvGraphicFramePr>
        <p:xfrm>
          <a:off x="537883" y="1183341"/>
          <a:ext cx="4733188" cy="5244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Visio" r:id="rId3" imgW="6375351" imgH="7061375" progId="Visio.Drawing.15">
                  <p:embed/>
                </p:oleObj>
              </mc:Choice>
              <mc:Fallback>
                <p:oleObj name="Visio" r:id="rId3" imgW="6375351" imgH="70613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83" y="1183341"/>
                        <a:ext cx="4733188" cy="52443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6C80414-6AF6-4CAC-84D5-7FFD7FE1BB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546535"/>
              </p:ext>
            </p:extLst>
          </p:nvPr>
        </p:nvGraphicFramePr>
        <p:xfrm>
          <a:off x="6858178" y="1183341"/>
          <a:ext cx="4667571" cy="5244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Visio" r:id="rId5" imgW="6674035" imgH="7499262" progId="Visio.Drawing.15">
                  <p:embed/>
                </p:oleObj>
              </mc:Choice>
              <mc:Fallback>
                <p:oleObj name="Visio" r:id="rId5" imgW="6674035" imgH="74992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178" y="1183341"/>
                        <a:ext cx="4667571" cy="52443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D8ADBD3-D672-428B-A5B6-B2B11AE82613}"/>
              </a:ext>
            </a:extLst>
          </p:cNvPr>
          <p:cNvSpPr/>
          <p:nvPr/>
        </p:nvSpPr>
        <p:spPr>
          <a:xfrm>
            <a:off x="5979459" y="510988"/>
            <a:ext cx="116541" cy="6078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043DB9-6C23-48E1-A39D-FF805B1BF1A3}"/>
              </a:ext>
            </a:extLst>
          </p:cNvPr>
          <p:cNvSpPr/>
          <p:nvPr/>
        </p:nvSpPr>
        <p:spPr>
          <a:xfrm>
            <a:off x="914400" y="510988"/>
            <a:ext cx="3971364" cy="3523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Procedure in 5GC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80A371-3DF0-40B3-8DA9-046E23597A1F}"/>
              </a:ext>
            </a:extLst>
          </p:cNvPr>
          <p:cNvSpPr/>
          <p:nvPr/>
        </p:nvSpPr>
        <p:spPr>
          <a:xfrm>
            <a:off x="7306236" y="510988"/>
            <a:ext cx="3971364" cy="35234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Procedure in EPC</a:t>
            </a:r>
          </a:p>
        </p:txBody>
      </p:sp>
    </p:spTree>
    <p:extLst>
      <p:ext uri="{BB962C8B-B14F-4D97-AF65-F5344CB8AC3E}">
        <p14:creationId xmlns:p14="http://schemas.microsoft.com/office/powerpoint/2010/main" val="303426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3269</TotalTime>
  <Words>429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Visio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PDU session establishment for C2 communication</dc:title>
  <dc:creator>Nokia1</dc:creator>
  <cp:lastModifiedBy>Gupta, Pallab (Nokia - IN/Bangalore)</cp:lastModifiedBy>
  <cp:revision>207</cp:revision>
  <dcterms:created xsi:type="dcterms:W3CDTF">2020-07-06T05:40:54Z</dcterms:created>
  <dcterms:modified xsi:type="dcterms:W3CDTF">2020-07-30T10:10:11Z</dcterms:modified>
</cp:coreProperties>
</file>