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842" r:id="rId5"/>
    <p:sldId id="843" r:id="rId6"/>
    <p:sldId id="841" r:id="rId7"/>
    <p:sldId id="836" r:id="rId8"/>
    <p:sldId id="844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0D8E8"/>
    <a:srgbClr val="FF3300"/>
    <a:srgbClr val="FF33CC"/>
    <a:srgbClr val="FF6699"/>
    <a:srgbClr val="FF99FF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03" d="100"/>
          <a:sy n="103" d="100"/>
        </p:scale>
        <p:origin x="1014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11/25/2022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11/25/2022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5641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#154-AH-E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16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20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January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2023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WG2#154-AH-E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16</a:t>
            </a:r>
            <a:r>
              <a:rPr lang="en-US" altLang="zh-CN" sz="1200" baseline="30000" dirty="0" err="1">
                <a:solidFill>
                  <a:schemeClr val="bg1"/>
                </a:solidFill>
              </a:rPr>
              <a:t>th</a:t>
            </a:r>
            <a:r>
              <a:rPr lang="en-US" altLang="zh-CN" sz="1200" baseline="0" dirty="0">
                <a:solidFill>
                  <a:schemeClr val="bg1"/>
                </a:solidFill>
              </a:rPr>
              <a:t> </a:t>
            </a:r>
            <a:r>
              <a:rPr lang="en-GB" altLang="de-DE" sz="1200" baseline="0" dirty="0">
                <a:solidFill>
                  <a:schemeClr val="bg1"/>
                </a:solidFill>
              </a:rPr>
              <a:t>–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en-US" altLang="de-DE" sz="1200" baseline="0" dirty="0">
                <a:solidFill>
                  <a:schemeClr val="bg1"/>
                </a:solidFill>
              </a:rPr>
              <a:t>January</a:t>
            </a:r>
            <a:r>
              <a:rPr lang="en-GB" altLang="de-DE" sz="1200" baseline="0" dirty="0">
                <a:solidFill>
                  <a:schemeClr val="bg1"/>
                </a:solidFill>
              </a:rPr>
              <a:t>, 2023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2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3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b="1" dirty="0"/>
              <a:t>High level consolidated solution proposal for PIN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1800" dirty="0"/>
              <a:t>Zhenhua Xie (rapporteur)</a:t>
            </a:r>
          </a:p>
          <a:p>
            <a:pPr>
              <a:lnSpc>
                <a:spcPct val="80000"/>
              </a:lnSpc>
            </a:pPr>
            <a:endParaRPr lang="en-US" altLang="en-US" sz="18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>
                <a:latin typeface="Arial" panose="020B0604020202020204" pitchFamily="34" charset="0"/>
              </a:rPr>
              <a:t>vivo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26232" y="382385"/>
            <a:ext cx="123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S2-220xxxx</a:t>
            </a:r>
            <a:endParaRPr lang="zh-CN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10900977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altLang="zh-CN" sz="2800" b="1" kern="0" dirty="0"/>
              <a:t>Architecture</a:t>
            </a:r>
            <a:endParaRPr lang="en-US" kern="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B98423-CCC3-4DA4-A00C-06D91A43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350" y="1222079"/>
            <a:ext cx="8150694" cy="1681618"/>
          </a:xfrm>
        </p:spPr>
        <p:txBody>
          <a:bodyPr>
            <a:normAutofit fontScale="47500" lnSpcReduction="20000"/>
          </a:bodyPr>
          <a:lstStyle/>
          <a:p>
            <a:r>
              <a:rPr lang="en-US" altLang="zh-CN" dirty="0"/>
              <a:t>AF is optional to provision parameters for dynamic PIN Session management</a:t>
            </a:r>
          </a:p>
          <a:p>
            <a:r>
              <a:rPr lang="en-US" altLang="zh-CN" dirty="0"/>
              <a:t>SMF is impacted to support PIN Communication and corresponding 5G system resources management</a:t>
            </a:r>
          </a:p>
          <a:p>
            <a:r>
              <a:rPr lang="en-US" altLang="zh-CN" dirty="0"/>
              <a:t>NEF is enhanced to expose capability for PIN</a:t>
            </a:r>
          </a:p>
          <a:p>
            <a:r>
              <a:rPr lang="en-US" altLang="zh-CN" dirty="0"/>
              <a:t>UDR is enhanced to store, return, and notify Application Data for PIN</a:t>
            </a:r>
          </a:p>
          <a:p>
            <a:r>
              <a:rPr lang="en-US" altLang="zh-CN" dirty="0"/>
              <a:t>PCF is enhanced to generate PIN UE policy and PIN SM policy according to information notified by UDR</a:t>
            </a:r>
          </a:p>
          <a:p>
            <a:r>
              <a:rPr lang="en-US" altLang="zh-CN" dirty="0"/>
              <a:t>PEGC is enhanced to send necessary information to SMF for supporting PIN communication configuration</a:t>
            </a:r>
            <a:endParaRPr lang="zh-CN" altLang="en-US" dirty="0"/>
          </a:p>
        </p:txBody>
      </p:sp>
      <p:graphicFrame>
        <p:nvGraphicFramePr>
          <p:cNvPr id="3" name="对象 2">
            <a:extLst>
              <a:ext uri="{FF2B5EF4-FFF2-40B4-BE49-F238E27FC236}">
                <a16:creationId xmlns:a16="http://schemas.microsoft.com/office/drawing/2014/main" id="{C3A36E66-4FBE-4DDD-8A63-852BFA3FF8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416955"/>
              </p:ext>
            </p:extLst>
          </p:nvPr>
        </p:nvGraphicFramePr>
        <p:xfrm>
          <a:off x="1304297" y="2903697"/>
          <a:ext cx="6115050" cy="340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Visio" r:id="rId3" imgW="8401050" imgH="4672263" progId="Visio.Drawing.15">
                  <p:embed/>
                </p:oleObj>
              </mc:Choice>
              <mc:Fallback>
                <p:oleObj name="Visio" r:id="rId3" imgW="8401050" imgH="467226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97" y="2903697"/>
                        <a:ext cx="6115050" cy="340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082866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altLang="zh-CN" sz="2800" b="1" kern="0" dirty="0"/>
              <a:t>Concept of PIN session</a:t>
            </a:r>
            <a:endParaRPr lang="en-US" kern="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B98423-CCC3-4DA4-A00C-06D91A43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350" y="1222079"/>
            <a:ext cx="8150694" cy="1363306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/>
              <a:t>Consisting of one or more PDU Sessions,</a:t>
            </a:r>
            <a:r>
              <a:rPr lang="zh-CN" altLang="en-US" dirty="0"/>
              <a:t> </a:t>
            </a:r>
            <a:r>
              <a:rPr lang="en-US" altLang="zh-CN" dirty="0"/>
              <a:t>one</a:t>
            </a:r>
            <a:r>
              <a:rPr lang="zh-CN" altLang="en-US" dirty="0"/>
              <a:t> </a:t>
            </a:r>
            <a:r>
              <a:rPr lang="en-US" altLang="zh-CN" dirty="0"/>
              <a:t>PDU</a:t>
            </a:r>
            <a:r>
              <a:rPr lang="zh-CN" altLang="en-US" dirty="0"/>
              <a:t> </a:t>
            </a:r>
            <a:r>
              <a:rPr lang="en-US" altLang="zh-CN" dirty="0"/>
              <a:t>Session</a:t>
            </a:r>
            <a:r>
              <a:rPr lang="zh-CN" altLang="en-US" dirty="0"/>
              <a:t> </a:t>
            </a:r>
            <a:r>
              <a:rPr lang="en-US" altLang="zh-CN" dirty="0"/>
              <a:t>per</a:t>
            </a:r>
            <a:r>
              <a:rPr lang="zh-CN" altLang="en-US" dirty="0"/>
              <a:t> </a:t>
            </a:r>
            <a:r>
              <a:rPr lang="en-US" altLang="zh-CN" dirty="0"/>
              <a:t>PEGC or PEMC</a:t>
            </a:r>
          </a:p>
          <a:p>
            <a:r>
              <a:rPr lang="en-US" altLang="zh-CN" dirty="0"/>
              <a:t>At least one PDU Session established by a PEGC is included</a:t>
            </a:r>
          </a:p>
          <a:p>
            <a:r>
              <a:rPr lang="en-US" altLang="zh-CN" dirty="0"/>
              <a:t>Transfer PIN traffic within or outside PIN</a:t>
            </a:r>
          </a:p>
          <a:p>
            <a:r>
              <a:rPr lang="en-US" altLang="zh-CN" dirty="0"/>
              <a:t>May transfer PIN signaling between PEMC and PEGC</a:t>
            </a:r>
            <a:endParaRPr lang="zh-CN" altLang="en-US" dirty="0"/>
          </a:p>
        </p:txBody>
      </p:sp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id="{44A2B8A1-B19A-44AA-8402-EF59F28AA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075861"/>
              </p:ext>
            </p:extLst>
          </p:nvPr>
        </p:nvGraphicFramePr>
        <p:xfrm>
          <a:off x="771818" y="2466625"/>
          <a:ext cx="6115050" cy="387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" name="Visio" r:id="rId3" imgW="6457950" imgH="4086225" progId="Visio.Drawing.15">
                  <p:embed/>
                </p:oleObj>
              </mc:Choice>
              <mc:Fallback>
                <p:oleObj name="Visio" r:id="rId3" imgW="6457950" imgH="4086225" progId="Visio.Drawing.15">
                  <p:embed/>
                  <p:pic>
                    <p:nvPicPr>
                      <p:cNvPr id="0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818" y="2466625"/>
                        <a:ext cx="6115050" cy="3871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内容占位符 3">
            <a:extLst>
              <a:ext uri="{FF2B5EF4-FFF2-40B4-BE49-F238E27FC236}">
                <a16:creationId xmlns:a16="http://schemas.microsoft.com/office/drawing/2014/main" id="{6C2FFCF3-1A33-4947-A07C-EC913D6E01EF}"/>
              </a:ext>
            </a:extLst>
          </p:cNvPr>
          <p:cNvSpPr txBox="1">
            <a:spLocks/>
          </p:cNvSpPr>
          <p:nvPr/>
        </p:nvSpPr>
        <p:spPr bwMode="auto">
          <a:xfrm>
            <a:off x="2738560" y="2330095"/>
            <a:ext cx="5853090" cy="73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altLang="zh-CN" sz="1800" b="1" i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of a PIN session, includes 3 PDU Sessions, two of PEGCs and one of PEMC, the interaction between PEGC and AF uses shared model, while the interaction between PEMC and AF uses dedicated model</a:t>
            </a:r>
            <a:endParaRPr lang="zh-CN" altLang="en-US" sz="1800" b="1" i="1" u="sng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35845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GB" altLang="zh-CN" sz="2800" b="1" kern="0" dirty="0"/>
              <a:t>High level overall procedure</a:t>
            </a:r>
            <a:endParaRPr lang="en-US" kern="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B98423-CCC3-4DA4-A00C-06D91A43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79" y="1222078"/>
            <a:ext cx="3376595" cy="5175251"/>
          </a:xfrm>
        </p:spPr>
        <p:txBody>
          <a:bodyPr>
            <a:normAutofit fontScale="55000" lnSpcReduction="20000"/>
          </a:bodyPr>
          <a:lstStyle/>
          <a:p>
            <a:r>
              <a:rPr lang="en-US" altLang="zh-CN" dirty="0"/>
              <a:t>PIN policy provisioning:</a:t>
            </a:r>
          </a:p>
          <a:p>
            <a:pPr lvl="1"/>
            <a:r>
              <a:rPr lang="en-US" altLang="zh-CN" dirty="0"/>
              <a:t>The user subscribes PIN service from operator with GPSIs of PEMCs and PEGCs, which result in policy pre-configuration</a:t>
            </a:r>
          </a:p>
          <a:p>
            <a:pPr lvl="1"/>
            <a:r>
              <a:rPr lang="en-US" altLang="zh-CN" dirty="0"/>
              <a:t>The AF is only used to manage 5GS resources for PIN session dynamically</a:t>
            </a:r>
          </a:p>
          <a:p>
            <a:r>
              <a:rPr lang="en-US" altLang="zh-CN" dirty="0"/>
              <a:t>5GS resources management:</a:t>
            </a:r>
          </a:p>
          <a:p>
            <a:pPr lvl="1"/>
            <a:r>
              <a:rPr lang="en-US" altLang="zh-CN" dirty="0"/>
              <a:t>The PEMC and PEGC establish PDU Sessions according to PIN UE policy.</a:t>
            </a:r>
          </a:p>
          <a:p>
            <a:pPr lvl="1"/>
            <a:r>
              <a:rPr lang="en-US" altLang="zh-CN" dirty="0"/>
              <a:t>The SMF anchors PDU Sessions of PEGC and PEMC, and allows PEGC to allocate IP addresses for PINEs</a:t>
            </a:r>
          </a:p>
          <a:p>
            <a:r>
              <a:rPr lang="en-US" altLang="zh-CN" dirty="0"/>
              <a:t>PIN communication management:</a:t>
            </a:r>
          </a:p>
          <a:p>
            <a:pPr lvl="1"/>
            <a:r>
              <a:rPr lang="en-US" altLang="zh-CN" dirty="0"/>
              <a:t>The SMF initially disables the PIN traffic for a PIN session, may enables the network local switch for PIN signaling (between PEMC and PEGC)</a:t>
            </a:r>
          </a:p>
          <a:p>
            <a:pPr lvl="1"/>
            <a:r>
              <a:rPr lang="en-US" altLang="zh-CN" dirty="0"/>
              <a:t>The PEGC sends PIN communication configuration (packet filters and requested QoS)  to SMF according to PEMC’s command</a:t>
            </a:r>
          </a:p>
          <a:p>
            <a:pPr lvl="1"/>
            <a:r>
              <a:rPr lang="en-US" altLang="zh-CN" dirty="0"/>
              <a:t>The SMF enables the network local switch or 5GC relay for PIN traffic according to the received PIN communication configuration</a:t>
            </a: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198D10BD-61CC-40A6-8092-EB90AC3FD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161712"/>
              </p:ext>
            </p:extLst>
          </p:nvPr>
        </p:nvGraphicFramePr>
        <p:xfrm>
          <a:off x="3495675" y="1238250"/>
          <a:ext cx="53340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1" name="Visio" r:id="rId3" imgW="7863138" imgH="6934200" progId="Visio.Drawing.15">
                  <p:embed/>
                </p:oleObj>
              </mc:Choice>
              <mc:Fallback>
                <p:oleObj name="Visio" r:id="rId3" imgW="7863138" imgH="693420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5675" y="1238250"/>
                        <a:ext cx="5334000" cy="510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850740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Data manipulation for PIN</a:t>
            </a:r>
            <a:endParaRPr lang="en-US" kern="0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B98423-CCC3-4DA4-A00C-06D91A43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079" y="1222078"/>
            <a:ext cx="8792840" cy="1892451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/>
              <a:t>AF provisioning PIN service data:</a:t>
            </a:r>
          </a:p>
          <a:p>
            <a:pPr lvl="1"/>
            <a:r>
              <a:rPr lang="en-US" altLang="zh-CN" dirty="0"/>
              <a:t>NEF expose PIN service operation</a:t>
            </a:r>
          </a:p>
          <a:p>
            <a:pPr lvl="1"/>
            <a:r>
              <a:rPr lang="en-US" altLang="zh-CN" dirty="0"/>
              <a:t>NEF stores PIN UE data and PIN session data in UDR for PIN UE policy control and PIN SM policy control according to PIN service parameters received from AF</a:t>
            </a:r>
          </a:p>
          <a:p>
            <a:r>
              <a:rPr lang="en-US" altLang="zh-CN" dirty="0"/>
              <a:t>PCF subscribes event from UDR:</a:t>
            </a:r>
          </a:p>
          <a:p>
            <a:pPr lvl="1"/>
            <a:r>
              <a:rPr lang="en-US" altLang="zh-CN" dirty="0"/>
              <a:t>AM-PCF is pre-configured to subscribe UDR for PIN UE data notification for PEMC/PEGC according to user’s PIN service subscription.</a:t>
            </a:r>
          </a:p>
          <a:p>
            <a:pPr lvl="1"/>
            <a:r>
              <a:rPr lang="en-US" altLang="zh-CN" dirty="0"/>
              <a:t>SM-PCF subscribes UDR for PIN session data notification for PEGC’s PDU Session related to a PIN</a:t>
            </a: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B53C7600-4A47-4331-9C83-FE19D08AED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33356"/>
              </p:ext>
            </p:extLst>
          </p:nvPr>
        </p:nvGraphicFramePr>
        <p:xfrm>
          <a:off x="428625" y="3046413"/>
          <a:ext cx="8286750" cy="337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Visio" r:id="rId3" imgW="11039475" imgH="4500813" progId="Visio.Drawing.15">
                  <p:embed/>
                </p:oleObj>
              </mc:Choice>
              <mc:Fallback>
                <p:oleObj name="Visio" r:id="rId3" imgW="11039475" imgH="4500813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8625" y="3046413"/>
                        <a:ext cx="8286750" cy="3376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672241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9cef1fd-e61b-4dbf-b745-21988b13f978"/>
    <ds:schemaRef ds:uri="http://www.w3.org/XML/1998/namespace"/>
    <ds:schemaRef ds:uri="http://purl.org/dc/elements/1.1/"/>
    <ds:schemaRef ds:uri="dcc30912-d230-4cc2-b11f-bb5ca2a6b6f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47706</TotalTime>
  <Words>413</Words>
  <Application>Microsoft Office PowerPoint</Application>
  <PresentationFormat>全屏显示(4:3)</PresentationFormat>
  <Paragraphs>37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Microsoft Visio 绘图</vt:lpstr>
      <vt:lpstr>Visio</vt:lpstr>
      <vt:lpstr>High level consolidated solution proposal for PIN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vivo-Zhenhua</cp:lastModifiedBy>
  <cp:revision>2396</cp:revision>
  <dcterms:created xsi:type="dcterms:W3CDTF">2008-08-30T09:32:10Z</dcterms:created>
  <dcterms:modified xsi:type="dcterms:W3CDTF">2022-11-25T09:26:41Z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