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vsdx" ContentType="application/vnd.ms-visio.drawing"/>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16" r:id="rId3"/>
    <p:sldId id="317" r:id="rId4"/>
    <p:sldId id="318" r:id="rId5"/>
    <p:sldId id="319" r:id="rId6"/>
    <p:sldId id="320" r:id="rId7"/>
    <p:sldId id="323" r:id="rId8"/>
    <p:sldId id="324" r:id="rId9"/>
    <p:sldId id="325" r:id="rId10"/>
    <p:sldId id="315" r:id="rId11"/>
    <p:sldId id="321" r:id="rId12"/>
    <p:sldId id="322"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默认节" id="{D041C4C9-DA4E-4812-B4AD-E35B7E37B83B}">
          <p14:sldIdLst>
            <p14:sldId id="256"/>
            <p14:sldId id="316"/>
            <p14:sldId id="317"/>
            <p14:sldId id="318"/>
            <p14:sldId id="319"/>
            <p14:sldId id="320"/>
            <p14:sldId id="323"/>
            <p14:sldId id="324"/>
            <p14:sldId id="325"/>
          </p14:sldIdLst>
        </p14:section>
        <p14:section name="无标题节" id="{52BE4079-8811-4DFB-84F9-C668D5A1F27E}">
          <p14:sldIdLst>
            <p14:sldId id="315"/>
            <p14:sldId id="321"/>
            <p14:sldId id="32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F1AB2-1976-4502-BF36-3FF5EA218861}" styleName="中度样式 4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浅色样式 2 - 强调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中度样式 1 - 强调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660B408-B3CF-4A94-85FC-2B1E0A45F4A2}" styleName="深色样式 2 - 强调 1/强调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深色样式 2 - 强调 3/强调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深色样式 2 - 强调 5/强调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99" d="100"/>
          <a:sy n="99" d="100"/>
        </p:scale>
        <p:origin x="96"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001748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891368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43071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wo Column Text Layout">
    <p:spTree>
      <p:nvGrpSpPr>
        <p:cNvPr id="1" name=""/>
        <p:cNvGrpSpPr/>
        <p:nvPr/>
      </p:nvGrpSpPr>
      <p:grpSpPr>
        <a:xfrm>
          <a:off x="0" y="0"/>
          <a:ext cx="0" cy="0"/>
          <a:chOff x="0" y="0"/>
          <a:chExt cx="0" cy="0"/>
        </a:xfrm>
      </p:grpSpPr>
      <p:sp>
        <p:nvSpPr>
          <p:cNvPr id="2" name="Text Placeholder 12">
            <a:extLst>
              <a:ext uri="{FF2B5EF4-FFF2-40B4-BE49-F238E27FC236}">
                <a16:creationId xmlns:a16="http://schemas.microsoft.com/office/drawing/2014/main" xmlns="" id="{4F384717-39C3-4AC7-9EA1-C3EA1A638B65}"/>
              </a:ext>
            </a:extLst>
          </p:cNvPr>
          <p:cNvSpPr>
            <a:spLocks noGrp="1"/>
          </p:cNvSpPr>
          <p:nvPr>
            <p:ph type="body" sz="quarter" idx="10" hasCustomPrompt="1"/>
          </p:nvPr>
        </p:nvSpPr>
        <p:spPr>
          <a:xfrm>
            <a:off x="556800" y="787200"/>
            <a:ext cx="11078400" cy="412800"/>
          </a:xfrm>
          <a:prstGeom prst="rect">
            <a:avLst/>
          </a:prstGeom>
        </p:spPr>
        <p:txBody>
          <a:bodyPr lIns="0" tIns="0" rIns="0" bIns="0"/>
          <a:lstStyle>
            <a:lvl1pPr marL="0" indent="0">
              <a:buNone/>
              <a:defRPr sz="2667">
                <a:solidFill>
                  <a:schemeClr val="bg2"/>
                </a:solidFill>
                <a:latin typeface="+mj-lt"/>
              </a:defRPr>
            </a:lvl1pPr>
            <a:lvl2pPr>
              <a:defRPr sz="2667">
                <a:latin typeface="+mj-lt"/>
              </a:defRPr>
            </a:lvl2pPr>
            <a:lvl3pPr>
              <a:defRPr sz="2667">
                <a:latin typeface="+mj-lt"/>
              </a:defRPr>
            </a:lvl3pPr>
            <a:lvl4pPr>
              <a:defRPr sz="2667">
                <a:latin typeface="+mj-lt"/>
              </a:defRPr>
            </a:lvl4pPr>
            <a:lvl5pPr>
              <a:defRPr sz="2667">
                <a:latin typeface="+mj-lt"/>
              </a:defRPr>
            </a:lvl5pPr>
          </a:lstStyle>
          <a:p>
            <a:pPr lvl="0"/>
            <a:r>
              <a:rPr lang="en-US" noProof="0"/>
              <a:t>Click to edit secondary headline</a:t>
            </a:r>
          </a:p>
        </p:txBody>
      </p:sp>
      <p:sp>
        <p:nvSpPr>
          <p:cNvPr id="3" name="Text Placeholder 42">
            <a:extLst>
              <a:ext uri="{FF2B5EF4-FFF2-40B4-BE49-F238E27FC236}">
                <a16:creationId xmlns:a16="http://schemas.microsoft.com/office/drawing/2014/main" xmlns="" id="{6D6C4B20-F952-4A3C-AB73-2A06B8C3F696}"/>
              </a:ext>
            </a:extLst>
          </p:cNvPr>
          <p:cNvSpPr>
            <a:spLocks noGrp="1"/>
          </p:cNvSpPr>
          <p:nvPr>
            <p:ph type="body" sz="quarter" idx="11" hasCustomPrompt="1"/>
          </p:nvPr>
        </p:nvSpPr>
        <p:spPr>
          <a:xfrm>
            <a:off x="556800" y="374400"/>
            <a:ext cx="11078400" cy="412800"/>
          </a:xfrm>
          <a:prstGeom prst="rect">
            <a:avLst/>
          </a:prstGeom>
        </p:spPr>
        <p:txBody>
          <a:bodyPr lIns="0" tIns="0" rIns="0" bIns="0"/>
          <a:lstStyle>
            <a:lvl1pPr marL="0" indent="0">
              <a:buNone/>
              <a:defRPr sz="2667" baseline="0">
                <a:solidFill>
                  <a:schemeClr val="tx1"/>
                </a:solidFill>
                <a:latin typeface="+mj-lt"/>
              </a:defRPr>
            </a:lvl1pPr>
          </a:lstStyle>
          <a:p>
            <a:pPr lvl="0"/>
            <a:r>
              <a:rPr lang="en-US" noProof="0"/>
              <a:t>Click to edit headline</a:t>
            </a:r>
          </a:p>
        </p:txBody>
      </p:sp>
      <p:sp>
        <p:nvSpPr>
          <p:cNvPr id="6" name="Text Placeholder 3">
            <a:extLst>
              <a:ext uri="{FF2B5EF4-FFF2-40B4-BE49-F238E27FC236}">
                <a16:creationId xmlns:a16="http://schemas.microsoft.com/office/drawing/2014/main" xmlns="" id="{D48EFACD-CEB2-4692-815C-86D19FBB4A40}"/>
              </a:ext>
            </a:extLst>
          </p:cNvPr>
          <p:cNvSpPr>
            <a:spLocks noGrp="1"/>
          </p:cNvSpPr>
          <p:nvPr>
            <p:ph type="body" sz="quarter" idx="12"/>
          </p:nvPr>
        </p:nvSpPr>
        <p:spPr>
          <a:xfrm>
            <a:off x="5568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3">
            <a:extLst>
              <a:ext uri="{FF2B5EF4-FFF2-40B4-BE49-F238E27FC236}">
                <a16:creationId xmlns:a16="http://schemas.microsoft.com/office/drawing/2014/main" xmlns="" id="{3CBCB907-9E7B-4CB2-B9DE-4FC3076D2A87}"/>
              </a:ext>
            </a:extLst>
          </p:cNvPr>
          <p:cNvSpPr>
            <a:spLocks noGrp="1"/>
          </p:cNvSpPr>
          <p:nvPr>
            <p:ph type="body" sz="quarter" idx="13"/>
          </p:nvPr>
        </p:nvSpPr>
        <p:spPr>
          <a:xfrm>
            <a:off x="6288000" y="1440000"/>
            <a:ext cx="5347200" cy="4747200"/>
          </a:xfrm>
          <a:prstGeom prst="rect">
            <a:avLst/>
          </a:prstGeom>
        </p:spPr>
        <p:txBody>
          <a:bodyPr lIns="0" tIns="0" rIns="0" bIns="0">
            <a:normAutofit/>
          </a:bodyPr>
          <a:lstStyle>
            <a:lvl1pPr marL="0" indent="0">
              <a:spcBef>
                <a:spcPts val="0"/>
              </a:spcBef>
              <a:spcAft>
                <a:spcPts val="800"/>
              </a:spcAft>
              <a:buNone/>
              <a:defRPr sz="2133">
                <a:solidFill>
                  <a:schemeClr val="tx2"/>
                </a:solidFill>
                <a:latin typeface="+mn-lt"/>
              </a:defRPr>
            </a:lvl1pPr>
            <a:lvl2pPr marL="307192" indent="0">
              <a:spcBef>
                <a:spcPts val="0"/>
              </a:spcBef>
              <a:spcAft>
                <a:spcPts val="800"/>
              </a:spcAft>
              <a:buNone/>
              <a:defRPr sz="1867">
                <a:solidFill>
                  <a:schemeClr val="tx2"/>
                </a:solidFill>
                <a:latin typeface="+mn-lt"/>
              </a:defRPr>
            </a:lvl2pPr>
            <a:lvl3pPr marL="616785" indent="0">
              <a:spcBef>
                <a:spcPts val="0"/>
              </a:spcBef>
              <a:spcAft>
                <a:spcPts val="800"/>
              </a:spcAft>
              <a:buNone/>
              <a:defRPr sz="1600">
                <a:solidFill>
                  <a:schemeClr val="tx2"/>
                </a:solidFill>
                <a:latin typeface="+mn-lt"/>
              </a:defRPr>
            </a:lvl3pPr>
            <a:lvl4pPr marL="923977" indent="0">
              <a:spcBef>
                <a:spcPts val="0"/>
              </a:spcBef>
              <a:spcAft>
                <a:spcPts val="800"/>
              </a:spcAft>
              <a:buNone/>
              <a:defRPr sz="1333">
                <a:solidFill>
                  <a:schemeClr val="tx2"/>
                </a:solidFill>
                <a:latin typeface="+mn-lt"/>
              </a:defRPr>
            </a:lvl4pPr>
            <a:lvl5pPr marL="1231169" indent="0">
              <a:spcBef>
                <a:spcPts val="0"/>
              </a:spcBef>
              <a:spcAft>
                <a:spcPts val="800"/>
              </a:spcAft>
              <a:buFont typeface="Arial" panose="020B0604020202020204" pitchFamily="34" charset="0"/>
              <a:buNone/>
              <a:defRPr sz="1067">
                <a:solidFill>
                  <a:schemeClr val="tx2"/>
                </a:solidFill>
                <a:latin typeface="+mn-lt"/>
              </a:defRPr>
            </a:lvl5pPr>
            <a:lvl6pPr marL="1843154" indent="-304792">
              <a:spcBef>
                <a:spcPts val="0"/>
              </a:spcBef>
              <a:spcAft>
                <a:spcPts val="800"/>
              </a:spcAft>
              <a:buFont typeface="Nokia Pure Text" panose="020B0503020202020204" pitchFamily="34" charset="0"/>
              <a:buChar char="‒"/>
              <a:defRPr sz="1067" baseline="0">
                <a:solidFill>
                  <a:schemeClr val="tx2"/>
                </a:solidFill>
              </a:defRPr>
            </a:lvl6pPr>
            <a:lvl7pPr marL="2150346">
              <a:spcBef>
                <a:spcPts val="0"/>
              </a:spcBef>
              <a:spcAft>
                <a:spcPts val="800"/>
              </a:spcAft>
              <a:defRPr sz="933">
                <a:solidFill>
                  <a:schemeClr val="tx2"/>
                </a:solidFill>
              </a:defRPr>
            </a:lvl7pPr>
            <a:lvl8pPr marL="2457539">
              <a:spcBef>
                <a:spcPts val="0"/>
              </a:spcBef>
              <a:spcAft>
                <a:spcPts val="800"/>
              </a:spcAft>
              <a:defRPr sz="800">
                <a:solidFill>
                  <a:schemeClr val="tx2"/>
                </a:solidFill>
              </a:defRPr>
            </a:lvl8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Footer Placeholder 3">
            <a:extLst>
              <a:ext uri="{FF2B5EF4-FFF2-40B4-BE49-F238E27FC236}">
                <a16:creationId xmlns:a16="http://schemas.microsoft.com/office/drawing/2014/main" xmlns="" id="{1E14DFDF-6038-42CF-9F88-F60BDA6A7F2B}"/>
              </a:ext>
            </a:extLst>
          </p:cNvPr>
          <p:cNvSpPr>
            <a:spLocks noGrp="1"/>
          </p:cNvSpPr>
          <p:nvPr>
            <p:ph type="ftr" sz="quarter" idx="14"/>
          </p:nvPr>
        </p:nvSpPr>
        <p:spPr/>
        <p:txBody>
          <a:bodyPr/>
          <a:lstStyle/>
          <a:p>
            <a:r>
              <a:rPr lang="en-GB"/>
              <a:t>&lt;Document ID: change ID in footer or remove&gt; &lt;Change information classification in footer&gt;</a:t>
            </a:r>
            <a:endParaRPr lang="en-US"/>
          </a:p>
        </p:txBody>
      </p:sp>
    </p:spTree>
    <p:extLst>
      <p:ext uri="{BB962C8B-B14F-4D97-AF65-F5344CB8AC3E}">
        <p14:creationId xmlns:p14="http://schemas.microsoft.com/office/powerpoint/2010/main" val="3273732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57209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75460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371541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20722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1836453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797487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38323928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A1B30DE2-5FFD-4894-800D-836D1D8FB660}" type="datetimeFigureOut">
              <a:rPr lang="zh-CN" altLang="en-US" smtClean="0"/>
              <a:t>2021/9/23</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2063971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B30DE2-5FFD-4894-800D-836D1D8FB660}" type="datetimeFigureOut">
              <a:rPr lang="zh-CN" altLang="en-US" smtClean="0"/>
              <a:t>2021/9/23</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33B09-41F8-4636-A48A-0681B455181D}" type="slidenum">
              <a:rPr lang="zh-CN" altLang="en-US" smtClean="0"/>
              <a:t>‹#›</a:t>
            </a:fld>
            <a:endParaRPr lang="zh-CN" altLang="en-US"/>
          </a:p>
        </p:txBody>
      </p:sp>
    </p:spTree>
    <p:extLst>
      <p:ext uri="{BB962C8B-B14F-4D97-AF65-F5344CB8AC3E}">
        <p14:creationId xmlns:p14="http://schemas.microsoft.com/office/powerpoint/2010/main" val="7509304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package" Target="../embeddings/Microsoft_Visio_Drawing11111.vsdx"/><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hyperlink" Target="https://teams.microsoft.com/l/meetup-join/19:meeting_MGNhNWJlMGYtNGM2Ni00NzhmLTg5ZTEtYzgwZTZkOGU1YTYz@thread.v2/0?context=%7b%22Tid%22:%2292e84ceb-fbfd-47ab-be52-080c6b87953f%22,%22Oid%22:%2216e398e7-407f-42da-a719-ca3982793afa%22%7d"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1.1_S2-210xxxx_23247CRxxx_MBSsessionManagementvsConfig_r1.doc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1.2a_S2-210xxxxDP_5MBS_PCC.doc" TargetMode="External"/><Relationship Id="rId2" Type="http://schemas.openxmlformats.org/officeDocument/2006/relationships/hyperlink" Target="https://www.3gpp.org/ftp/tsg_sa/WG2_Arch/TSGS2_146E_Electronic_2021-08/Docs/S2-2105653.zip" TargetMode="External"/><Relationship Id="rId1" Type="http://schemas.openxmlformats.org/officeDocument/2006/relationships/slideLayout" Target="../slideLayouts/slideLayout2.xml"/><Relationship Id="rId4" Type="http://schemas.openxmlformats.org/officeDocument/2006/relationships/hyperlink" Target="https://www.3gpp.org/ftp/Email_Discussions/SA2/FS_5MBS/SA2#147E Pre-meeting CC/1.2b_S2-210xxxx_23247CRxxx_MBS_PCC_r1.docx"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3gpp.org/ftp/Email_Discussions/SA2/FS_5MBS/SA2#147E Pre-meeting CC/2.1b_S2-210xxxxwas6437was4017_23503CR0579_AssociatedQF_PCC impacts.docx" TargetMode="External"/><Relationship Id="rId2" Type="http://schemas.openxmlformats.org/officeDocument/2006/relationships/hyperlink" Target="https://www.3gpp.org/ftp/Email_Discussions/SA2/FS_5MBS/SA2#147E Pre-meeting CC/2.1a_S2-210xxxxDP_5MBS_IndividualDelivery_PCC_r1.doc"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5_S2-210xxxxDP_5MBS_5GCInformRANofUEJoin_ed_r2.do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3gpp.org/ftp/Email_Discussions/SA2/FS_5MBS/SA2#147E Pre-meeting CC/6_Draft S2-21xxxxx TS23.247 Replacement reference point architecture figure+ER.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en-US" altLang="zh-CN" b="1" dirty="0" smtClean="0"/>
              <a:t>147-E </a:t>
            </a:r>
            <a:r>
              <a:rPr lang="en-US" altLang="zh-CN" b="1" dirty="0"/>
              <a:t>MBS </a:t>
            </a:r>
            <a:r>
              <a:rPr lang="en-US" altLang="zh-CN" b="1" dirty="0" smtClean="0"/>
              <a:t>pre-meeting discussion</a:t>
            </a:r>
            <a:endParaRPr lang="zh-CN" altLang="en-US" dirty="0">
              <a:solidFill>
                <a:schemeClr val="bg1">
                  <a:lumMod val="50000"/>
                </a:schemeClr>
              </a:solidFill>
            </a:endParaRPr>
          </a:p>
        </p:txBody>
      </p:sp>
      <p:sp>
        <p:nvSpPr>
          <p:cNvPr id="3" name="副标题 2"/>
          <p:cNvSpPr>
            <a:spLocks noGrp="1"/>
          </p:cNvSpPr>
          <p:nvPr>
            <p:ph type="subTitle" idx="1"/>
          </p:nvPr>
        </p:nvSpPr>
        <p:spPr/>
        <p:txBody>
          <a:bodyPr/>
          <a:lstStyle/>
          <a:p>
            <a:r>
              <a:rPr lang="en-US" altLang="zh-CN" dirty="0"/>
              <a:t>LiMeng</a:t>
            </a:r>
          </a:p>
          <a:p>
            <a:r>
              <a:rPr lang="en-US" altLang="zh-CN" dirty="0" smtClean="0"/>
              <a:t>2021.09</a:t>
            </a:r>
            <a:endParaRPr lang="en-US" altLang="zh-CN" dirty="0"/>
          </a:p>
        </p:txBody>
      </p:sp>
    </p:spTree>
    <p:extLst>
      <p:ext uri="{BB962C8B-B14F-4D97-AF65-F5344CB8AC3E}">
        <p14:creationId xmlns:p14="http://schemas.microsoft.com/office/powerpoint/2010/main" val="1738337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04875" y="2736850"/>
            <a:ext cx="10515600" cy="1325563"/>
          </a:xfrm>
        </p:spPr>
        <p:txBody>
          <a:bodyPr/>
          <a:lstStyle/>
          <a:p>
            <a:r>
              <a:rPr lang="en-US" altLang="zh-CN" b="1" dirty="0" smtClean="0"/>
              <a:t>Annex</a:t>
            </a:r>
            <a:endParaRPr lang="zh-CN" altLang="en-US" b="1" dirty="0"/>
          </a:p>
        </p:txBody>
      </p:sp>
    </p:spTree>
    <p:extLst>
      <p:ext uri="{BB962C8B-B14F-4D97-AF65-F5344CB8AC3E}">
        <p14:creationId xmlns:p14="http://schemas.microsoft.com/office/powerpoint/2010/main" val="37443115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7605AA9A-59C2-438D-8DC3-5263904039D8}"/>
              </a:ext>
            </a:extLst>
          </p:cNvPr>
          <p:cNvSpPr>
            <a:spLocks noGrp="1"/>
          </p:cNvSpPr>
          <p:nvPr>
            <p:ph type="body" sz="quarter" idx="12"/>
          </p:nvPr>
        </p:nvSpPr>
        <p:spPr>
          <a:xfrm>
            <a:off x="556800" y="1440000"/>
            <a:ext cx="5752560" cy="4747200"/>
          </a:xfrm>
        </p:spPr>
        <p:txBody>
          <a:bodyPr vert="horz" wrap="square" lIns="0" tIns="0" rIns="0" bIns="0" numCol="1" anchor="t" anchorCtr="0" compatLnSpc="1">
            <a:prstTxWarp prst="textNoShape">
              <a:avLst/>
            </a:prstTxWarp>
            <a:normAutofit/>
          </a:bodyPr>
          <a:lstStyle/>
          <a:p>
            <a:pPr marL="380990" indent="-380990">
              <a:buChar char="•"/>
            </a:pPr>
            <a:r>
              <a:rPr lang="en-US" dirty="0"/>
              <a:t>SMF informs PCF that UE joined a multicast session and provides QoS flows obtained from MB-SMF for that multicast session</a:t>
            </a:r>
          </a:p>
          <a:p>
            <a:pPr marL="380990" indent="-380990">
              <a:buFont typeface="Arial" panose="020B0604020202020204" pitchFamily="34" charset="0"/>
              <a:buChar char="•"/>
            </a:pPr>
            <a:r>
              <a:rPr lang="en-US" dirty="0"/>
              <a:t>The PCF determines Policy Rules from the QoS flow information for the multicast session and selects 5QIs and priorities taking into account other installed PCC rules.</a:t>
            </a:r>
          </a:p>
          <a:p>
            <a:pPr marL="342900" indent="-342900">
              <a:buFont typeface="Arial" panose="020B0604020202020204" pitchFamily="34" charset="0"/>
              <a:buChar char="•"/>
            </a:pPr>
            <a:r>
              <a:rPr lang="en-US" dirty="0"/>
              <a:t>PCF provides Policy rules for associated QoS flows that contain an indication that those rules are for QoS flows associated with a multicast session</a:t>
            </a:r>
          </a:p>
          <a:p>
            <a:endParaRPr lang="en-US" dirty="0"/>
          </a:p>
          <a:p>
            <a:pPr marL="380990" indent="-380990">
              <a:buChar char="•"/>
            </a:pPr>
            <a:endParaRPr lang="en-US" dirty="0"/>
          </a:p>
          <a:p>
            <a:pPr marL="380990" indent="-380990">
              <a:buChar char="•"/>
            </a:pPr>
            <a:endParaRPr lang="en-US" dirty="0"/>
          </a:p>
        </p:txBody>
      </p:sp>
      <p:graphicFrame>
        <p:nvGraphicFramePr>
          <p:cNvPr id="7" name="Object 6">
            <a:extLst>
              <a:ext uri="{FF2B5EF4-FFF2-40B4-BE49-F238E27FC236}">
                <a16:creationId xmlns:a16="http://schemas.microsoft.com/office/drawing/2014/main" xmlns="" id="{61856E2B-8436-41BD-ABA7-91A076A23AF0}"/>
              </a:ext>
            </a:extLst>
          </p:cNvPr>
          <p:cNvGraphicFramePr>
            <a:graphicFrameLocks noChangeAspect="1"/>
          </p:cNvGraphicFramePr>
          <p:nvPr/>
        </p:nvGraphicFramePr>
        <p:xfrm>
          <a:off x="6867392" y="993601"/>
          <a:ext cx="4767808" cy="5281809"/>
        </p:xfrm>
        <a:graphic>
          <a:graphicData uri="http://schemas.openxmlformats.org/presentationml/2006/ole">
            <mc:AlternateContent xmlns:mc="http://schemas.openxmlformats.org/markup-compatibility/2006">
              <mc:Choice xmlns:v="urn:schemas-microsoft-com:vml" Requires="v">
                <p:oleObj spid="_x0000_s21576" name="Visio" r:id="rId3" imgW="6819773" imgH="7562782" progId="Visio.Drawing.15">
                  <p:embed/>
                </p:oleObj>
              </mc:Choice>
              <mc:Fallback>
                <p:oleObj name="Visio" r:id="rId3" imgW="6819773" imgH="7562782" progId="Visio.Drawing.15">
                  <p:embed/>
                  <p:pic>
                    <p:nvPicPr>
                      <p:cNvPr id="0" name=""/>
                      <p:cNvPicPr>
                        <a:picLocks noChangeAspect="1" noChangeArrowheads="1"/>
                      </p:cNvPicPr>
                      <p:nvPr/>
                    </p:nvPicPr>
                    <p:blipFill>
                      <a:blip r:embed="rId4"/>
                      <a:srcRect/>
                      <a:stretch>
                        <a:fillRect/>
                      </a:stretch>
                    </p:blipFill>
                    <p:spPr bwMode="auto">
                      <a:xfrm>
                        <a:off x="6867392" y="993601"/>
                        <a:ext cx="4767808" cy="5281809"/>
                      </a:xfrm>
                      <a:prstGeom prst="rect">
                        <a:avLst/>
                      </a:prstGeom>
                      <a:noFill/>
                    </p:spPr>
                  </p:pic>
                </p:oleObj>
              </mc:Fallback>
            </mc:AlternateContent>
          </a:graphicData>
        </a:graphic>
      </p:graphicFrame>
      <p:sp>
        <p:nvSpPr>
          <p:cNvPr id="8" name="Title 2">
            <a:extLst>
              <a:ext uri="{FF2B5EF4-FFF2-40B4-BE49-F238E27FC236}">
                <a16:creationId xmlns:a16="http://schemas.microsoft.com/office/drawing/2014/main" xmlns="" id="{5EEDEFCD-65F7-43CE-A1AB-BB42FAF1054F}"/>
              </a:ext>
            </a:extLst>
          </p:cNvPr>
          <p:cNvSpPr txBox="1">
            <a:spLocks/>
          </p:cNvSpPr>
          <p:nvPr/>
        </p:nvSpPr>
        <p:spPr>
          <a:xfrm>
            <a:off x="651933" y="228600"/>
            <a:ext cx="9103784" cy="561109"/>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a:t>
            </a:r>
            <a:r>
              <a:rPr lang="en-US" altLang="zh-CN" b="1" dirty="0" smtClean="0"/>
              <a:t>– </a:t>
            </a:r>
            <a:r>
              <a:rPr lang="de-DE" b="1" kern="0" dirty="0" smtClean="0"/>
              <a:t>Proposal</a:t>
            </a:r>
            <a:endParaRPr lang="en-US" b="1" kern="0" dirty="0"/>
          </a:p>
        </p:txBody>
      </p:sp>
    </p:spTree>
    <p:extLst>
      <p:ext uri="{BB962C8B-B14F-4D97-AF65-F5344CB8AC3E}">
        <p14:creationId xmlns:p14="http://schemas.microsoft.com/office/powerpoint/2010/main" val="2799090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xmlns="" id="{7605AA9A-59C2-438D-8DC3-5263904039D8}"/>
              </a:ext>
            </a:extLst>
          </p:cNvPr>
          <p:cNvSpPr>
            <a:spLocks noGrp="1"/>
          </p:cNvSpPr>
          <p:nvPr>
            <p:ph type="body" sz="quarter" idx="12"/>
          </p:nvPr>
        </p:nvSpPr>
        <p:spPr>
          <a:xfrm>
            <a:off x="556799" y="1206034"/>
            <a:ext cx="9825797" cy="5144890"/>
          </a:xfrm>
        </p:spPr>
        <p:txBody>
          <a:bodyPr vert="horz" wrap="square" lIns="0" tIns="0" rIns="0" bIns="0" numCol="1" anchor="t" anchorCtr="0" compatLnSpc="1">
            <a:prstTxWarp prst="textNoShape">
              <a:avLst/>
            </a:prstTxWarp>
            <a:normAutofit/>
          </a:bodyPr>
          <a:lstStyle/>
          <a:p>
            <a:pPr marL="380990" indent="-380990">
              <a:buChar char="•"/>
            </a:pPr>
            <a:r>
              <a:rPr lang="en-US" dirty="0">
                <a:ea typeface="+mn-lt"/>
                <a:cs typeface="+mn-lt"/>
              </a:rPr>
              <a:t>At the time when the UE joins, QoS flows associated to the multicast session will be added by the SMF to the unicast PDU session and marked as being associated with the multicast session in preparation to a fallback to individual delivery.</a:t>
            </a:r>
          </a:p>
          <a:p>
            <a:pPr marL="380990" indent="-380990">
              <a:buChar char="•"/>
            </a:pPr>
            <a:r>
              <a:rPr lang="en-US" dirty="0">
                <a:ea typeface="+mn-lt"/>
                <a:cs typeface="+mn-lt"/>
              </a:rPr>
              <a:t>The SMF obtains the information about the QoS flows for multicast from the MB-SMF.</a:t>
            </a:r>
          </a:p>
          <a:p>
            <a:pPr marL="380990" indent="-380990">
              <a:buChar char="•"/>
            </a:pPr>
            <a:r>
              <a:rPr lang="en-US" dirty="0">
                <a:ea typeface="+mn-lt"/>
                <a:cs typeface="+mn-lt"/>
              </a:rPr>
              <a:t>Other QoS flows are determined by the SMF based on Policy Rules supplied by the PCF</a:t>
            </a:r>
          </a:p>
          <a:p>
            <a:pPr marL="380990" indent="-380990">
              <a:buChar char="•"/>
            </a:pPr>
            <a:r>
              <a:rPr lang="en-US" dirty="0"/>
              <a:t>QoS flows contain QoS rules with Packet filters and priorities and QFIs that need to be harmonized and decided upon based on policies. </a:t>
            </a:r>
            <a:r>
              <a:rPr lang="en-US" dirty="0">
                <a:solidFill>
                  <a:srgbClr val="FF0000"/>
                </a:solidFill>
              </a:rPr>
              <a:t>Associated QoS flows should be kept separate from QoS flows where radio resources are always reserved. </a:t>
            </a:r>
            <a:r>
              <a:rPr lang="en-US" dirty="0"/>
              <a:t>Thus, special 5QIs not used for the PDU session may need to be allocated. This conflicts with existing QoS flow binding procedures in TS 23.503.</a:t>
            </a:r>
          </a:p>
          <a:p>
            <a:pPr marL="380990" indent="-380990">
              <a:buChar char="•"/>
            </a:pPr>
            <a:r>
              <a:rPr lang="en-US" dirty="0"/>
              <a:t>Total available bandwidth also needs to be considered</a:t>
            </a:r>
          </a:p>
          <a:p>
            <a:pPr marL="380990" indent="-380990">
              <a:buFont typeface="Arial" panose="020B0604020202020204" pitchFamily="34" charset="0"/>
              <a:buChar char="•"/>
            </a:pPr>
            <a:r>
              <a:rPr lang="en-US" dirty="0"/>
              <a:t>Policy control should be able decide which services the user can obtain simultaneously</a:t>
            </a:r>
          </a:p>
          <a:p>
            <a:pPr marL="380990" indent="-380990">
              <a:buChar char="•"/>
            </a:pPr>
            <a:endParaRPr lang="en-US" dirty="0"/>
          </a:p>
          <a:p>
            <a:pPr marL="380990" indent="-380990">
              <a:buChar char="•"/>
            </a:pPr>
            <a:endParaRPr lang="en-US" dirty="0"/>
          </a:p>
          <a:p>
            <a:pPr marL="380990" indent="-380990">
              <a:buChar char="•"/>
            </a:pPr>
            <a:endParaRPr lang="en-US" dirty="0"/>
          </a:p>
        </p:txBody>
      </p:sp>
      <p:sp>
        <p:nvSpPr>
          <p:cNvPr id="7" name="Rectangle 2">
            <a:extLst>
              <a:ext uri="{FF2B5EF4-FFF2-40B4-BE49-F238E27FC236}">
                <a16:creationId xmlns:a16="http://schemas.microsoft.com/office/drawing/2014/main" xmlns="" id="{9BF06F4C-604D-4BA7-96EB-BC94F44853E7}"/>
              </a:ext>
            </a:extLst>
          </p:cNvPr>
          <p:cNvSpPr>
            <a:spLocks noChangeArrowheads="1"/>
          </p:cNvSpPr>
          <p:nvPr/>
        </p:nvSpPr>
        <p:spPr bwMode="auto">
          <a:xfrm>
            <a:off x="5274365" y="92093"/>
            <a:ext cx="246286" cy="328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21920" tIns="60960" rIns="121920" bIns="60960" numCol="1" anchor="ctr" anchorCtr="0" compatLnSpc="1">
            <a:prstTxWarp prst="textNoShape">
              <a:avLst/>
            </a:prstTxWarp>
            <a:spAutoFit/>
          </a:bodyPr>
          <a:lstStyle/>
          <a:p>
            <a:endParaRPr lang="en-US" sz="1333"/>
          </a:p>
        </p:txBody>
      </p:sp>
      <p:sp>
        <p:nvSpPr>
          <p:cNvPr id="9" name="Title 2">
            <a:extLst>
              <a:ext uri="{FF2B5EF4-FFF2-40B4-BE49-F238E27FC236}">
                <a16:creationId xmlns:a16="http://schemas.microsoft.com/office/drawing/2014/main" xmlns="" id="{912AE92E-19C0-47E4-96A6-6FD2C00516F0}"/>
              </a:ext>
            </a:extLst>
          </p:cNvPr>
          <p:cNvSpPr txBox="1">
            <a:spLocks/>
          </p:cNvSpPr>
          <p:nvPr/>
        </p:nvSpPr>
        <p:spPr>
          <a:xfrm>
            <a:off x="651933" y="228600"/>
            <a:ext cx="9103784" cy="1143000"/>
          </a:xfrm>
          <a:prstGeom prst="rect">
            <a:avLst/>
          </a:prstGeom>
        </p:spPr>
        <p:txBody>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t>S2-2106433 – </a:t>
            </a:r>
            <a:r>
              <a:rPr lang="de-DE" b="1" kern="0" dirty="0" smtClean="0"/>
              <a:t>Problem</a:t>
            </a:r>
            <a:endParaRPr lang="en-US" b="1" kern="0" dirty="0"/>
          </a:p>
        </p:txBody>
      </p:sp>
    </p:spTree>
    <p:extLst>
      <p:ext uri="{BB962C8B-B14F-4D97-AF65-F5344CB8AC3E}">
        <p14:creationId xmlns:p14="http://schemas.microsoft.com/office/powerpoint/2010/main" val="348700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Topics</a:t>
            </a:r>
            <a:endParaRPr lang="zh-CN" altLang="en-US" b="1" dirty="0"/>
          </a:p>
        </p:txBody>
      </p:sp>
      <p:sp>
        <p:nvSpPr>
          <p:cNvPr id="3" name="内容占位符 2"/>
          <p:cNvSpPr>
            <a:spLocks noGrp="1"/>
          </p:cNvSpPr>
          <p:nvPr>
            <p:ph idx="1"/>
          </p:nvPr>
        </p:nvSpPr>
        <p:spPr>
          <a:xfrm>
            <a:off x="838201" y="1825625"/>
            <a:ext cx="8087686" cy="4351338"/>
          </a:xfrm>
        </p:spPr>
        <p:txBody>
          <a:bodyPr>
            <a:normAutofit/>
          </a:bodyPr>
          <a:lstStyle/>
          <a:p>
            <a:r>
              <a:rPr lang="en-US" altLang="zh-CN" sz="2000" dirty="0"/>
              <a:t>Topic </a:t>
            </a:r>
            <a:r>
              <a:rPr lang="en-US" altLang="zh-CN" sz="2000" b="1" dirty="0"/>
              <a:t>#1</a:t>
            </a:r>
            <a:r>
              <a:rPr lang="en-US" altLang="zh-CN" sz="2000" dirty="0"/>
              <a:t>: Multicast PCC related issues </a:t>
            </a:r>
            <a:endParaRPr lang="zh-CN" altLang="zh-CN" sz="2000" dirty="0"/>
          </a:p>
          <a:p>
            <a:pPr lvl="1"/>
            <a:r>
              <a:rPr lang="en-US" altLang="zh-CN" sz="1800" b="1" dirty="0"/>
              <a:t>1.1</a:t>
            </a:r>
            <a:r>
              <a:rPr lang="en-US" altLang="zh-CN" sz="1800" dirty="0"/>
              <a:t>: Terminology (e.g., “Configuration” versus “Creation”);</a:t>
            </a:r>
            <a:endParaRPr lang="zh-CN" altLang="zh-CN" sz="1800" dirty="0"/>
          </a:p>
          <a:p>
            <a:pPr lvl="1"/>
            <a:r>
              <a:rPr lang="en-US" altLang="zh-CN" sz="1800" b="1" dirty="0"/>
              <a:t>1.2</a:t>
            </a:r>
            <a:r>
              <a:rPr lang="en-US" altLang="zh-CN" sz="1800" dirty="0"/>
              <a:t>: Possible procedure enhancement (e.g., mentioned in S2-2105653);</a:t>
            </a:r>
            <a:endParaRPr lang="zh-CN" altLang="zh-CN" sz="1800" dirty="0"/>
          </a:p>
          <a:p>
            <a:r>
              <a:rPr lang="en-US" altLang="zh-CN" sz="2000" dirty="0"/>
              <a:t>Topic </a:t>
            </a:r>
            <a:r>
              <a:rPr lang="en-US" altLang="zh-CN" sz="2000" b="1" dirty="0"/>
              <a:t>#2</a:t>
            </a:r>
            <a:r>
              <a:rPr lang="en-US" altLang="zh-CN" sz="2000" dirty="0"/>
              <a:t>: Handle associated </a:t>
            </a:r>
            <a:r>
              <a:rPr lang="en-US" altLang="zh-CN" sz="2000" dirty="0" err="1"/>
              <a:t>QoS</a:t>
            </a:r>
            <a:r>
              <a:rPr lang="en-US" altLang="zh-CN" sz="2000" dirty="0"/>
              <a:t> flows in PCC. </a:t>
            </a:r>
            <a:endParaRPr lang="zh-CN" altLang="zh-CN" sz="2000" dirty="0"/>
          </a:p>
          <a:p>
            <a:pPr lvl="1"/>
            <a:r>
              <a:rPr lang="en-US" altLang="zh-CN" sz="1800" b="1" dirty="0"/>
              <a:t>2.1</a:t>
            </a:r>
            <a:r>
              <a:rPr lang="en-US" altLang="zh-CN" sz="1800" dirty="0"/>
              <a:t>: Possible procedure enhancement (e.g., mentioned in S2-2106433).</a:t>
            </a:r>
            <a:endParaRPr lang="zh-CN" altLang="zh-CN" sz="1800" dirty="0"/>
          </a:p>
          <a:p>
            <a:r>
              <a:rPr lang="en-US" altLang="zh-CN" sz="2000" dirty="0" smtClean="0"/>
              <a:t>Others:</a:t>
            </a:r>
          </a:p>
          <a:p>
            <a:pPr lvl="1"/>
            <a:r>
              <a:rPr lang="en-US" altLang="zh-CN" sz="1600" dirty="0" smtClean="0"/>
              <a:t>Topic </a:t>
            </a:r>
            <a:r>
              <a:rPr lang="en-US" altLang="zh-CN" sz="1600" b="1" dirty="0" smtClean="0"/>
              <a:t>#3</a:t>
            </a:r>
            <a:r>
              <a:rPr lang="en-US" altLang="zh-CN" sz="1600" dirty="0"/>
              <a:t>:</a:t>
            </a:r>
            <a:r>
              <a:rPr lang="en-US" altLang="zh-CN" sz="1600" dirty="0" smtClean="0"/>
              <a:t> </a:t>
            </a:r>
            <a:r>
              <a:rPr lang="en-US" altLang="zh-CN" sz="1600" dirty="0"/>
              <a:t>Policy control service for multicast and </a:t>
            </a:r>
            <a:r>
              <a:rPr lang="en-US" altLang="zh-CN" sz="1600" dirty="0" smtClean="0"/>
              <a:t>data</a:t>
            </a:r>
          </a:p>
          <a:p>
            <a:pPr lvl="1"/>
            <a:r>
              <a:rPr lang="en-US" altLang="zh-CN" sz="1600" dirty="0" smtClean="0"/>
              <a:t>Topic </a:t>
            </a:r>
            <a:r>
              <a:rPr lang="en-US" altLang="zh-CN" sz="1600" b="1" dirty="0" smtClean="0"/>
              <a:t>#4</a:t>
            </a:r>
            <a:r>
              <a:rPr lang="en-US" altLang="zh-CN" sz="1600" dirty="0" smtClean="0"/>
              <a:t>: </a:t>
            </a:r>
            <a:r>
              <a:rPr lang="en-GB" altLang="zh-CN" sz="1600" dirty="0"/>
              <a:t>Documentation of NRF NF profile extensions in TS </a:t>
            </a:r>
            <a:r>
              <a:rPr lang="en-GB" altLang="zh-CN" sz="1600" dirty="0" smtClean="0"/>
              <a:t>23.501</a:t>
            </a:r>
          </a:p>
          <a:p>
            <a:pPr lvl="1"/>
            <a:r>
              <a:rPr lang="en-US" altLang="zh-CN" sz="1600" dirty="0"/>
              <a:t>Topic</a:t>
            </a:r>
            <a:r>
              <a:rPr lang="en-US" altLang="zh-CN" sz="1600" b="1" dirty="0"/>
              <a:t> #5: </a:t>
            </a:r>
            <a:r>
              <a:rPr lang="en-US" altLang="zh-CN" sz="1600" dirty="0"/>
              <a:t>Inform RAN of UE </a:t>
            </a:r>
            <a:r>
              <a:rPr lang="en-US" altLang="zh-CN" sz="1600" dirty="0" smtClean="0"/>
              <a:t>Join</a:t>
            </a:r>
          </a:p>
          <a:p>
            <a:pPr lvl="1"/>
            <a:r>
              <a:rPr lang="en-US" altLang="zh-CN" sz="1600" dirty="0" smtClean="0"/>
              <a:t>Topic </a:t>
            </a:r>
            <a:r>
              <a:rPr lang="en-US" altLang="zh-CN" sz="1600" b="1" dirty="0" smtClean="0"/>
              <a:t>#6</a:t>
            </a:r>
            <a:r>
              <a:rPr lang="en-US" altLang="zh-CN" sz="1600" dirty="0" smtClean="0"/>
              <a:t>: </a:t>
            </a:r>
            <a:r>
              <a:rPr lang="en-US" altLang="zh-CN" sz="1600" dirty="0"/>
              <a:t>Replacement reference point architecture</a:t>
            </a:r>
            <a:endParaRPr lang="zh-CN" altLang="en-US" sz="2400" dirty="0"/>
          </a:p>
        </p:txBody>
      </p:sp>
      <p:sp>
        <p:nvSpPr>
          <p:cNvPr id="4" name="矩形 3"/>
          <p:cNvSpPr/>
          <p:nvPr/>
        </p:nvSpPr>
        <p:spPr>
          <a:xfrm>
            <a:off x="972218" y="5601640"/>
            <a:ext cx="3923766" cy="461665"/>
          </a:xfrm>
          <a:prstGeom prst="rect">
            <a:avLst/>
          </a:prstGeom>
        </p:spPr>
        <p:txBody>
          <a:bodyPr wrap="none">
            <a:spAutoFit/>
          </a:bodyPr>
          <a:lstStyle/>
          <a:p>
            <a:pPr>
              <a:spcAft>
                <a:spcPts val="0"/>
              </a:spcAft>
            </a:pPr>
            <a:r>
              <a:rPr lang="en-US" altLang="zh-CN" sz="2400" u="sng" dirty="0">
                <a:solidFill>
                  <a:srgbClr val="0563C1"/>
                </a:solidFill>
                <a:latin typeface="Calibri" panose="020F0502020204030204" pitchFamily="34" charset="0"/>
                <a:hlinkClick r:id="rId2"/>
              </a:rPr>
              <a:t>Click here to join the meeting</a:t>
            </a:r>
            <a:r>
              <a:rPr lang="en-US" altLang="zh-CN" sz="2400" dirty="0">
                <a:latin typeface="Calibri" panose="020F0502020204030204" pitchFamily="34" charset="0"/>
              </a:rPr>
              <a:t> </a:t>
            </a:r>
            <a:endParaRPr lang="zh-CN" altLang="zh-CN" sz="2400" dirty="0">
              <a:latin typeface="Calibri" panose="020F0502020204030204" pitchFamily="34"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4079555332"/>
              </p:ext>
            </p:extLst>
          </p:nvPr>
        </p:nvGraphicFramePr>
        <p:xfrm>
          <a:off x="8795156" y="1892736"/>
          <a:ext cx="2558644" cy="2966720"/>
        </p:xfrm>
        <a:graphic>
          <a:graphicData uri="http://schemas.openxmlformats.org/drawingml/2006/table">
            <a:tbl>
              <a:tblPr firstRow="1" bandRow="1">
                <a:tableStyleId>{5940675A-B579-460E-94D1-54222C63F5DA}</a:tableStyleId>
              </a:tblPr>
              <a:tblGrid>
                <a:gridCol w="827148"/>
                <a:gridCol w="1731496"/>
              </a:tblGrid>
              <a:tr h="370840">
                <a:tc>
                  <a:txBody>
                    <a:bodyPr/>
                    <a:lstStyle/>
                    <a:p>
                      <a:pPr algn="ctr"/>
                      <a:r>
                        <a:rPr lang="en-US" altLang="zh-CN" b="1" dirty="0" smtClean="0"/>
                        <a:t>Topic</a:t>
                      </a:r>
                      <a:endParaRPr lang="zh-CN" altLang="en-US" b="1" dirty="0"/>
                    </a:p>
                  </a:txBody>
                  <a:tcPr>
                    <a:solidFill>
                      <a:schemeClr val="bg2"/>
                    </a:solidFill>
                  </a:tcPr>
                </a:tc>
                <a:tc>
                  <a:txBody>
                    <a:bodyPr/>
                    <a:lstStyle/>
                    <a:p>
                      <a:pPr algn="ctr"/>
                      <a:r>
                        <a:rPr lang="en-US" altLang="zh-CN" b="1" dirty="0" smtClean="0"/>
                        <a:t>Scheduled</a:t>
                      </a:r>
                      <a:r>
                        <a:rPr lang="en-US" altLang="zh-CN" b="1" baseline="0" dirty="0" smtClean="0"/>
                        <a:t> time</a:t>
                      </a:r>
                      <a:endParaRPr lang="zh-CN" altLang="en-US" b="1" dirty="0"/>
                    </a:p>
                  </a:txBody>
                  <a:tcPr>
                    <a:solidFill>
                      <a:schemeClr val="bg2"/>
                    </a:solidFill>
                  </a:tcPr>
                </a:tc>
              </a:tr>
              <a:tr h="370840">
                <a:tc>
                  <a:txBody>
                    <a:bodyPr/>
                    <a:lstStyle/>
                    <a:p>
                      <a:pPr algn="ctr"/>
                      <a:r>
                        <a:rPr lang="en-US" altLang="zh-CN" dirty="0" smtClean="0"/>
                        <a:t>1.1</a:t>
                      </a:r>
                      <a:endParaRPr lang="zh-CN" altLang="en-US" dirty="0"/>
                    </a:p>
                  </a:txBody>
                  <a:tcPr/>
                </a:tc>
                <a:tc>
                  <a:txBody>
                    <a:bodyPr/>
                    <a:lstStyle/>
                    <a:p>
                      <a:pPr algn="ctr"/>
                      <a:r>
                        <a:rPr lang="en-US" altLang="zh-CN" dirty="0" smtClean="0"/>
                        <a:t>20</a:t>
                      </a:r>
                      <a:r>
                        <a:rPr lang="en-US" altLang="zh-CN" baseline="0" dirty="0" smtClean="0"/>
                        <a:t> min. </a:t>
                      </a:r>
                      <a:endParaRPr lang="zh-CN" altLang="en-US" dirty="0"/>
                    </a:p>
                  </a:txBody>
                  <a:tcPr/>
                </a:tc>
              </a:tr>
              <a:tr h="370840">
                <a:tc>
                  <a:txBody>
                    <a:bodyPr/>
                    <a:lstStyle/>
                    <a:p>
                      <a:pPr algn="ctr"/>
                      <a:r>
                        <a:rPr lang="en-US" altLang="zh-CN" dirty="0" smtClean="0"/>
                        <a:t>1.2</a:t>
                      </a:r>
                      <a:endParaRPr lang="zh-CN" altLang="en-US" dirty="0"/>
                    </a:p>
                  </a:txBody>
                  <a:tcPr/>
                </a:tc>
                <a:tc>
                  <a:txBody>
                    <a:bodyPr/>
                    <a:lstStyle/>
                    <a:p>
                      <a:pPr algn="ctr"/>
                      <a:r>
                        <a:rPr lang="en-US" altLang="zh-CN" dirty="0" smtClean="0"/>
                        <a:t>30 min. </a:t>
                      </a:r>
                      <a:endParaRPr lang="zh-CN" altLang="en-US" dirty="0"/>
                    </a:p>
                  </a:txBody>
                  <a:tcPr/>
                </a:tc>
              </a:tr>
              <a:tr h="370840">
                <a:tc>
                  <a:txBody>
                    <a:bodyPr/>
                    <a:lstStyle/>
                    <a:p>
                      <a:pPr algn="ctr"/>
                      <a:r>
                        <a:rPr lang="en-US" altLang="zh-CN" dirty="0" smtClean="0"/>
                        <a:t>2.1</a:t>
                      </a:r>
                      <a:endParaRPr lang="zh-CN" altLang="en-US" dirty="0"/>
                    </a:p>
                  </a:txBody>
                  <a:tcPr/>
                </a:tc>
                <a:tc>
                  <a:txBody>
                    <a:bodyPr/>
                    <a:lstStyle/>
                    <a:p>
                      <a:pPr algn="ctr"/>
                      <a:r>
                        <a:rPr lang="en-US" altLang="zh-CN" dirty="0" smtClean="0"/>
                        <a:t>30 min.</a:t>
                      </a:r>
                      <a:endParaRPr lang="zh-CN" altLang="en-US" dirty="0"/>
                    </a:p>
                  </a:txBody>
                  <a:tcPr/>
                </a:tc>
              </a:tr>
              <a:tr h="370840">
                <a:tc>
                  <a:txBody>
                    <a:bodyPr/>
                    <a:lstStyle/>
                    <a:p>
                      <a:pPr algn="ctr"/>
                      <a:r>
                        <a:rPr lang="en-US" altLang="zh-CN" dirty="0" smtClean="0"/>
                        <a:t>3</a:t>
                      </a:r>
                      <a:endParaRPr lang="zh-CN" altLang="en-US" dirty="0"/>
                    </a:p>
                  </a:txBody>
                  <a:tcPr/>
                </a:tc>
                <a:tc rowSpan="4">
                  <a:txBody>
                    <a:bodyPr/>
                    <a:lstStyle/>
                    <a:p>
                      <a:pPr algn="ctr"/>
                      <a:r>
                        <a:rPr lang="en-US" altLang="zh-CN" dirty="0" smtClean="0"/>
                        <a:t>40 min.</a:t>
                      </a:r>
                      <a:endParaRPr lang="zh-CN" altLang="en-US" dirty="0"/>
                    </a:p>
                  </a:txBody>
                  <a:tcPr anchor="ctr"/>
                </a:tc>
              </a:tr>
              <a:tr h="370840">
                <a:tc>
                  <a:txBody>
                    <a:bodyPr/>
                    <a:lstStyle/>
                    <a:p>
                      <a:pPr algn="ctr"/>
                      <a:r>
                        <a:rPr lang="en-US" altLang="zh-CN" dirty="0" smtClean="0"/>
                        <a:t>4</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5</a:t>
                      </a:r>
                      <a:endParaRPr lang="zh-CN" altLang="en-US" dirty="0"/>
                    </a:p>
                  </a:txBody>
                  <a:tcPr/>
                </a:tc>
                <a:tc vMerge="1">
                  <a:txBody>
                    <a:bodyPr/>
                    <a:lstStyle/>
                    <a:p>
                      <a:pPr algn="ctr"/>
                      <a:endParaRPr lang="zh-CN" altLang="en-US" dirty="0"/>
                    </a:p>
                  </a:txBody>
                  <a:tcPr/>
                </a:tc>
              </a:tr>
              <a:tr h="370840">
                <a:tc>
                  <a:txBody>
                    <a:bodyPr/>
                    <a:lstStyle/>
                    <a:p>
                      <a:pPr algn="ctr"/>
                      <a:r>
                        <a:rPr lang="en-US" altLang="zh-CN" dirty="0" smtClean="0"/>
                        <a:t>6</a:t>
                      </a:r>
                      <a:endParaRPr lang="zh-CN" altLang="en-US" dirty="0"/>
                    </a:p>
                  </a:txBody>
                  <a:tcPr/>
                </a:tc>
                <a:tc vMerge="1">
                  <a:txBody>
                    <a:bodyPr/>
                    <a:lstStyle/>
                    <a:p>
                      <a:pPr algn="ctr"/>
                      <a:endParaRPr lang="zh-CN" altLang="en-US" dirty="0"/>
                    </a:p>
                  </a:txBody>
                  <a:tcPr/>
                </a:tc>
              </a:tr>
            </a:tbl>
          </a:graphicData>
        </a:graphic>
      </p:graphicFrame>
    </p:spTree>
    <p:extLst>
      <p:ext uri="{BB962C8B-B14F-4D97-AF65-F5344CB8AC3E}">
        <p14:creationId xmlns:p14="http://schemas.microsoft.com/office/powerpoint/2010/main" val="10970355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-- 1.1 Terminology </a:t>
            </a:r>
            <a:r>
              <a:rPr lang="en-US" altLang="zh-CN" sz="2400" dirty="0"/>
              <a:t>(e.g., “Configuration” versus “Creation</a:t>
            </a:r>
            <a:r>
              <a:rPr lang="en-US" altLang="zh-CN" sz="2400" dirty="0" smtClean="0"/>
              <a:t>”)</a:t>
            </a:r>
            <a:endParaRPr lang="zh-CN" altLang="en-US" sz="2400" dirty="0"/>
          </a:p>
        </p:txBody>
      </p:sp>
      <p:sp>
        <p:nvSpPr>
          <p:cNvPr id="3" name="内容占位符 2"/>
          <p:cNvSpPr>
            <a:spLocks noGrp="1"/>
          </p:cNvSpPr>
          <p:nvPr>
            <p:ph idx="1"/>
          </p:nvPr>
        </p:nvSpPr>
        <p:spPr>
          <a:xfrm>
            <a:off x="838199" y="1825625"/>
            <a:ext cx="5537433" cy="4351338"/>
          </a:xfrm>
        </p:spPr>
        <p:txBody>
          <a:bodyPr>
            <a:normAutofit fontScale="85000" lnSpcReduction="10000"/>
          </a:bodyPr>
          <a:lstStyle/>
          <a:p>
            <a:r>
              <a:rPr lang="en-US" altLang="zh-CN" b="1" dirty="0">
                <a:latin typeface="Calibri" panose="020F0502020204030204" pitchFamily="34" charset="0"/>
              </a:rPr>
              <a:t>Option #</a:t>
            </a:r>
            <a:r>
              <a:rPr lang="en-US" altLang="zh-CN" b="1" dirty="0" smtClean="0">
                <a:latin typeface="Calibri" panose="020F0502020204030204" pitchFamily="34" charset="0"/>
              </a:rPr>
              <a:t>1: </a:t>
            </a:r>
            <a:r>
              <a:rPr lang="en-US" altLang="zh-CN" dirty="0">
                <a:latin typeface="Calibri" panose="020F0502020204030204" pitchFamily="34" charset="0"/>
              </a:rPr>
              <a:t>Replace “Session Configuration” with “Session Creation</a:t>
            </a:r>
            <a:r>
              <a:rPr lang="en-US" altLang="zh-CN" dirty="0" smtClean="0">
                <a:latin typeface="Calibri" panose="020F0502020204030204" pitchFamily="34" charset="0"/>
              </a:rPr>
              <a:t>”:</a:t>
            </a:r>
          </a:p>
          <a:p>
            <a:pPr lvl="1"/>
            <a:r>
              <a:rPr lang="en-US" altLang="zh-CN" b="1" dirty="0">
                <a:latin typeface="Calibri" panose="020F0502020204030204" pitchFamily="34" charset="0"/>
              </a:rPr>
              <a:t>Rationale: </a:t>
            </a:r>
            <a:endParaRPr lang="en-US" altLang="zh-CN" b="1" dirty="0" smtClean="0">
              <a:latin typeface="Calibri" panose="020F0502020204030204" pitchFamily="34" charset="0"/>
            </a:endParaRPr>
          </a:p>
          <a:p>
            <a:pPr lvl="2"/>
            <a:r>
              <a:rPr lang="en-US" altLang="zh-CN" dirty="0" smtClean="0">
                <a:latin typeface="Calibri" panose="020F0502020204030204" pitchFamily="34" charset="0"/>
              </a:rPr>
              <a:t>“</a:t>
            </a:r>
            <a:r>
              <a:rPr lang="en-US" altLang="zh-CN" dirty="0">
                <a:latin typeface="Calibri" panose="020F0502020204030204" pitchFamily="34" charset="0"/>
              </a:rPr>
              <a:t>Session Configuration” cannot really reflect the situations for the broadcast sessions. For broadcast, receiving from AF will be followed by the creation of Broadcast context at RAN nodes. </a:t>
            </a:r>
          </a:p>
          <a:p>
            <a:pPr lvl="2"/>
            <a:r>
              <a:rPr lang="en-US" altLang="zh-CN" dirty="0">
                <a:latin typeface="Calibri" panose="020F0502020204030204" pitchFamily="34" charset="0"/>
              </a:rPr>
              <a:t>“Configuration” is more used for OAM purpose.</a:t>
            </a:r>
          </a:p>
          <a:p>
            <a:pPr lvl="2"/>
            <a:r>
              <a:rPr lang="en-US" altLang="zh-CN" dirty="0">
                <a:latin typeface="Calibri" panose="020F0502020204030204" pitchFamily="34" charset="0"/>
              </a:rPr>
              <a:t>For the status that only TMGI is allocated, “Creation” seems more proper. </a:t>
            </a:r>
          </a:p>
          <a:p>
            <a:r>
              <a:rPr lang="en-US" altLang="zh-CN" b="1" dirty="0" smtClean="0"/>
              <a:t>Option #2:</a:t>
            </a:r>
            <a:r>
              <a:rPr lang="en-US" altLang="zh-CN" dirty="0" smtClean="0"/>
              <a:t> </a:t>
            </a:r>
            <a:r>
              <a:rPr lang="en-US" altLang="zh-CN" dirty="0" smtClean="0">
                <a:latin typeface="Calibri" panose="020F0502020204030204" pitchFamily="34" charset="0"/>
              </a:rPr>
              <a:t>Current </a:t>
            </a:r>
            <a:r>
              <a:rPr lang="en-US" altLang="zh-CN" dirty="0">
                <a:latin typeface="Calibri" panose="020F0502020204030204" pitchFamily="34" charset="0"/>
              </a:rPr>
              <a:t>description in </a:t>
            </a:r>
            <a:r>
              <a:rPr lang="en-US" altLang="zh-CN" dirty="0" smtClean="0">
                <a:latin typeface="Calibri" panose="020F0502020204030204" pitchFamily="34" charset="0"/>
              </a:rPr>
              <a:t>TS.</a:t>
            </a:r>
            <a:endParaRPr lang="zh-CN" altLang="zh-CN" dirty="0">
              <a:latin typeface="Calibri" panose="020F0502020204030204" pitchFamily="34" charset="0"/>
            </a:endParaRPr>
          </a:p>
          <a:p>
            <a:pPr lvl="1"/>
            <a:r>
              <a:rPr lang="en-US" altLang="zh-CN" b="1" dirty="0">
                <a:latin typeface="Calibri" panose="020F0502020204030204" pitchFamily="34" charset="0"/>
              </a:rPr>
              <a:t>Rationale: </a:t>
            </a:r>
          </a:p>
          <a:p>
            <a:pPr lvl="2"/>
            <a:r>
              <a:rPr lang="en-US" altLang="zh-CN" dirty="0">
                <a:latin typeface="Calibri" panose="020F0502020204030204" pitchFamily="34" charset="0"/>
              </a:rPr>
              <a:t>Better to provide</a:t>
            </a:r>
            <a:r>
              <a:rPr lang="en-US" altLang="zh-CN" b="1" dirty="0">
                <a:latin typeface="Calibri" panose="020F0502020204030204" pitchFamily="34" charset="0"/>
              </a:rPr>
              <a:t> </a:t>
            </a:r>
            <a:r>
              <a:rPr lang="en-US" altLang="zh-CN" dirty="0">
                <a:latin typeface="Calibri" panose="020F0502020204030204" pitchFamily="34" charset="0"/>
              </a:rPr>
              <a:t>more evidences to justify the terms update</a:t>
            </a:r>
            <a:r>
              <a:rPr lang="en-US" altLang="zh-CN" dirty="0" smtClean="0">
                <a:latin typeface="Calibri" panose="020F0502020204030204" pitchFamily="34" charset="0"/>
              </a:rPr>
              <a:t>.</a:t>
            </a:r>
            <a:endParaRPr lang="en-US" altLang="zh-CN" dirty="0">
              <a:latin typeface="Calibri" panose="020F0502020204030204" pitchFamily="34" charset="0"/>
            </a:endParaRPr>
          </a:p>
          <a:p>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2709253687"/>
              </p:ext>
            </p:extLst>
          </p:nvPr>
        </p:nvGraphicFramePr>
        <p:xfrm>
          <a:off x="6538508" y="1825625"/>
          <a:ext cx="5306060" cy="4846320"/>
        </p:xfrm>
        <a:graphic>
          <a:graphicData uri="http://schemas.openxmlformats.org/drawingml/2006/table">
            <a:tbl>
              <a:tblPr firstRow="1" firstCol="1" bandRow="1">
                <a:tableStyleId>{5940675A-B579-460E-94D1-54222C63F5DA}</a:tableStyleId>
              </a:tblPr>
              <a:tblGrid>
                <a:gridCol w="1075055"/>
                <a:gridCol w="4231005"/>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dirty="0">
                          <a:effectLst/>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100" dirty="0">
                          <a:effectLst/>
                        </a:rPr>
                        <a:t>If we go for “creation”, then other subheadings in 7.1.1 would also need to be updated to remove “configuration”, and the figures I pasted in and related description would also be impacted.</a:t>
                      </a:r>
                      <a:endParaRPr lang="zh-CN" sz="1050" dirty="0">
                        <a:effectLst/>
                      </a:endParaRPr>
                    </a:p>
                    <a:p>
                      <a:pPr algn="just">
                        <a:spcAft>
                          <a:spcPts val="0"/>
                        </a:spcAft>
                      </a:pPr>
                      <a:r>
                        <a:rPr lang="en-US" sz="1100" dirty="0">
                          <a:effectLst/>
                        </a:rPr>
                        <a:t>I could live with that.</a:t>
                      </a:r>
                      <a:endParaRPr lang="zh-CN" sz="1050" dirty="0">
                        <a:effectLst/>
                      </a:endParaRPr>
                    </a:p>
                    <a:p>
                      <a:pPr algn="just">
                        <a:spcAft>
                          <a:spcPts val="0"/>
                        </a:spcAft>
                      </a:pPr>
                      <a:r>
                        <a:rPr lang="en-US" sz="1100" dirty="0">
                          <a:effectLst/>
                        </a:rPr>
                        <a:t> </a:t>
                      </a:r>
                      <a:endParaRPr lang="zh-CN" sz="1050" dirty="0">
                        <a:effectLst/>
                      </a:endParaRPr>
                    </a:p>
                    <a:p>
                      <a:pPr algn="just">
                        <a:spcAft>
                          <a:spcPts val="0"/>
                        </a:spcAft>
                      </a:pPr>
                      <a:r>
                        <a:rPr lang="en-US" sz="1100" dirty="0">
                          <a:effectLst/>
                        </a:rPr>
                        <a:t>But my take from our last discussions was that the term “</a:t>
                      </a:r>
                      <a:r>
                        <a:rPr lang="en-US" sz="1050" dirty="0">
                          <a:effectLst/>
                        </a:rPr>
                        <a:t>MBS Session Management" also caused some concerns as session management is also used for quite different procedures. So we should also check if that one is now agreeable to everybody.</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dirty="0">
                          <a:effectLst/>
                        </a:rPr>
                        <a:t>Qualcomm</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rPr>
                        <a:t>In the end it is a term, so we hope we don’t spend too much time on this one. We’re ok with “configuration” as it seems less changes to current TS. However, one way forward can be to have explicit text that configuration for broadcast also triggers configuration in RAN, and explicitly mention the distinction with respect to multicast case.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a:t>
                      </a:r>
                      <a:r>
                        <a:rPr lang="en-US" altLang="zh-CN" sz="1050" baseline="0" dirty="0" smtClean="0">
                          <a:effectLst/>
                          <a:latin typeface="Calibri" panose="020F0502020204030204" pitchFamily="34" charset="0"/>
                          <a:ea typeface="宋体" panose="02010600030101010101" pitchFamily="2" charset="-122"/>
                        </a:rPr>
                        <a:t> consider “creation and configuration” issue is rather a terminology issue and we are open to keep the </a:t>
                      </a:r>
                      <a:r>
                        <a:rPr lang="en-US" altLang="zh-CN" sz="1050" baseline="0" dirty="0" smtClean="0">
                          <a:effectLst/>
                          <a:latin typeface="Calibri" panose="020F0502020204030204" pitchFamily="34" charset="0"/>
                          <a:ea typeface="+mn-ea"/>
                        </a:rPr>
                        <a:t>original ones or have a new set of terms. </a:t>
                      </a:r>
                      <a:r>
                        <a:rPr lang="en-US" altLang="zh-CN" sz="1050" baseline="0" dirty="0" smtClean="0">
                          <a:effectLst/>
                          <a:latin typeface="Calibri" panose="020F0502020204030204" pitchFamily="34" charset="0"/>
                          <a:ea typeface="宋体" panose="02010600030101010101" pitchFamily="2" charset="-122"/>
                        </a:rPr>
                        <a:t>The previous one seems easier.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Possible way forwards:</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宋体" panose="02010600030101010101" pitchFamily="2" charset="-122"/>
                        </a:rPr>
                        <a:t>We keep using “configuration”, and we add terms for configuration in 3.1 to describe configuration (along the same line as we </a:t>
                      </a:r>
                      <a:r>
                        <a:rPr lang="en-US" altLang="zh-CN" sz="1050" baseline="0" dirty="0" smtClean="0">
                          <a:effectLst/>
                          <a:latin typeface="Calibri" panose="020F0502020204030204" pitchFamily="34" charset="0"/>
                          <a:ea typeface="+mn-ea"/>
                        </a:rPr>
                        <a:t>defined Multicast Session Configuration in section 4.3), and we also specify for broadcast, configuration triggers session start procedure, as suggested by Qualcomm. Or, </a:t>
                      </a:r>
                    </a:p>
                    <a:p>
                      <a:pPr marL="228600" indent="-228600" algn="just">
                        <a:spcAft>
                          <a:spcPts val="0"/>
                        </a:spcAft>
                        <a:buFont typeface="+mj-lt"/>
                        <a:buAutoNum type="arabicPeriod"/>
                      </a:pPr>
                      <a:r>
                        <a:rPr lang="en-US" altLang="zh-CN" sz="1050" baseline="0" dirty="0" smtClean="0">
                          <a:effectLst/>
                          <a:latin typeface="Calibri" panose="020F0502020204030204" pitchFamily="34" charset="0"/>
                          <a:ea typeface="+mn-ea"/>
                        </a:rPr>
                        <a:t>For the related description, we replace “configuration” with “create” (and similar for others). For this option, it is suggested to have a single CR that include the changes for all related clauses, e.g., 7.1.1, 4.2.</a:t>
                      </a: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1.1_S2-210xxxx_23247CRxxx_MBSsessionManagementvsConfig_r1.docx</a:t>
                      </a:r>
                      <a:endParaRPr lang="zh-CN" altLang="zh-CN" sz="1600" dirty="0" smtClean="0">
                        <a:effectLst/>
                        <a:latin typeface="宋体" panose="02010600030101010101" pitchFamily="2" charset="-122"/>
                        <a:ea typeface="+mn-ea"/>
                        <a:cs typeface="Times New Roman" panose="02020603050405020304" pitchFamily="18" charset="0"/>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2835726160"/>
              </p:ext>
            </p:extLst>
          </p:nvPr>
        </p:nvGraphicFramePr>
        <p:xfrm>
          <a:off x="9738233" y="741092"/>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1.1</a:t>
                      </a:r>
                      <a:endParaRPr lang="zh-CN" altLang="en-US" sz="1200" dirty="0"/>
                    </a:p>
                  </a:txBody>
                  <a:tcPr/>
                </a:tc>
                <a:tc>
                  <a:txBody>
                    <a:bodyPr/>
                    <a:lstStyle/>
                    <a:p>
                      <a:pPr algn="ctr"/>
                      <a:r>
                        <a:rPr lang="en-US" altLang="zh-CN" sz="1200" dirty="0" smtClean="0"/>
                        <a:t>20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1588389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#1</a:t>
            </a:r>
            <a:r>
              <a:rPr lang="en-US" altLang="zh-CN" dirty="0"/>
              <a:t>: </a:t>
            </a:r>
            <a:r>
              <a:rPr lang="en-US" altLang="zh-CN" b="1" dirty="0"/>
              <a:t>Multicast PCC related </a:t>
            </a:r>
            <a:r>
              <a:rPr lang="en-US" altLang="zh-CN" b="1" dirty="0" smtClean="0"/>
              <a:t>issues</a:t>
            </a:r>
            <a:br>
              <a:rPr lang="en-US" altLang="zh-CN" b="1" dirty="0" smtClean="0"/>
            </a:br>
            <a:r>
              <a:rPr lang="en-US" altLang="zh-CN" sz="2400" dirty="0" smtClean="0"/>
              <a:t>-- 1.2 </a:t>
            </a:r>
            <a:r>
              <a:rPr lang="en-US" altLang="zh-CN" sz="2400" dirty="0"/>
              <a:t>Possible procedure enhancement for session configuration</a:t>
            </a:r>
            <a:endParaRPr lang="zh-CN" altLang="en-US" sz="2400" dirty="0"/>
          </a:p>
        </p:txBody>
      </p:sp>
      <p:sp>
        <p:nvSpPr>
          <p:cNvPr id="3" name="内容占位符 2"/>
          <p:cNvSpPr>
            <a:spLocks noGrp="1"/>
          </p:cNvSpPr>
          <p:nvPr>
            <p:ph idx="1"/>
          </p:nvPr>
        </p:nvSpPr>
        <p:spPr>
          <a:xfrm>
            <a:off x="838200" y="1825625"/>
            <a:ext cx="5428376" cy="4351338"/>
          </a:xfrm>
        </p:spPr>
        <p:txBody>
          <a:bodyPr>
            <a:normAutofit fontScale="55000" lnSpcReduction="20000"/>
          </a:bodyPr>
          <a:lstStyle/>
          <a:p>
            <a:pPr lvl="0">
              <a:lnSpc>
                <a:spcPct val="120000"/>
              </a:lnSpc>
            </a:pPr>
            <a:r>
              <a:rPr lang="en-US" altLang="zh-CN" b="1" dirty="0" smtClean="0"/>
              <a:t>Alternative-1 (</a:t>
            </a:r>
            <a:r>
              <a:rPr lang="en-US" altLang="zh-CN" u="sng" dirty="0" smtClean="0">
                <a:hlinkClick r:id="rId2"/>
              </a:rPr>
              <a:t>S2-2105653</a:t>
            </a:r>
            <a:r>
              <a:rPr lang="en-US" altLang="zh-CN" b="1" dirty="0" smtClean="0"/>
              <a:t>):</a:t>
            </a:r>
            <a:r>
              <a:rPr lang="en-US" altLang="zh-CN" dirty="0" smtClean="0"/>
              <a:t> </a:t>
            </a:r>
            <a:r>
              <a:rPr lang="en-US" altLang="zh-CN" dirty="0"/>
              <a:t>It is always MB-SMF that interacts with PCF when necessary</a:t>
            </a:r>
            <a:r>
              <a:rPr lang="en-US" altLang="zh-CN" dirty="0" smtClean="0"/>
              <a:t>;</a:t>
            </a:r>
            <a:r>
              <a:rPr lang="en-US" altLang="zh-CN" dirty="0"/>
              <a:t> </a:t>
            </a:r>
            <a:endParaRPr lang="zh-CN" altLang="zh-CN" dirty="0"/>
          </a:p>
          <a:p>
            <a:pPr lvl="0">
              <a:lnSpc>
                <a:spcPct val="120000"/>
              </a:lnSpc>
            </a:pPr>
            <a:r>
              <a:rPr lang="en-US" altLang="zh-CN" b="1" dirty="0" smtClean="0"/>
              <a:t>Alternative-2 (</a:t>
            </a:r>
            <a:r>
              <a:rPr lang="en-US" altLang="zh-CN" u="sng" dirty="0">
                <a:hlinkClick r:id="rId2"/>
              </a:rPr>
              <a:t>S2-2105653</a:t>
            </a:r>
            <a:r>
              <a:rPr lang="en-US" altLang="zh-CN" b="1" dirty="0" smtClean="0"/>
              <a:t>):</a:t>
            </a:r>
            <a:r>
              <a:rPr lang="en-US" altLang="zh-CN" dirty="0" smtClean="0"/>
              <a:t> </a:t>
            </a:r>
            <a:r>
              <a:rPr lang="en-US" altLang="zh-CN" dirty="0"/>
              <a:t>Only MB-SMF – PCF interaction for MBS session start, AF (maybe via NEF/MBSF) interaction with PCF for MBS Session update of </a:t>
            </a:r>
            <a:r>
              <a:rPr lang="en-US" altLang="zh-CN" dirty="0" err="1"/>
              <a:t>QoS</a:t>
            </a:r>
            <a:r>
              <a:rPr lang="en-US" altLang="zh-CN" dirty="0" smtClean="0"/>
              <a:t>;</a:t>
            </a:r>
            <a:r>
              <a:rPr lang="en-US" altLang="zh-CN" dirty="0"/>
              <a:t> </a:t>
            </a:r>
            <a:endParaRPr lang="zh-CN" altLang="zh-CN" dirty="0"/>
          </a:p>
          <a:p>
            <a:pPr lvl="0"/>
            <a:r>
              <a:rPr lang="en-US" altLang="zh-CN" b="1" dirty="0"/>
              <a:t>Alternative-3: </a:t>
            </a:r>
            <a:r>
              <a:rPr lang="en-US" altLang="zh-CN" dirty="0"/>
              <a:t>Status-quo</a:t>
            </a:r>
            <a:endParaRPr lang="zh-CN" altLang="zh-CN" dirty="0"/>
          </a:p>
          <a:p>
            <a:pPr lvl="0"/>
            <a:r>
              <a:rPr lang="en-US" altLang="zh-CN" b="1" dirty="0"/>
              <a:t>Rationales</a:t>
            </a:r>
            <a:r>
              <a:rPr lang="en-US" altLang="zh-CN" dirty="0"/>
              <a:t> provided by companies were (summarized from S2-2105653 and the comments):</a:t>
            </a:r>
            <a:endParaRPr lang="zh-CN" altLang="zh-CN" dirty="0"/>
          </a:p>
          <a:p>
            <a:pPr lvl="1">
              <a:lnSpc>
                <a:spcPct val="120000"/>
              </a:lnSpc>
            </a:pPr>
            <a:r>
              <a:rPr lang="en-US" altLang="zh-CN" dirty="0"/>
              <a:t>Simplify NEF/AF/MBSF/MB-SMF realization when PCC is used – NEF/AF/MBSF/MB-SMF do not need to differentiate the cases for deploying PCC or not. </a:t>
            </a:r>
            <a:endParaRPr lang="zh-CN" altLang="zh-CN" dirty="0"/>
          </a:p>
          <a:p>
            <a:pPr lvl="1">
              <a:lnSpc>
                <a:spcPct val="120000"/>
              </a:lnSpc>
            </a:pPr>
            <a:r>
              <a:rPr lang="en-US" altLang="zh-CN" dirty="0"/>
              <a:t>No need to further optimize the procedure when PCC is used, i.e., in 7.1.1.3-1, step 24 will update the session that is started in step 13, which causes potential signally waste. </a:t>
            </a:r>
            <a:endParaRPr lang="zh-CN" altLang="zh-CN" dirty="0"/>
          </a:p>
          <a:p>
            <a:pPr lvl="1">
              <a:lnSpc>
                <a:spcPct val="120000"/>
              </a:lnSpc>
            </a:pPr>
            <a:r>
              <a:rPr lang="en-US" altLang="zh-CN" dirty="0"/>
              <a:t>Unclear for the default Policy (for temporary use) when PCC is used, i.e., in 7.1.1.3-1, the MBS policy in step 16. </a:t>
            </a:r>
            <a:endParaRPr lang="zh-CN" altLang="zh-CN" dirty="0"/>
          </a:p>
          <a:p>
            <a:pPr lvl="1">
              <a:lnSpc>
                <a:spcPct val="120000"/>
              </a:lnSpc>
            </a:pPr>
            <a:r>
              <a:rPr lang="en-US" altLang="zh-CN" dirty="0"/>
              <a:t>Potential high failure possibility of the configuration procedure due to the number of interactions. </a:t>
            </a:r>
            <a:endParaRPr lang="zh-CN" altLang="en-US" dirty="0"/>
          </a:p>
        </p:txBody>
      </p:sp>
      <p:graphicFrame>
        <p:nvGraphicFramePr>
          <p:cNvPr id="5" name="表格 4"/>
          <p:cNvGraphicFramePr>
            <a:graphicFrameLocks noGrp="1"/>
          </p:cNvGraphicFramePr>
          <p:nvPr>
            <p:extLst>
              <p:ext uri="{D42A27DB-BD31-4B8C-83A1-F6EECF244321}">
                <p14:modId xmlns:p14="http://schemas.microsoft.com/office/powerpoint/2010/main" val="1495513274"/>
              </p:ext>
            </p:extLst>
          </p:nvPr>
        </p:nvGraphicFramePr>
        <p:xfrm>
          <a:off x="6538508" y="1926293"/>
          <a:ext cx="5306060" cy="4119443"/>
        </p:xfrm>
        <a:graphic>
          <a:graphicData uri="http://schemas.openxmlformats.org/drawingml/2006/table">
            <a:tbl>
              <a:tblPr firstRow="1" firstCol="1" bandRow="1">
                <a:tableStyleId>{5940675A-B579-460E-94D1-54222C63F5DA}</a:tableStyleId>
              </a:tblPr>
              <a:tblGrid>
                <a:gridCol w="1075055"/>
                <a:gridCol w="4231005"/>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2519243">
                <a:tc>
                  <a:txBody>
                    <a:bodyPr/>
                    <a:lstStyle/>
                    <a:p>
                      <a:pPr algn="just">
                        <a:spcAft>
                          <a:spcPts val="0"/>
                        </a:spcAft>
                      </a:pPr>
                      <a:r>
                        <a:rPr lang="en-US" sz="1050" dirty="0">
                          <a:effectLst/>
                          <a:latin typeface="Calibri" panose="020F0502020204030204" pitchFamily="34" charset="0"/>
                          <a:ea typeface="宋体" panose="02010600030101010101" pitchFamily="2" charset="-122"/>
                        </a:rPr>
                        <a:t>Nokia</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Alternative-3.</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Rational is to keep PCC procedures and SBIs as similar as possible to existing non-MBS procedures / APIs as possible. It is an advantage to enable reuse of existing implementations for both for service producer (PCF) and service consumers (MB-SMF (assuming that is derived from SMF) and NEF / AF.</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In particular I do not agree that MB-SMF implementation would be simplified. To the contrary, the function to split service information for PCC and other service information would be added which is otherwise in the NEF. Complexity is thus simply shifted.</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Issue with default policy can be easily resolved via policy update or via preconfigured information in UDR.</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100" dirty="0">
                          <a:effectLst/>
                          <a:latin typeface="Calibri" panose="020F0502020204030204" pitchFamily="34" charset="0"/>
                          <a:ea typeface="宋体" panose="02010600030101010101" pitchFamily="2" charset="-122"/>
                        </a:rPr>
                        <a:t>Alternative 2 of Ericsson would also be a nightmare for the service design (PCF resources to describe an MBS session created by MB-SMF and subsequently modified by NEF)</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Qualcomm</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a:effectLst/>
                          <a:latin typeface="Calibri" panose="020F0502020204030204" pitchFamily="34" charset="0"/>
                          <a:ea typeface="宋体" panose="02010600030101010101" pitchFamily="2" charset="-122"/>
                        </a:rPr>
                        <a:t>We are ok with Alternative-1 or Alternative-3, not OK with Alternative-2. </a:t>
                      </a:r>
                      <a:endParaRPr lang="zh-CN" sz="1050" dirty="0">
                        <a:effectLst/>
                        <a:latin typeface="Calibri" panose="020F0502020204030204" pitchFamily="34" charset="0"/>
                        <a:ea typeface="宋体" panose="02010600030101010101" pitchFamily="2" charset="-122"/>
                      </a:endParaRPr>
                    </a:p>
                    <a:p>
                      <a:pPr algn="just">
                        <a:spcAft>
                          <a:spcPts val="0"/>
                        </a:spcAft>
                      </a:pPr>
                      <a:r>
                        <a:rPr lang="en-US" sz="1050" dirty="0">
                          <a:effectLst/>
                          <a:latin typeface="Calibri" panose="020F0502020204030204" pitchFamily="34" charset="0"/>
                          <a:ea typeface="宋体" panose="02010600030101010101" pitchFamily="2" charset="-122"/>
                        </a:rPr>
                        <a:t>It seems to us both 1 and 3 can work from system perspective, there’s an inherent complexity in PCF interaction, we’re open to either approach.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Alternative</a:t>
                      </a:r>
                      <a:r>
                        <a:rPr lang="en-US" altLang="zh-CN" sz="1050" baseline="0" dirty="0" smtClean="0">
                          <a:effectLst/>
                          <a:latin typeface="Calibri" panose="020F0502020204030204" pitchFamily="34" charset="0"/>
                          <a:ea typeface="宋体" panose="02010600030101010101" pitchFamily="2" charset="-122"/>
                        </a:rPr>
                        <a:t>-1 is acceptable for us.  </a:t>
                      </a:r>
                    </a:p>
                    <a:p>
                      <a:pPr algn="just">
                        <a:spcAft>
                          <a:spcPts val="0"/>
                        </a:spcAft>
                      </a:pPr>
                      <a:r>
                        <a:rPr lang="en-US" altLang="zh-CN" sz="1050" baseline="0" dirty="0" smtClean="0">
                          <a:effectLst/>
                          <a:latin typeface="Calibri" panose="020F0502020204030204" pitchFamily="34" charset="0"/>
                          <a:ea typeface="宋体" panose="02010600030101010101" pitchFamily="2" charset="-122"/>
                        </a:rPr>
                        <a:t>But if we cannot reach consensus on alternative-1, alternative-3 (i.e., keeping current specification) is also OK since it is workable and we already specified that.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1.2a_S2-210xxxxDP_5MBS_PCC.doc</a:t>
                      </a:r>
                      <a:endParaRPr lang="zh-CN" altLang="zh-CN" sz="1600" dirty="0" smtClean="0">
                        <a:effectLst/>
                        <a:latin typeface="宋体" panose="02010600030101010101" pitchFamily="2" charset="-122"/>
                        <a:ea typeface="+mn-ea"/>
                        <a:cs typeface="Times New Roman" panose="02020603050405020304" pitchFamily="18" charset="0"/>
                      </a:endParaRPr>
                    </a:p>
                    <a:p>
                      <a:r>
                        <a:rPr lang="en-US" altLang="zh-CN" sz="1050" u="sng" dirty="0" smtClean="0">
                          <a:solidFill>
                            <a:srgbClr val="0563C1"/>
                          </a:solidFill>
                          <a:effectLst/>
                          <a:latin typeface="宋体" panose="02010600030101010101" pitchFamily="2" charset="-122"/>
                          <a:cs typeface="Times New Roman" panose="02020603050405020304" pitchFamily="18" charset="0"/>
                          <a:hlinkClick r:id="rId4"/>
                        </a:rPr>
                        <a:t>1.2b_S2-210xxxx_23247CRxxx_MBS_PCC_r1.docx</a:t>
                      </a:r>
                      <a:r>
                        <a:rPr lang="en-US" altLang="zh-CN" sz="1050" dirty="0" smtClean="0">
                          <a:effectLst/>
                          <a:latin typeface="宋体" panose="02010600030101010101" pitchFamily="2" charset="-122"/>
                          <a:cs typeface="Times New Roman" panose="02020603050405020304" pitchFamily="18" charset="0"/>
                        </a:rPr>
                        <a:t>  </a:t>
                      </a:r>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3077730417"/>
              </p:ext>
            </p:extLst>
          </p:nvPr>
        </p:nvGraphicFramePr>
        <p:xfrm>
          <a:off x="9738233" y="777001"/>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1.2</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82892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a:t>
            </a:r>
            <a:r>
              <a:rPr lang="en-US" altLang="zh-CN" b="1" dirty="0" smtClean="0"/>
              <a:t>#2</a:t>
            </a:r>
            <a:r>
              <a:rPr lang="en-US" altLang="zh-CN" dirty="0" smtClean="0"/>
              <a:t>: </a:t>
            </a:r>
            <a:r>
              <a:rPr lang="en-US" altLang="zh-CN" b="1" dirty="0"/>
              <a:t>Handle associated </a:t>
            </a:r>
            <a:r>
              <a:rPr lang="en-US" altLang="zh-CN" b="1" dirty="0" err="1"/>
              <a:t>QoS</a:t>
            </a:r>
            <a:r>
              <a:rPr lang="en-US" altLang="zh-CN" b="1" dirty="0"/>
              <a:t> flows in PCC</a:t>
            </a:r>
            <a:r>
              <a:rPr lang="en-US" altLang="zh-CN" b="1" dirty="0" smtClean="0"/>
              <a:t/>
            </a:r>
            <a:br>
              <a:rPr lang="en-US" altLang="zh-CN" b="1" dirty="0" smtClean="0"/>
            </a:br>
            <a:r>
              <a:rPr lang="en-US" altLang="zh-CN" sz="2400" dirty="0" smtClean="0"/>
              <a:t>-- 2.1 </a:t>
            </a:r>
            <a:r>
              <a:rPr lang="en-US" altLang="zh-CN" sz="2400" dirty="0"/>
              <a:t>Procedure enhancement on policy control for individual fallback</a:t>
            </a:r>
            <a:endParaRPr lang="zh-CN" altLang="en-US" sz="2400" dirty="0"/>
          </a:p>
        </p:txBody>
      </p:sp>
      <p:sp>
        <p:nvSpPr>
          <p:cNvPr id="3" name="内容占位符 2"/>
          <p:cNvSpPr>
            <a:spLocks noGrp="1"/>
          </p:cNvSpPr>
          <p:nvPr>
            <p:ph idx="1"/>
          </p:nvPr>
        </p:nvSpPr>
        <p:spPr>
          <a:xfrm>
            <a:off x="838200" y="1825625"/>
            <a:ext cx="5433060" cy="4351338"/>
          </a:xfrm>
        </p:spPr>
        <p:txBody>
          <a:bodyPr>
            <a:normAutofit fontScale="47500" lnSpcReduction="20000"/>
          </a:bodyPr>
          <a:lstStyle/>
          <a:p>
            <a:pPr>
              <a:lnSpc>
                <a:spcPct val="120000"/>
              </a:lnSpc>
            </a:pPr>
            <a:r>
              <a:rPr lang="en-US" altLang="zh-CN" dirty="0"/>
              <a:t>Companies provided documents for several meeting on the issue of individual fallback in policy control, see step 7 of Figure 7.2.1.3-1 in TS 23.247.</a:t>
            </a:r>
            <a:endParaRPr lang="zh-CN" altLang="zh-CN" dirty="0"/>
          </a:p>
          <a:p>
            <a:r>
              <a:rPr lang="en-US" altLang="zh-CN" dirty="0"/>
              <a:t>The issue is whether it is acceptable to continue to complete the procedure to align with the call-flow. </a:t>
            </a:r>
            <a:endParaRPr lang="zh-CN" altLang="zh-CN" dirty="0"/>
          </a:p>
          <a:p>
            <a:r>
              <a:rPr lang="en-US" altLang="zh-CN" b="1" dirty="0"/>
              <a:t>Proposals:</a:t>
            </a:r>
            <a:r>
              <a:rPr lang="en-US" altLang="zh-CN" dirty="0"/>
              <a:t> see page 3 of S2-2106433. </a:t>
            </a:r>
            <a:endParaRPr lang="zh-CN" altLang="zh-CN" dirty="0"/>
          </a:p>
          <a:p>
            <a:r>
              <a:rPr lang="en-US" altLang="zh-CN" b="1" dirty="0"/>
              <a:t>Rationales:</a:t>
            </a:r>
            <a:r>
              <a:rPr lang="en-US" altLang="zh-CN" dirty="0"/>
              <a:t> see follows (excerpt from S2-2106433):</a:t>
            </a:r>
            <a:endParaRPr lang="zh-CN" altLang="zh-CN" dirty="0"/>
          </a:p>
          <a:p>
            <a:pPr lvl="1">
              <a:lnSpc>
                <a:spcPct val="120000"/>
              </a:lnSpc>
            </a:pPr>
            <a:r>
              <a:rPr lang="en-US" altLang="zh-CN" dirty="0"/>
              <a:t>The SMF obtains the information about the </a:t>
            </a:r>
            <a:r>
              <a:rPr lang="en-US" altLang="zh-CN" dirty="0" err="1"/>
              <a:t>QoS</a:t>
            </a:r>
            <a:r>
              <a:rPr lang="en-US" altLang="zh-CN" dirty="0"/>
              <a:t> flows for multicast from the MB-SMF. (But) other </a:t>
            </a:r>
            <a:r>
              <a:rPr lang="en-US" altLang="zh-CN" dirty="0" err="1"/>
              <a:t>QoS</a:t>
            </a:r>
            <a:r>
              <a:rPr lang="en-US" altLang="zh-CN" dirty="0"/>
              <a:t> flows are determined by the SMF based on Policy Rules supplied by the PCF.</a:t>
            </a:r>
            <a:endParaRPr lang="zh-CN" altLang="zh-CN" dirty="0"/>
          </a:p>
          <a:p>
            <a:pPr lvl="1">
              <a:lnSpc>
                <a:spcPct val="120000"/>
              </a:lnSpc>
            </a:pPr>
            <a:r>
              <a:rPr lang="en-US" altLang="zh-CN" dirty="0" err="1"/>
              <a:t>QoS</a:t>
            </a:r>
            <a:r>
              <a:rPr lang="en-US" altLang="zh-CN" dirty="0"/>
              <a:t> flows contain </a:t>
            </a:r>
            <a:r>
              <a:rPr lang="en-US" altLang="zh-CN" dirty="0" err="1"/>
              <a:t>QoS</a:t>
            </a:r>
            <a:r>
              <a:rPr lang="en-US" altLang="zh-CN" dirty="0"/>
              <a:t> rules with Packet filters and priorities and QFIs that need to be harmonized and decided upon based on policies. Associated </a:t>
            </a:r>
            <a:r>
              <a:rPr lang="en-US" altLang="zh-CN" dirty="0" err="1"/>
              <a:t>QoS</a:t>
            </a:r>
            <a:r>
              <a:rPr lang="en-US" altLang="zh-CN" dirty="0"/>
              <a:t> flows should be kept separate from </a:t>
            </a:r>
            <a:r>
              <a:rPr lang="en-US" altLang="zh-CN" dirty="0" err="1"/>
              <a:t>QoS</a:t>
            </a:r>
            <a:r>
              <a:rPr lang="en-US" altLang="zh-CN" dirty="0"/>
              <a:t> flows where radio resources are always reserved. Thus, special 5QIs not used for the PDU session may need to be allocated. This conflicts with existing </a:t>
            </a:r>
            <a:r>
              <a:rPr lang="en-US" altLang="zh-CN" dirty="0" err="1"/>
              <a:t>QoS</a:t>
            </a:r>
            <a:r>
              <a:rPr lang="en-US" altLang="zh-CN" dirty="0"/>
              <a:t> flow binding procedures in TS 23.503.</a:t>
            </a:r>
            <a:endParaRPr lang="zh-CN" altLang="zh-CN" dirty="0"/>
          </a:p>
          <a:p>
            <a:pPr lvl="1">
              <a:lnSpc>
                <a:spcPct val="120000"/>
              </a:lnSpc>
            </a:pPr>
            <a:r>
              <a:rPr lang="en-US" altLang="zh-CN" dirty="0"/>
              <a:t>Total available bandwidth also needs to be considered</a:t>
            </a:r>
            <a:endParaRPr lang="zh-CN" altLang="zh-CN" dirty="0"/>
          </a:p>
          <a:p>
            <a:pPr lvl="1">
              <a:lnSpc>
                <a:spcPct val="120000"/>
              </a:lnSpc>
            </a:pPr>
            <a:r>
              <a:rPr lang="en-US" altLang="zh-CN" dirty="0"/>
              <a:t>Policy control should be able decide which services the user can obtain </a:t>
            </a:r>
            <a:r>
              <a:rPr lang="en-US" altLang="zh-CN" dirty="0" smtClean="0"/>
              <a:t>simultaneously</a:t>
            </a:r>
            <a:endParaRPr lang="zh-CN" altLang="zh-CN" dirty="0"/>
          </a:p>
        </p:txBody>
      </p:sp>
      <p:graphicFrame>
        <p:nvGraphicFramePr>
          <p:cNvPr id="5" name="表格 4"/>
          <p:cNvGraphicFramePr>
            <a:graphicFrameLocks noGrp="1"/>
          </p:cNvGraphicFramePr>
          <p:nvPr>
            <p:extLst>
              <p:ext uri="{D42A27DB-BD31-4B8C-83A1-F6EECF244321}">
                <p14:modId xmlns:p14="http://schemas.microsoft.com/office/powerpoint/2010/main" val="1230284971"/>
              </p:ext>
            </p:extLst>
          </p:nvPr>
        </p:nvGraphicFramePr>
        <p:xfrm>
          <a:off x="6538508" y="1926293"/>
          <a:ext cx="5306060" cy="3360420"/>
        </p:xfrm>
        <a:graphic>
          <a:graphicData uri="http://schemas.openxmlformats.org/drawingml/2006/table">
            <a:tbl>
              <a:tblPr firstRow="1" firstCol="1" bandRow="1">
                <a:tableStyleId>{5940675A-B579-460E-94D1-54222C63F5DA}</a:tableStyleId>
              </a:tblPr>
              <a:tblGrid>
                <a:gridCol w="1075055"/>
                <a:gridCol w="4231005"/>
              </a:tblGrid>
              <a:tr h="0">
                <a:tc>
                  <a:txBody>
                    <a:bodyPr/>
                    <a:lstStyle/>
                    <a:p>
                      <a:pPr algn="ctr">
                        <a:spcAft>
                          <a:spcPts val="0"/>
                        </a:spcAft>
                      </a:pPr>
                      <a:r>
                        <a:rPr lang="en-US" sz="1050" b="1" dirty="0">
                          <a:effectLst/>
                        </a:rPr>
                        <a:t>Companies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c>
                  <a:txBody>
                    <a:bodyPr/>
                    <a:lstStyle/>
                    <a:p>
                      <a:pPr algn="ctr">
                        <a:spcAft>
                          <a:spcPts val="0"/>
                        </a:spcAft>
                      </a:pPr>
                      <a:r>
                        <a:rPr lang="en-US" sz="1050" b="1" dirty="0">
                          <a:effectLst/>
                        </a:rPr>
                        <a:t>Views</a:t>
                      </a:r>
                      <a:endParaRPr lang="zh-CN" sz="1050" b="1" dirty="0">
                        <a:effectLst/>
                        <a:latin typeface="Calibri" panose="020F0502020204030204" pitchFamily="34" charset="0"/>
                        <a:ea typeface="宋体" panose="02010600030101010101" pitchFamily="2" charset="-122"/>
                      </a:endParaRPr>
                    </a:p>
                  </a:txBody>
                  <a:tcPr marL="68580" marR="68580" marT="0" marB="0">
                    <a:solidFill>
                      <a:schemeClr val="bg1">
                        <a:lumMod val="85000"/>
                      </a:schemeClr>
                    </a:solidFill>
                  </a:tcPr>
                </a:tc>
              </a:tr>
              <a:tr h="0">
                <a:tc>
                  <a:txBody>
                    <a:bodyPr/>
                    <a:lstStyle/>
                    <a:p>
                      <a:pPr algn="just">
                        <a:spcAft>
                          <a:spcPts val="0"/>
                        </a:spcAft>
                      </a:pPr>
                      <a:r>
                        <a:rPr lang="en-US" sz="1050">
                          <a:effectLst/>
                          <a:latin typeface="Calibri" panose="020F0502020204030204" pitchFamily="34" charset="0"/>
                          <a:ea typeface="宋体" panose="02010600030101010101" pitchFamily="2" charset="-122"/>
                        </a:rPr>
                        <a:t>Nokia</a:t>
                      </a:r>
                      <a:endParaRPr lang="zh-CN" sz="105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sz="1050" dirty="0" smtClean="0">
                          <a:effectLst/>
                          <a:latin typeface="Calibri" panose="020F0502020204030204" pitchFamily="34" charset="0"/>
                          <a:ea typeface="宋体" panose="02010600030101010101" pitchFamily="2" charset="-122"/>
                        </a:rPr>
                        <a:t>Positive.</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Huawei</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We consider it</a:t>
                      </a:r>
                      <a:r>
                        <a:rPr lang="en-US" altLang="zh-CN" sz="1050" baseline="0" dirty="0" smtClean="0">
                          <a:effectLst/>
                          <a:latin typeface="Calibri" panose="020F0502020204030204" pitchFamily="34" charset="0"/>
                          <a:ea typeface="宋体" panose="02010600030101010101" pitchFamily="2" charset="-122"/>
                        </a:rPr>
                        <a:t> would be better to provide additional evidence for introducing SMF-PCF interaction:</a:t>
                      </a:r>
                    </a:p>
                    <a:p>
                      <a:pPr marL="228600" indent="-228600" algn="just">
                        <a:spcAft>
                          <a:spcPts val="0"/>
                        </a:spcAft>
                        <a:buAutoNum type="arabicPeriod"/>
                      </a:pPr>
                      <a:r>
                        <a:rPr lang="en-US" altLang="zh-CN" sz="1050" baseline="0" dirty="0" smtClean="0">
                          <a:effectLst/>
                          <a:latin typeface="Calibri" panose="020F0502020204030204" pitchFamily="34" charset="0"/>
                          <a:ea typeface="宋体" panose="02010600030101010101" pitchFamily="2" charset="-122"/>
                        </a:rPr>
                        <a:t>On establishing </a:t>
                      </a:r>
                      <a:r>
                        <a:rPr lang="en-US" altLang="zh-CN" sz="1050" baseline="0" dirty="0" smtClean="0">
                          <a:effectLst/>
                          <a:latin typeface="Calibri" panose="020F0502020204030204" pitchFamily="34" charset="0"/>
                          <a:ea typeface="+mn-ea"/>
                        </a:rPr>
                        <a:t>the associated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flows which are separated from the unicast </a:t>
                      </a:r>
                      <a:r>
                        <a:rPr lang="en-US" altLang="zh-CN" sz="1050" baseline="0" dirty="0" err="1" smtClean="0">
                          <a:effectLst/>
                          <a:latin typeface="Calibri" panose="020F0502020204030204" pitchFamily="34" charset="0"/>
                          <a:ea typeface="+mn-ea"/>
                        </a:rPr>
                        <a:t>QoS</a:t>
                      </a:r>
                      <a:r>
                        <a:rPr lang="en-US" altLang="zh-CN" sz="1050" baseline="0" dirty="0" smtClean="0">
                          <a:effectLst/>
                          <a:latin typeface="Calibri" panose="020F0502020204030204" pitchFamily="34" charset="0"/>
                          <a:ea typeface="+mn-ea"/>
                        </a:rPr>
                        <a:t> flow: SMF may have the sufficient information and SMF can determine the binding – there is no obvious evidence for let PCF involve in such part.</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On session AMBR, introducing SMF-PCF interaction is beneficial but not that necessary: during initial PDU Session establishment or after UE join, the session AMBR can be set to a higher value by triggering the PDU session modification procedure. </a:t>
                      </a:r>
                    </a:p>
                    <a:p>
                      <a:pPr marL="228600" indent="-228600" algn="just">
                        <a:spcAft>
                          <a:spcPts val="0"/>
                        </a:spcAft>
                        <a:buAutoNum type="arabicPeriod"/>
                      </a:pPr>
                      <a:r>
                        <a:rPr lang="en-US" altLang="zh-CN" sz="1050" baseline="0" dirty="0" smtClean="0">
                          <a:effectLst/>
                          <a:latin typeface="Calibri" panose="020F0502020204030204" pitchFamily="34" charset="0"/>
                          <a:ea typeface="+mn-ea"/>
                        </a:rPr>
                        <a:t>The SMF-PCF interaction seems beneficial regarding the charging issue: since it is not easy for the MB-SMF to assume the charging responsibility for the individual delivery. But whether such part is a must needs to be confirmed by the operator.  </a:t>
                      </a:r>
                      <a:endParaRPr lang="zh-CN" sz="1050" dirty="0">
                        <a:effectLst/>
                        <a:latin typeface="Calibri" panose="020F0502020204030204" pitchFamily="34" charset="0"/>
                        <a:ea typeface="宋体" panose="02010600030101010101" pitchFamily="2" charset="-122"/>
                      </a:endParaRPr>
                    </a:p>
                  </a:txBody>
                  <a:tcPr marL="68580" marR="68580" marT="0" marB="0"/>
                </a:tc>
              </a:tr>
              <a:tr h="0">
                <a:tc>
                  <a:txBody>
                    <a:bodyPr/>
                    <a:lstStyle/>
                    <a:p>
                      <a:pPr algn="just">
                        <a:spcAft>
                          <a:spcPts val="0"/>
                        </a:spcAft>
                      </a:pPr>
                      <a:r>
                        <a:rPr lang="en-US" altLang="zh-CN" sz="1050" dirty="0" smtClean="0">
                          <a:effectLst/>
                          <a:latin typeface="Calibri" panose="020F0502020204030204" pitchFamily="34" charset="0"/>
                          <a:ea typeface="宋体" panose="02010600030101010101" pitchFamily="2" charset="-122"/>
                        </a:rPr>
                        <a:t>Ericsson</a:t>
                      </a:r>
                      <a:endParaRPr lang="zh-CN" sz="1050" dirty="0">
                        <a:effectLst/>
                        <a:latin typeface="Calibri" panose="020F0502020204030204" pitchFamily="34" charset="0"/>
                        <a:ea typeface="宋体" panose="02010600030101010101" pitchFamily="2" charset="-122"/>
                      </a:endParaRPr>
                    </a:p>
                  </a:txBody>
                  <a:tcPr marL="68580" marR="68580" marT="0" marB="0"/>
                </a:tc>
                <a:tc>
                  <a:txBody>
                    <a:bodyPr/>
                    <a:lstStyle/>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2"/>
                        </a:rPr>
                        <a:t>2.1a_S2-210xxxxDP_5MBS_IndividualDelivery_PCC_r1.doc</a:t>
                      </a:r>
                      <a:endParaRPr lang="zh-CN" altLang="zh-CN" sz="1600" dirty="0" smtClean="0">
                        <a:effectLst/>
                        <a:latin typeface="宋体" panose="02010600030101010101" pitchFamily="2" charset="-122"/>
                        <a:ea typeface="+mn-ea"/>
                        <a:cs typeface="Times New Roman" panose="02020603050405020304" pitchFamily="18" charset="0"/>
                      </a:endParaRPr>
                    </a:p>
                    <a:p>
                      <a:pPr marL="457200">
                        <a:spcAft>
                          <a:spcPts val="0"/>
                        </a:spcAft>
                      </a:pPr>
                      <a:r>
                        <a:rPr lang="en-US" altLang="zh-CN" sz="1050" u="sng" dirty="0" smtClean="0">
                          <a:solidFill>
                            <a:srgbClr val="0563C1"/>
                          </a:solidFill>
                          <a:effectLst/>
                          <a:latin typeface="宋体" panose="02010600030101010101" pitchFamily="2" charset="-122"/>
                          <a:ea typeface="+mn-ea"/>
                          <a:cs typeface="Times New Roman" panose="02020603050405020304" pitchFamily="18" charset="0"/>
                          <a:hlinkClick r:id="rId3"/>
                        </a:rPr>
                        <a:t>2.1b_S2-210xxxxwas6437was4017_23503CR0579_AssociatedQF_PCC impacts.docx</a:t>
                      </a:r>
                      <a:endParaRPr lang="zh-CN" altLang="zh-CN" sz="1600" dirty="0" smtClean="0">
                        <a:effectLst/>
                        <a:latin typeface="宋体" panose="02010600030101010101" pitchFamily="2" charset="-122"/>
                        <a:ea typeface="+mn-ea"/>
                        <a:cs typeface="Times New Roman" panose="02020603050405020304" pitchFamily="18" charset="0"/>
                      </a:endParaRPr>
                    </a:p>
                    <a:p>
                      <a:pPr algn="just">
                        <a:spcAft>
                          <a:spcPts val="0"/>
                        </a:spcAft>
                      </a:pPr>
                      <a:endParaRPr lang="zh-CN" sz="1050" dirty="0">
                        <a:effectLst/>
                        <a:latin typeface="Calibri" panose="020F0502020204030204" pitchFamily="34" charset="0"/>
                        <a:ea typeface="宋体" panose="02010600030101010101" pitchFamily="2" charset="-122"/>
                      </a:endParaRPr>
                    </a:p>
                  </a:txBody>
                  <a:tcPr marL="68580" marR="68580" marT="0" marB="0"/>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4079236094"/>
              </p:ext>
            </p:extLst>
          </p:nvPr>
        </p:nvGraphicFramePr>
        <p:xfrm>
          <a:off x="9805345" y="1117060"/>
          <a:ext cx="2106335" cy="573628"/>
        </p:xfrm>
        <a:graphic>
          <a:graphicData uri="http://schemas.openxmlformats.org/drawingml/2006/table">
            <a:tbl>
              <a:tblPr firstRow="1" bandRow="1">
                <a:tableStyleId>{5940675A-B579-460E-94D1-54222C63F5DA}</a:tableStyleId>
              </a:tblPr>
              <a:tblGrid>
                <a:gridCol w="680927"/>
                <a:gridCol w="1425408"/>
              </a:tblGrid>
              <a:tr h="286814">
                <a:tc>
                  <a:txBody>
                    <a:bodyPr/>
                    <a:lstStyle/>
                    <a:p>
                      <a:pPr algn="ctr"/>
                      <a:r>
                        <a:rPr lang="en-US" altLang="zh-CN" sz="1200" b="1" dirty="0" smtClean="0"/>
                        <a:t>Topic</a:t>
                      </a:r>
                      <a:endParaRPr lang="zh-CN" altLang="en-US" sz="1200" b="1" dirty="0"/>
                    </a:p>
                  </a:txBody>
                  <a:tcPr>
                    <a:solidFill>
                      <a:schemeClr val="bg2"/>
                    </a:solidFill>
                  </a:tcPr>
                </a:tc>
                <a:tc>
                  <a:txBody>
                    <a:bodyPr/>
                    <a:lstStyle/>
                    <a:p>
                      <a:pPr algn="ctr"/>
                      <a:r>
                        <a:rPr lang="en-US" altLang="zh-CN" sz="1200" b="1" dirty="0" smtClean="0"/>
                        <a:t>Scheduled</a:t>
                      </a:r>
                      <a:r>
                        <a:rPr lang="en-US" altLang="zh-CN" sz="1200" b="1" baseline="0" dirty="0" smtClean="0"/>
                        <a:t> time</a:t>
                      </a:r>
                      <a:endParaRPr lang="zh-CN" altLang="en-US" sz="1200" b="1" dirty="0"/>
                    </a:p>
                  </a:txBody>
                  <a:tcPr>
                    <a:solidFill>
                      <a:schemeClr val="bg2"/>
                    </a:solidFill>
                  </a:tcPr>
                </a:tc>
              </a:tr>
              <a:tr h="286814">
                <a:tc>
                  <a:txBody>
                    <a:bodyPr/>
                    <a:lstStyle/>
                    <a:p>
                      <a:pPr algn="ctr"/>
                      <a:r>
                        <a:rPr lang="en-US" altLang="zh-CN" sz="1200" dirty="0" smtClean="0"/>
                        <a:t>2.1</a:t>
                      </a:r>
                      <a:endParaRPr lang="zh-CN" altLang="en-US" sz="1200" dirty="0"/>
                    </a:p>
                  </a:txBody>
                  <a:tcPr/>
                </a:tc>
                <a:tc>
                  <a:txBody>
                    <a:bodyPr/>
                    <a:lstStyle/>
                    <a:p>
                      <a:pPr algn="ctr"/>
                      <a:r>
                        <a:rPr lang="en-US" altLang="zh-CN" sz="1200" dirty="0" smtClean="0"/>
                        <a:t>30</a:t>
                      </a:r>
                      <a:r>
                        <a:rPr lang="en-US" altLang="zh-CN" sz="1200" baseline="0" dirty="0" smtClean="0"/>
                        <a:t> min. </a:t>
                      </a:r>
                      <a:endParaRPr lang="zh-CN" altLang="en-US" sz="1200" dirty="0"/>
                    </a:p>
                  </a:txBody>
                  <a:tcPr/>
                </a:tc>
              </a:tr>
            </a:tbl>
          </a:graphicData>
        </a:graphic>
      </p:graphicFrame>
    </p:spTree>
    <p:extLst>
      <p:ext uri="{BB962C8B-B14F-4D97-AF65-F5344CB8AC3E}">
        <p14:creationId xmlns:p14="http://schemas.microsoft.com/office/powerpoint/2010/main" val="2285583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a:t>
            </a:r>
            <a:r>
              <a:rPr lang="en-US" altLang="zh-CN" sz="3600" b="1" dirty="0" smtClean="0"/>
              <a:t>#3</a:t>
            </a:r>
            <a:r>
              <a:rPr lang="en-US" altLang="zh-CN" sz="3600" dirty="0" smtClean="0"/>
              <a:t>: </a:t>
            </a:r>
            <a:r>
              <a:rPr lang="en-US" altLang="zh-CN" sz="3600" b="1" dirty="0"/>
              <a:t>Policy control service for multicast and data</a:t>
            </a:r>
            <a:endParaRPr lang="zh-CN" altLang="en-US" sz="3600" dirty="0"/>
          </a:p>
        </p:txBody>
      </p:sp>
      <p:graphicFrame>
        <p:nvGraphicFramePr>
          <p:cNvPr id="4" name="表格 3"/>
          <p:cNvGraphicFramePr>
            <a:graphicFrameLocks noGrp="1"/>
          </p:cNvGraphicFramePr>
          <p:nvPr>
            <p:extLst>
              <p:ext uri="{D42A27DB-BD31-4B8C-83A1-F6EECF244321}">
                <p14:modId xmlns:p14="http://schemas.microsoft.com/office/powerpoint/2010/main" val="2477142127"/>
              </p:ext>
            </p:extLst>
          </p:nvPr>
        </p:nvGraphicFramePr>
        <p:xfrm>
          <a:off x="765810" y="1524000"/>
          <a:ext cx="10660379" cy="4595706"/>
        </p:xfrm>
        <a:graphic>
          <a:graphicData uri="http://schemas.openxmlformats.org/drawingml/2006/table">
            <a:tbl>
              <a:tblPr firstRow="1" bandRow="1">
                <a:tableStyleId>{5C22544A-7EE6-4342-B048-85BDC9FD1C3A}</a:tableStyleId>
              </a:tblPr>
              <a:tblGrid>
                <a:gridCol w="1223183"/>
                <a:gridCol w="5093797"/>
                <a:gridCol w="4343399"/>
              </a:tblGrid>
              <a:tr h="358986">
                <a:tc>
                  <a:txBody>
                    <a:bodyPr/>
                    <a:lstStyle/>
                    <a:p>
                      <a:endParaRPr lang="zh-CN" altLang="en-US" sz="1600" dirty="0"/>
                    </a:p>
                  </a:txBody>
                  <a:tcPr/>
                </a:tc>
                <a:tc>
                  <a:txBody>
                    <a:bodyPr/>
                    <a:lstStyle/>
                    <a:p>
                      <a:pPr algn="ctr"/>
                      <a:r>
                        <a:rPr lang="en-US" altLang="zh-CN" sz="1600" dirty="0" smtClean="0"/>
                        <a:t>Candidates</a:t>
                      </a:r>
                      <a:endParaRPr lang="zh-CN" altLang="en-US" sz="1600" dirty="0"/>
                    </a:p>
                  </a:txBody>
                  <a:tcPr/>
                </a:tc>
                <a:tc>
                  <a:txBody>
                    <a:bodyPr/>
                    <a:lstStyle/>
                    <a:p>
                      <a:pPr algn="ctr"/>
                      <a:r>
                        <a:rPr lang="en-US" altLang="zh-CN" sz="1600" dirty="0" smtClean="0"/>
                        <a:t>Currently specified</a:t>
                      </a:r>
                      <a:endParaRPr lang="zh-CN" altLang="en-US" sz="1600" dirty="0"/>
                    </a:p>
                  </a:txBody>
                  <a:tcPr/>
                </a:tc>
              </a:tr>
              <a:tr h="370840">
                <a:tc>
                  <a:txBody>
                    <a:bodyPr/>
                    <a:lstStyle/>
                    <a:p>
                      <a:r>
                        <a:rPr lang="en-US" altLang="zh-CN" sz="1600" dirty="0" smtClean="0"/>
                        <a:t>Additional parameters for PCC rule</a:t>
                      </a:r>
                      <a:endParaRPr lang="zh-CN" altLang="en-US" sz="1600" dirty="0"/>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DL sharing indication</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Bind to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Flow associated with the default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rule and apply PCC rule parameters</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key</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Charging method (online/offline)</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Measurement method (Volume/duration/combination/event)</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Identifier level reporting</a:t>
                      </a:r>
                      <a:endParaRPr lang="zh-CN" altLang="zh-CN" sz="1400" kern="1200" dirty="0" smtClean="0">
                        <a:solidFill>
                          <a:schemeClr val="dk1"/>
                        </a:solidFill>
                        <a:latin typeface="+mn-lt"/>
                        <a:ea typeface="+mn-ea"/>
                        <a:cs typeface="+mn-cs"/>
                      </a:endParaRPr>
                    </a:p>
                  </a:txBody>
                  <a:tcPr anchor="ctr"/>
                </a:tc>
                <a:tc>
                  <a:txBody>
                    <a:bodyPr/>
                    <a:lstStyle/>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Rule identifier.</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Service data flow detection: Precedence, Service data flow template (only for IP PDU traffic).</a:t>
                      </a:r>
                      <a:endParaRPr lang="zh-CN" altLang="zh-CN" sz="1400" kern="1200" dirty="0" smtClean="0">
                        <a:solidFill>
                          <a:schemeClr val="dk1"/>
                        </a:solidFill>
                        <a:latin typeface="+mn-lt"/>
                        <a:ea typeface="+mn-ea"/>
                        <a:cs typeface="+mn-cs"/>
                      </a:endParaRPr>
                    </a:p>
                    <a:p>
                      <a:pPr marL="285750" lvl="1" indent="-285750" algn="l" defTabSz="914400" rtl="0" eaLnBrk="1" latinLnBrk="0" hangingPunct="1">
                        <a:buFont typeface="Arial" panose="020B0604020202020204" pitchFamily="34" charset="0"/>
                        <a:buChar char="•"/>
                      </a:pPr>
                      <a:r>
                        <a:rPr lang="en-GB" altLang="zh-CN" sz="1400" kern="1200" dirty="0" smtClean="0">
                          <a:solidFill>
                            <a:schemeClr val="dk1"/>
                          </a:solidFill>
                          <a:latin typeface="+mn-lt"/>
                          <a:ea typeface="+mn-ea"/>
                          <a:cs typeface="+mn-cs"/>
                        </a:rPr>
                        <a:t>Policy Control: 5G </a:t>
                      </a:r>
                      <a:r>
                        <a:rPr lang="en-GB" altLang="zh-CN" sz="1400" kern="1200" dirty="0" err="1" smtClean="0">
                          <a:solidFill>
                            <a:schemeClr val="dk1"/>
                          </a:solidFill>
                          <a:latin typeface="+mn-lt"/>
                          <a:ea typeface="+mn-ea"/>
                          <a:cs typeface="+mn-cs"/>
                        </a:rPr>
                        <a:t>QoS</a:t>
                      </a:r>
                      <a:r>
                        <a:rPr lang="en-GB" altLang="zh-CN" sz="1400" kern="1200" dirty="0" smtClean="0">
                          <a:solidFill>
                            <a:schemeClr val="dk1"/>
                          </a:solidFill>
                          <a:latin typeface="+mn-lt"/>
                          <a:ea typeface="+mn-ea"/>
                          <a:cs typeface="+mn-cs"/>
                        </a:rPr>
                        <a:t> Identifier (5QI), DL-maximum bitrate, DL-guaranteed bitrate, ARP, Priority Level, Averaging Window, Maximum Data Burst Volume.</a:t>
                      </a:r>
                      <a:endParaRPr lang="zh-CN" altLang="zh-CN" sz="1400" kern="1200" dirty="0" smtClean="0">
                        <a:solidFill>
                          <a:schemeClr val="dk1"/>
                        </a:solidFill>
                        <a:latin typeface="+mn-lt"/>
                        <a:ea typeface="+mn-ea"/>
                        <a:cs typeface="+mn-cs"/>
                      </a:endParaRPr>
                    </a:p>
                  </a:txBody>
                  <a:tcPr anchor="ctr"/>
                </a:tc>
              </a:tr>
              <a:tr h="370840">
                <a:tc>
                  <a:txBody>
                    <a:bodyPr/>
                    <a:lstStyle/>
                    <a:p>
                      <a:r>
                        <a:rPr lang="en-US" altLang="zh-CN" sz="1600" dirty="0" smtClean="0"/>
                        <a:t>Additional Parameters for MBS session</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Authorized MBR per QCI</a:t>
                      </a:r>
                      <a:endParaRPr lang="zh-CN" altLang="zh-CN" sz="1400" dirty="0" smtClean="0"/>
                    </a:p>
                    <a:p>
                      <a:pPr marL="285750" indent="-285750">
                        <a:buFont typeface="Arial" panose="020B0604020202020204" pitchFamily="34" charset="0"/>
                        <a:buChar char="•"/>
                      </a:pPr>
                      <a:r>
                        <a:rPr lang="en-GB" altLang="zh-CN" sz="1400" dirty="0" smtClean="0"/>
                        <a:t>Explicitly signalled </a:t>
                      </a:r>
                      <a:r>
                        <a:rPr lang="en-GB" altLang="zh-CN" sz="1400" dirty="0" err="1" smtClean="0"/>
                        <a:t>QoS</a:t>
                      </a:r>
                      <a:r>
                        <a:rPr lang="en-GB" altLang="zh-CN" sz="1400" dirty="0" smtClean="0"/>
                        <a:t> Characteristics</a:t>
                      </a:r>
                      <a:endParaRPr lang="zh-CN" altLang="zh-CN" sz="1400" dirty="0" smtClean="0"/>
                    </a:p>
                    <a:p>
                      <a:pPr marL="285750" indent="-285750">
                        <a:buFont typeface="Arial" panose="020B0604020202020204" pitchFamily="34" charset="0"/>
                        <a:buChar char="•"/>
                      </a:pPr>
                      <a:r>
                        <a:rPr lang="en-GB" altLang="zh-CN" sz="1400" dirty="0" smtClean="0"/>
                        <a:t>Authorized default 5QI/ARP</a:t>
                      </a:r>
                      <a:endParaRPr lang="zh-CN" altLang="zh-CN" sz="1400" dirty="0" smtClean="0"/>
                    </a:p>
                    <a:p>
                      <a:pPr marL="285750" indent="-285750">
                        <a:buFont typeface="Arial" panose="020B0604020202020204" pitchFamily="34" charset="0"/>
                        <a:buChar char="•"/>
                      </a:pPr>
                      <a:r>
                        <a:rPr lang="en-GB" altLang="zh-CN" sz="1400" dirty="0" smtClean="0"/>
                        <a:t>Charging Information (CHF address + set)</a:t>
                      </a:r>
                      <a:endParaRPr lang="zh-CN" altLang="zh-CN" sz="1400" dirty="0" smtClean="0"/>
                    </a:p>
                    <a:p>
                      <a:pPr marL="285750" indent="-285750">
                        <a:buFont typeface="Arial" panose="020B0604020202020204" pitchFamily="34" charset="0"/>
                        <a:buChar char="•"/>
                      </a:pPr>
                      <a:r>
                        <a:rPr lang="en-GB" altLang="zh-CN" sz="1400" dirty="0" smtClean="0"/>
                        <a:t>Default charging method</a:t>
                      </a:r>
                      <a:endParaRPr lang="zh-CN" altLang="zh-CN" sz="1400" dirty="0" smtClean="0"/>
                    </a:p>
                  </a:txBody>
                  <a:tcPr anchor="ctr"/>
                </a:tc>
                <a:tc>
                  <a:txBody>
                    <a:bodyPr/>
                    <a:lstStyle/>
                    <a:p>
                      <a:pPr marL="285750" indent="-285750">
                        <a:buFont typeface="Arial" panose="020B0604020202020204" pitchFamily="34" charset="0"/>
                        <a:buChar char="•"/>
                      </a:pPr>
                      <a:r>
                        <a:rPr lang="en-US" altLang="zh-CN" sz="1400" dirty="0" smtClean="0"/>
                        <a:t>Authorized Session-AMBR</a:t>
                      </a:r>
                      <a:endParaRPr lang="zh-CN" altLang="zh-CN" sz="1400" dirty="0" smtClean="0"/>
                    </a:p>
                  </a:txBody>
                  <a:tcPr anchor="ctr"/>
                </a:tc>
              </a:tr>
              <a:tr h="370840">
                <a:tc>
                  <a:txBody>
                    <a:bodyPr/>
                    <a:lstStyle/>
                    <a:p>
                      <a:r>
                        <a:rPr lang="en-US" altLang="zh-CN" sz="1600" dirty="0" smtClean="0"/>
                        <a:t>MBS Session policy control data in UDR</a:t>
                      </a:r>
                      <a:endParaRPr lang="zh-CN" altLang="en-US" sz="1600" dirty="0"/>
                    </a:p>
                  </a:txBody>
                  <a:tcPr anchor="ctr"/>
                </a:tc>
                <a:tc>
                  <a:txBody>
                    <a:bodyPr/>
                    <a:lstStyle/>
                    <a:p>
                      <a:pPr marL="285750" indent="-285750">
                        <a:buFont typeface="Arial" panose="020B0604020202020204" pitchFamily="34" charset="0"/>
                        <a:buChar char="•"/>
                      </a:pPr>
                      <a:r>
                        <a:rPr lang="en-GB" altLang="zh-CN" sz="1400" dirty="0" smtClean="0"/>
                        <a:t>Provider categories </a:t>
                      </a:r>
                      <a:endParaRPr lang="zh-CN" altLang="zh-CN" sz="1400" dirty="0" smtClean="0"/>
                    </a:p>
                    <a:p>
                      <a:pPr marL="285750" indent="-285750">
                        <a:buFont typeface="Arial" panose="020B0604020202020204" pitchFamily="34" charset="0"/>
                        <a:buChar char="•"/>
                      </a:pPr>
                      <a:r>
                        <a:rPr lang="en-GB" altLang="zh-CN" sz="1400" dirty="0" smtClean="0"/>
                        <a:t>Subscribed GBR</a:t>
                      </a:r>
                      <a:endParaRPr lang="zh-CN" altLang="zh-CN" sz="1400" dirty="0" smtClean="0"/>
                    </a:p>
                    <a:p>
                      <a:pPr marL="285750" indent="-285750">
                        <a:buFont typeface="Arial" panose="020B0604020202020204" pitchFamily="34" charset="0"/>
                        <a:buChar char="•"/>
                      </a:pPr>
                      <a:r>
                        <a:rPr lang="en-GB" altLang="zh-CN" sz="1400" dirty="0" err="1" smtClean="0"/>
                        <a:t>QoS</a:t>
                      </a:r>
                      <a:r>
                        <a:rPr lang="en-GB" altLang="zh-CN" sz="1400" dirty="0" smtClean="0"/>
                        <a:t> flows</a:t>
                      </a:r>
                      <a:endParaRPr lang="zh-CN" altLang="zh-CN" sz="1400" dirty="0" smtClean="0"/>
                    </a:p>
                  </a:txBody>
                  <a:tcPr anchor="ctr"/>
                </a:tc>
                <a:tc>
                  <a:txBody>
                    <a:bodyPr/>
                    <a:lstStyle/>
                    <a:p>
                      <a:endParaRPr lang="zh-CN" altLang="zh-CN" sz="1400" dirty="0" smtClean="0"/>
                    </a:p>
                  </a:txBody>
                  <a:tcPr anchor="ctr"/>
                </a:tc>
              </a:tr>
            </a:tbl>
          </a:graphicData>
        </a:graphic>
      </p:graphicFrame>
    </p:spTree>
    <p:extLst>
      <p:ext uri="{BB962C8B-B14F-4D97-AF65-F5344CB8AC3E}">
        <p14:creationId xmlns:p14="http://schemas.microsoft.com/office/powerpoint/2010/main" val="421004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sz="3600" b="1" dirty="0"/>
              <a:t>Topic #4: </a:t>
            </a:r>
            <a:r>
              <a:rPr lang="en-GB" altLang="zh-CN" sz="3600" b="1" dirty="0"/>
              <a:t>Documentation of NRF NF profile extensions in TS 23.501</a:t>
            </a:r>
            <a:endParaRPr lang="zh-CN" altLang="en-US" sz="3600" b="1" dirty="0"/>
          </a:p>
        </p:txBody>
      </p:sp>
      <p:sp>
        <p:nvSpPr>
          <p:cNvPr id="3" name="内容占位符 2"/>
          <p:cNvSpPr>
            <a:spLocks noGrp="1"/>
          </p:cNvSpPr>
          <p:nvPr>
            <p:ph idx="1"/>
          </p:nvPr>
        </p:nvSpPr>
        <p:spPr/>
        <p:txBody>
          <a:bodyPr/>
          <a:lstStyle/>
          <a:p>
            <a:r>
              <a:rPr lang="en-GB" altLang="zh-CN" dirty="0"/>
              <a:t>Option 1: Define NF profile extensions in 23.247 and add reference in 23.501 clause 6.2.6.2</a:t>
            </a:r>
            <a:endParaRPr lang="zh-CN" altLang="zh-CN" dirty="0"/>
          </a:p>
          <a:p>
            <a:r>
              <a:rPr lang="en-GB" altLang="zh-CN" dirty="0"/>
              <a:t>Option 2: </a:t>
            </a:r>
            <a:r>
              <a:rPr lang="en-GB" altLang="zh-CN" dirty="0" smtClean="0"/>
              <a:t>Define </a:t>
            </a:r>
            <a:r>
              <a:rPr lang="en-GB" altLang="zh-CN" dirty="0"/>
              <a:t>NF profile extensions in 23.247 without reference in 23.501 </a:t>
            </a:r>
            <a:endParaRPr lang="zh-CN" altLang="zh-CN" dirty="0"/>
          </a:p>
          <a:p>
            <a:endParaRPr lang="zh-CN" altLang="en-US" dirty="0"/>
          </a:p>
        </p:txBody>
      </p:sp>
    </p:spTree>
    <p:extLst>
      <p:ext uri="{BB962C8B-B14F-4D97-AF65-F5344CB8AC3E}">
        <p14:creationId xmlns:p14="http://schemas.microsoft.com/office/powerpoint/2010/main" val="1888555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b="1" dirty="0" smtClean="0"/>
              <a:t>Topic #5: Inform RAN of UE Join</a:t>
            </a:r>
            <a:endParaRPr lang="zh-CN" altLang="en-US" b="1" dirty="0"/>
          </a:p>
        </p:txBody>
      </p:sp>
      <p:sp>
        <p:nvSpPr>
          <p:cNvPr id="3" name="内容占位符 2"/>
          <p:cNvSpPr>
            <a:spLocks noGrp="1"/>
          </p:cNvSpPr>
          <p:nvPr>
            <p:ph idx="1"/>
          </p:nvPr>
        </p:nvSpPr>
        <p:spPr/>
        <p:txBody>
          <a:bodyPr/>
          <a:lstStyle/>
          <a:p>
            <a:r>
              <a:rPr lang="en-US" altLang="zh-CN" dirty="0" smtClean="0"/>
              <a:t>See the paper </a:t>
            </a:r>
          </a:p>
          <a:p>
            <a:pPr lvl="1"/>
            <a:r>
              <a:rPr lang="en-US" altLang="zh-CN" u="sng" dirty="0">
                <a:hlinkClick r:id="rId2"/>
              </a:rPr>
              <a:t>5_S2-210xxxxDP_5MBS_5GCInformRANofUEJoin_ed_r2.doc</a:t>
            </a:r>
            <a:endParaRPr lang="zh-CN" altLang="en-US" dirty="0"/>
          </a:p>
        </p:txBody>
      </p:sp>
    </p:spTree>
    <p:extLst>
      <p:ext uri="{BB962C8B-B14F-4D97-AF65-F5344CB8AC3E}">
        <p14:creationId xmlns:p14="http://schemas.microsoft.com/office/powerpoint/2010/main" val="866695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a:t>Topic #6: Replacement reference point </a:t>
            </a:r>
            <a:r>
              <a:rPr lang="en-US" altLang="zh-CN" b="1" dirty="0" smtClean="0"/>
              <a:t>architecture</a:t>
            </a:r>
            <a:endParaRPr lang="zh-CN" altLang="en-US" b="1" dirty="0"/>
          </a:p>
        </p:txBody>
      </p:sp>
      <p:sp>
        <p:nvSpPr>
          <p:cNvPr id="3" name="内容占位符 2"/>
          <p:cNvSpPr>
            <a:spLocks noGrp="1"/>
          </p:cNvSpPr>
          <p:nvPr>
            <p:ph idx="1"/>
          </p:nvPr>
        </p:nvSpPr>
        <p:spPr/>
        <p:txBody>
          <a:bodyPr/>
          <a:lstStyle/>
          <a:p>
            <a:r>
              <a:rPr lang="en-US" altLang="zh-CN" dirty="0" smtClean="0"/>
              <a:t>See the paper:</a:t>
            </a:r>
          </a:p>
          <a:p>
            <a:pPr lvl="1"/>
            <a:r>
              <a:rPr lang="en-US" altLang="zh-CN" u="sng" dirty="0">
                <a:hlinkClick r:id="rId2"/>
              </a:rPr>
              <a:t>6_Draft S2-21xxxxx TS23.247 Replacement reference point architecture figure+ER.docx</a:t>
            </a:r>
            <a:endParaRPr lang="zh-CN" altLang="en-US" dirty="0"/>
          </a:p>
        </p:txBody>
      </p:sp>
    </p:spTree>
    <p:extLst>
      <p:ext uri="{BB962C8B-B14F-4D97-AF65-F5344CB8AC3E}">
        <p14:creationId xmlns:p14="http://schemas.microsoft.com/office/powerpoint/2010/main" val="1425598667"/>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3244</TotalTime>
  <Words>1745</Words>
  <Application>Microsoft Office PowerPoint</Application>
  <PresentationFormat>宽屏</PresentationFormat>
  <Paragraphs>161</Paragraphs>
  <Slides>12</Slides>
  <Notes>0</Notes>
  <HiddenSlides>0</HiddenSlides>
  <MMClips>0</MMClips>
  <ScaleCrop>false</ScaleCrop>
  <HeadingPairs>
    <vt:vector size="8" baseType="variant">
      <vt:variant>
        <vt:lpstr>已用的字体</vt:lpstr>
      </vt:variant>
      <vt:variant>
        <vt:i4>6</vt:i4>
      </vt:variant>
      <vt:variant>
        <vt:lpstr>主题</vt:lpstr>
      </vt:variant>
      <vt:variant>
        <vt:i4>1</vt:i4>
      </vt:variant>
      <vt:variant>
        <vt:lpstr>嵌入 OLE 服务器</vt:lpstr>
      </vt:variant>
      <vt:variant>
        <vt:i4>1</vt:i4>
      </vt:variant>
      <vt:variant>
        <vt:lpstr>幻灯片标题</vt:lpstr>
      </vt:variant>
      <vt:variant>
        <vt:i4>12</vt:i4>
      </vt:variant>
    </vt:vector>
  </HeadingPairs>
  <TitlesOfParts>
    <vt:vector size="20" baseType="lpstr">
      <vt:lpstr>Nokia Pure Text</vt:lpstr>
      <vt:lpstr>宋体</vt:lpstr>
      <vt:lpstr>Arial</vt:lpstr>
      <vt:lpstr>Calibri</vt:lpstr>
      <vt:lpstr>Calibri Light</vt:lpstr>
      <vt:lpstr>Times New Roman</vt:lpstr>
      <vt:lpstr>Office 主题</vt:lpstr>
      <vt:lpstr>Visio</vt:lpstr>
      <vt:lpstr>147-E MBS pre-meeting discussion</vt:lpstr>
      <vt:lpstr>Topics</vt:lpstr>
      <vt:lpstr>Topic #1: Multicast PCC related issues -- 1.1 Terminology (e.g., “Configuration” versus “Creation”)</vt:lpstr>
      <vt:lpstr>Topic #1: Multicast PCC related issues -- 1.2 Possible procedure enhancement for session configuration</vt:lpstr>
      <vt:lpstr>Topic #2: Handle associated QoS flows in PCC -- 2.1 Procedure enhancement on policy control for individual fallback</vt:lpstr>
      <vt:lpstr>Topic #3: Policy control service for multicast and data</vt:lpstr>
      <vt:lpstr>Topic #4: Documentation of NRF NF profile extensions in TS 23.501</vt:lpstr>
      <vt:lpstr>Topic #5: Inform RAN of UE Join</vt:lpstr>
      <vt:lpstr>Topic #6: Replacement reference point architecture</vt:lpstr>
      <vt:lpstr>Annex</vt:lpstr>
      <vt:lpstr>PowerPoint 演示文稿</vt:lpstr>
      <vt:lpstr>PowerPoint 演示文稿</vt:lpstr>
    </vt:vector>
  </TitlesOfParts>
  <Company>Huawei Technologies Co.,Ltd.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145-E MBS Documents</dc:title>
  <dc:creator>李濛</dc:creator>
  <cp:lastModifiedBy>Huawei User</cp:lastModifiedBy>
  <cp:revision>857</cp:revision>
  <dcterms:created xsi:type="dcterms:W3CDTF">2021-05-17T08:55:15Z</dcterms:created>
  <dcterms:modified xsi:type="dcterms:W3CDTF">2021-09-23T07:52:01Z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(3)x01I4Aaj/RN9GQf8/s2piCWmxVf/z5qfIl6bBxGuKm1DgqyTZ1Ccp8w0XD+EaOhf+1rUF7S+
VOT3R1/IpTKN2dmRhyVeAWp3rWoew8YzhpD+PK3/xjpFENKLCIva7sejIhpVeGuRI+vZ8WRL
b43reN/3wQtRQmCY49J5VV6cLzl0NmzELcNDrS0u8pSAslUwrjqBdrXtVNWpyo0JCAypsm1A
q/QPLc6s9OJFrLjs8K</vt:lpwstr>
  </property>
  <property fmtid="{D5CDD505-2E9C-101B-9397-08002B2CF9AE}" pid="3" name="_2015_ms_pID_7253431">
    <vt:lpwstr>Jo9x6CXFEMRjFlvjmbj2Yd1uPYpV3QJEH9IPl2/VC6Mgr2ih+Zn9f/
JBHz+k69QutUNwlOA0QfpsNt9OTsVS+52QL0ODWPJphRX6dMMq+CUF2DRRiIPxOklSRsqLzc
keI4KY44Xm5cCmRkOuFArcmQ8wf2jsjuOo4WhhvsRWSJSHfuHHK3/avCE7h0Yerng+QUi1Yn
LI2FU/HAJWg1cCDDloBxg2uHkso7rY1xLdXq</vt:lpwstr>
  </property>
  <property fmtid="{D5CDD505-2E9C-101B-9397-08002B2CF9AE}" pid="4" name="_2015_ms_pID_7253432">
    <vt:lpwstr>nQ==</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1628673584</vt:lpwstr>
  </property>
</Properties>
</file>