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"/>
  </p:notesMasterIdLst>
  <p:sldIdLst>
    <p:sldId id="256" r:id="rId2"/>
    <p:sldId id="287" r:id="rId3"/>
    <p:sldId id="288" r:id="rId4"/>
    <p:sldId id="266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5D6"/>
    <a:srgbClr val="F8CBAD"/>
    <a:srgbClr val="DEEBF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1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74D752-6E12-4575-ADA4-AE6CFD81E7CF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CAF65-5130-4458-B2DA-A6B9D650F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652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458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436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88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739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101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968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517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879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94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381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2E28-144C-4FC4-A337-3F81FF28E45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752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22E28-144C-4FC4-A337-3F81FF28E455}" type="datetimeFigureOut">
              <a:rPr lang="zh-CN" altLang="en-US" smtClean="0"/>
              <a:t>2021/7/1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EE63B-2012-4492-A618-A3BA306DFC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48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engli.Raymond@Huawei.com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teams.microsoft.com/l/meetup-join/19:meeting_MjM3NGRiMjktZTRiMy00ZDEzLTllZjgtNDM2M2MzNmMzMzRh@thread.v2/0?context=%7b%22Tid%22:%2292e84ceb-fbfd-47ab-be52-080c6b87953f%22,%22Oid%22:%2216e398e7-407f-42da-a719-ca3982793afa%22%7d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/>
              <a:t>Pre-SA2#146E </a:t>
            </a:r>
            <a:r>
              <a:rPr lang="en-US" altLang="zh-CN" b="1" dirty="0"/>
              <a:t>5MBS Coordination </a:t>
            </a:r>
            <a:r>
              <a:rPr lang="en-US" altLang="zh-CN" b="1" dirty="0" smtClean="0"/>
              <a:t>Call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/>
              <a:t>LiMeng</a:t>
            </a:r>
            <a:endParaRPr lang="en-US" altLang="zh-CN" dirty="0"/>
          </a:p>
          <a:p>
            <a:r>
              <a:rPr lang="en-US" altLang="zh-CN" dirty="0">
                <a:hlinkClick r:id="rId2"/>
              </a:rPr>
              <a:t>Mengli.Raymond@Huawei.com</a:t>
            </a:r>
            <a:endParaRPr lang="en-US" altLang="zh-CN" dirty="0"/>
          </a:p>
          <a:p>
            <a:r>
              <a:rPr lang="en-US" altLang="zh-CN" dirty="0" smtClean="0"/>
              <a:t>2021.07.01</a:t>
            </a:r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9079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b="1" dirty="0" smtClean="0"/>
              <a:t>Agenda</a:t>
            </a:r>
            <a:endParaRPr lang="zh-CN" altLang="zh-CN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Outstanding issues</a:t>
            </a:r>
            <a:endParaRPr lang="zh-CN" altLang="zh-CN" b="1" dirty="0"/>
          </a:p>
          <a:p>
            <a:pPr lvl="1"/>
            <a:r>
              <a:rPr lang="en-US" altLang="zh-CN" dirty="0" smtClean="0"/>
              <a:t>[001] Huawei: </a:t>
            </a:r>
            <a:r>
              <a:rPr lang="en-US" altLang="zh-CN" u="sng" dirty="0"/>
              <a:t>Combine MBS session parameter </a:t>
            </a:r>
            <a:r>
              <a:rPr lang="en-US" altLang="zh-CN" u="sng" dirty="0" smtClean="0"/>
              <a:t>provisioning</a:t>
            </a:r>
            <a:r>
              <a:rPr lang="en-US" altLang="zh-CN" u="sng" dirty="0"/>
              <a:t>;</a:t>
            </a:r>
            <a:endParaRPr lang="en-US" altLang="zh-CN" u="sng" dirty="0" smtClean="0"/>
          </a:p>
          <a:p>
            <a:pPr marL="228600" lvl="1">
              <a:spcBef>
                <a:spcPts val="1000"/>
              </a:spcBef>
            </a:pPr>
            <a:r>
              <a:rPr lang="en-US" altLang="zh-CN" sz="2800" b="1" dirty="0"/>
              <a:t>Contentious issues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sz="2400" dirty="0"/>
              <a:t>[101] </a:t>
            </a:r>
            <a:r>
              <a:rPr lang="en-US" altLang="zh-CN" sz="2400" dirty="0" smtClean="0"/>
              <a:t>vivo: </a:t>
            </a:r>
            <a:r>
              <a:rPr lang="en-US" altLang="zh-CN" sz="2400" u="sng" dirty="0"/>
              <a:t>AF triggered multicast session join </a:t>
            </a:r>
            <a:r>
              <a:rPr lang="en-US" altLang="zh-CN" sz="2400" u="sng" dirty="0" smtClean="0"/>
              <a:t>leave;</a:t>
            </a:r>
            <a:endParaRPr lang="en-US" altLang="zh-CN" sz="2400" b="1" dirty="0"/>
          </a:p>
          <a:p>
            <a:pPr lvl="1"/>
            <a:r>
              <a:rPr lang="en-US" altLang="zh-CN" dirty="0" smtClean="0"/>
              <a:t>[102] Qualcomm:</a:t>
            </a:r>
            <a:r>
              <a:rPr lang="en-US" altLang="zh-CN" b="1" dirty="0" smtClean="0"/>
              <a:t> </a:t>
            </a:r>
            <a:r>
              <a:rPr lang="en-US" altLang="zh-CN" u="sng" dirty="0"/>
              <a:t>5MBS interworking with </a:t>
            </a:r>
            <a:r>
              <a:rPr lang="en-US" altLang="zh-CN" u="sng" dirty="0" err="1"/>
              <a:t>eMBMS</a:t>
            </a:r>
            <a:r>
              <a:rPr lang="en-US" altLang="zh-CN" u="sng" dirty="0"/>
              <a:t> at transport layer;</a:t>
            </a:r>
            <a:endParaRPr lang="en-US" altLang="zh-CN" u="sng" dirty="0" smtClean="0"/>
          </a:p>
          <a:p>
            <a:pPr lvl="1"/>
            <a:r>
              <a:rPr lang="en-US" altLang="zh-CN" dirty="0" smtClean="0"/>
              <a:t>[103] Qualcomm</a:t>
            </a:r>
            <a:r>
              <a:rPr lang="en-US" altLang="zh-CN" dirty="0"/>
              <a:t>: </a:t>
            </a:r>
            <a:r>
              <a:rPr lang="en-US" altLang="zh-CN" u="sng" dirty="0"/>
              <a:t>5MBS interworking with </a:t>
            </a:r>
            <a:r>
              <a:rPr lang="en-US" altLang="zh-CN" u="sng" dirty="0" err="1"/>
              <a:t>eMBMS</a:t>
            </a:r>
            <a:r>
              <a:rPr lang="en-US" altLang="zh-CN" u="sng" dirty="0"/>
              <a:t> </a:t>
            </a:r>
            <a:r>
              <a:rPr lang="en-US" altLang="zh-CN" u="sng" dirty="0" smtClean="0"/>
              <a:t>(at service layer);</a:t>
            </a:r>
            <a:endParaRPr lang="en-US" altLang="zh-CN" u="sng" dirty="0"/>
          </a:p>
          <a:p>
            <a:r>
              <a:rPr lang="en-US" altLang="zh-CN" b="1" dirty="0" err="1" smtClean="0"/>
              <a:t>AoB</a:t>
            </a:r>
            <a:endParaRPr lang="en-US" altLang="zh-CN" b="1" dirty="0" smtClean="0"/>
          </a:p>
          <a:p>
            <a:endParaRPr lang="en-US" altLang="zh-CN" u="sng" dirty="0" smtClean="0">
              <a:hlinkClick r:id="rId2"/>
            </a:endParaRPr>
          </a:p>
          <a:p>
            <a:pPr marL="0" indent="0">
              <a:buNone/>
            </a:pPr>
            <a:r>
              <a:rPr lang="en-US" altLang="zh-CN" b="1" u="sng" dirty="0" smtClean="0">
                <a:hlinkClick r:id="rId2"/>
              </a:rPr>
              <a:t>Click </a:t>
            </a:r>
            <a:r>
              <a:rPr lang="en-US" altLang="zh-CN" b="1" u="sng" dirty="0">
                <a:hlinkClick r:id="rId2"/>
              </a:rPr>
              <a:t>here to join the meeting</a:t>
            </a:r>
            <a:endParaRPr lang="en-US" altLang="zh-CN" b="1" dirty="0"/>
          </a:p>
          <a:p>
            <a:endParaRPr lang="en-US" altLang="zh-CN" b="1" dirty="0"/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5331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For information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Residual outstanding issues:</a:t>
            </a:r>
          </a:p>
          <a:p>
            <a:pPr lvl="1"/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787363"/>
              </p:ext>
            </p:extLst>
          </p:nvPr>
        </p:nvGraphicFramePr>
        <p:xfrm>
          <a:off x="947955" y="2372297"/>
          <a:ext cx="10645630" cy="3931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97462"/>
                <a:gridCol w="4748168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Issues</a:t>
                      </a:r>
                      <a:endParaRPr lang="zh-CN" altLang="en-U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Note</a:t>
                      </a:r>
                      <a:endParaRPr lang="zh-CN" altLang="en-U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Issues left over for supporting intra system mobility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solidFill>
                            <a:srgbClr val="0070C0"/>
                          </a:solidFill>
                        </a:rPr>
                        <a:t>RAN3</a:t>
                      </a:r>
                      <a:r>
                        <a:rPr lang="en-US" altLang="zh-CN" sz="1400" b="1" baseline="0" dirty="0" smtClean="0">
                          <a:solidFill>
                            <a:srgbClr val="0070C0"/>
                          </a:solidFill>
                        </a:rPr>
                        <a:t> related</a:t>
                      </a:r>
                      <a:endParaRPr lang="zh-CN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Message flows for interaction involving MBSF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baseline="0" dirty="0" smtClean="0">
                          <a:solidFill>
                            <a:srgbClr val="0070C0"/>
                          </a:solidFill>
                        </a:rPr>
                        <a:t>SA4 related</a:t>
                      </a:r>
                      <a:endParaRPr lang="zh-CN" altLang="en-US" sz="1400" b="1" dirty="0" smtClean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Potential pre-configuration/service announcement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solidFill>
                            <a:srgbClr val="0070C0"/>
                          </a:solidFill>
                        </a:rPr>
                        <a:t>SA4 related</a:t>
                      </a:r>
                      <a:endParaRPr lang="zh-CN" altLang="en-US" sz="14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PCC impact for 5GC individual MBS traffic delivery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Affect</a:t>
                      </a:r>
                      <a:r>
                        <a:rPr lang="en-US" altLang="zh-CN" sz="1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UE join, and possibly Session update</a:t>
                      </a:r>
                      <a:endParaRPr lang="zh-CN" altLang="en-US" sz="1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Local MBS service if the individual delivery is used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Affect Local MBS.</a:t>
                      </a:r>
                      <a:endParaRPr lang="zh-CN" altLang="en-US" sz="1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SMF awareness of RAN capability – </a:t>
                      </a:r>
                      <a:r>
                        <a:rPr lang="en-GB" altLang="zh-CN" sz="1400" dirty="0" err="1" smtClean="0"/>
                        <a:t>Xn</a:t>
                      </a:r>
                      <a:r>
                        <a:rPr lang="en-GB" altLang="zh-CN" sz="1400" dirty="0" smtClean="0"/>
                        <a:t> based handover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Affect</a:t>
                      </a:r>
                      <a:r>
                        <a:rPr lang="en-US" altLang="zh-CN" sz="1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altLang="zh-CN" sz="1400" b="1" baseline="0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Xn</a:t>
                      </a:r>
                      <a:r>
                        <a:rPr lang="en-US" altLang="zh-CN" sz="1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based handover, and possibly AMF-RAN interaction.</a:t>
                      </a:r>
                      <a:endParaRPr lang="zh-CN" altLang="en-US" sz="14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 smtClean="0"/>
                        <a:t>Revisit of N4 extension for MBS traffic if necessary</a:t>
                      </a:r>
                      <a:endParaRPr lang="zh-CN" altLang="en-US" sz="1400" dirty="0" smtClean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solidFill>
                            <a:srgbClr val="C00000"/>
                          </a:solidFill>
                        </a:rPr>
                        <a:t>If no input,</a:t>
                      </a:r>
                      <a:r>
                        <a:rPr lang="en-US" altLang="zh-CN" sz="1400" b="1" baseline="0" dirty="0" smtClean="0">
                          <a:solidFill>
                            <a:srgbClr val="C00000"/>
                          </a:solidFill>
                        </a:rPr>
                        <a:t> we keep the current wording.</a:t>
                      </a:r>
                      <a:endParaRPr lang="zh-CN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Revisit of State model if necessary</a:t>
                      </a:r>
                      <a:endParaRPr lang="zh-CN" alt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NF services operation for MBS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A</a:t>
                      </a:r>
                      <a:r>
                        <a:rPr lang="en-US" altLang="zh-CN" sz="14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ffect several call flows, and NF services clause. </a:t>
                      </a:r>
                      <a:r>
                        <a:rPr lang="en-US" altLang="zh-CN" sz="1400" b="1" kern="1200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We have </a:t>
                      </a:r>
                      <a:r>
                        <a:rPr lang="en-US" altLang="zh-CN" sz="1400" b="1" kern="1200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ENs.</a:t>
                      </a:r>
                      <a:r>
                        <a:rPr lang="en-US" altLang="zh-CN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</a:t>
                      </a:r>
                      <a:endParaRPr lang="zh-CN" altLang="en-US" sz="1400" b="1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Evaluation of possible UDM, UDR extensions for MBS authorization and PCC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ENs are included in authorization/subscription clauses.</a:t>
                      </a:r>
                      <a:endParaRPr lang="zh-CN" altLang="en-US" sz="1400" b="1" kern="12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Whether MB-SMF should store the RAN id or not for maintaining shared tunnel information.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Affect shared tunnel management procedures and session context clause. We have </a:t>
                      </a:r>
                      <a:r>
                        <a:rPr lang="en-US" altLang="zh-CN" sz="1400" b="1" kern="120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ENs.</a:t>
                      </a:r>
                      <a:r>
                        <a:rPr lang="en-US" altLang="zh-CN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zh-CN" altLang="en-US" sz="1400" b="1" kern="12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414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>
                <a:ea typeface="宋体" panose="02010600030101010101" pitchFamily="2" charset="-122"/>
              </a:rPr>
              <a:t>THANK YOU 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7526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3448</TotalTime>
  <Words>242</Words>
  <Application>Microsoft Office PowerPoint</Application>
  <PresentationFormat>宽屏</PresentationFormat>
  <Paragraphs>40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Pre-SA2#146E 5MBS Coordination Call</vt:lpstr>
      <vt:lpstr>Agenda</vt:lpstr>
      <vt:lpstr>For information</vt:lpstr>
      <vt:lpstr>THANK YOU 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5MBS Cooperation Call</dc:title>
  <dc:creator>Huawei User</dc:creator>
  <cp:lastModifiedBy>LiMeng</cp:lastModifiedBy>
  <cp:revision>431</cp:revision>
  <dcterms:created xsi:type="dcterms:W3CDTF">2020-08-20T00:45:21Z</dcterms:created>
  <dcterms:modified xsi:type="dcterms:W3CDTF">2021-07-01T02:22:28Z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1597650566</vt:lpwstr>
  </property>
  <property fmtid="{D5CDD505-2E9C-101B-9397-08002B2CF9AE}" pid="6" name="_2015_ms_pID_725343">
    <vt:lpwstr>(3)g8tm5oQArt/Pu+2Cjhx/pYOT3HkbgeXG5Fk9KzFanri6fCrkhIN2hkfh/it28FTbNUawXgoq
bjedGXvvALouSq+oBVVkhftLlqW6aRHku3FaJXYMaOZ9j/46NUSKbv120N3zObt5auDCf3rc
34yXP+rbilxO1YUBjY6ElfG6CtJ2k6w5MAkLN5i2znZJCGCQucV6DCdTs4wQK7JTvhycH4n0
ykVtF52txChdlAWa2w</vt:lpwstr>
  </property>
  <property fmtid="{D5CDD505-2E9C-101B-9397-08002B2CF9AE}" pid="7" name="_2015_ms_pID_7253431">
    <vt:lpwstr>UQWoW+6k96Br0XGMizoDeeJ1w5b2WdNlRWSMC+/wcCJoLgxB9sDOmP
89fM9nL0s2QkSYflWo0rAU6fBXtQfcj14MblU2dRIv6O++MRyuBBNxYABtHDZYXLPcuOJ2LV
fAXCnwRr9nM43Kyeiv3CMWUpfaawwQi7Gc8M696EICLHHdpvO2v/OsmBzige6CbgPqFMd0pJ
3rY5dS8uTztnuzqIEkKuKiOqmRU192H7boeI</vt:lpwstr>
  </property>
  <property fmtid="{D5CDD505-2E9C-101B-9397-08002B2CF9AE}" pid="8" name="_2015_ms_pID_7253432">
    <vt:lpwstr>gg==</vt:lpwstr>
  </property>
</Properties>
</file>