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1"/>
  </p:sldMasterIdLst>
  <p:notesMasterIdLst>
    <p:notesMasterId r:id="rId6"/>
  </p:notesMasterIdLst>
  <p:handoutMasterIdLst>
    <p:handoutMasterId r:id="rId7"/>
  </p:handoutMasterIdLst>
  <p:sldIdLst>
    <p:sldId id="771" r:id="rId2"/>
    <p:sldId id="769" r:id="rId3"/>
    <p:sldId id="770" r:id="rId4"/>
    <p:sldId id="772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06-10-2219_Puneet Jain" initials="PKJ" lastIdx="1" clrIdx="0">
    <p:extLst>
      <p:ext uri="{19B8F6BF-5375-455C-9EA6-DF929625EA0E}">
        <p15:presenceInfo xmlns:p15="http://schemas.microsoft.com/office/powerpoint/2012/main" userId="06-10-2219_Puneet Jai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62A14D"/>
    <a:srgbClr val="E9EDF4"/>
    <a:srgbClr val="FF3300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02" autoAdjust="0"/>
    <p:restoredTop sz="94625" autoAdjust="0"/>
  </p:normalViewPr>
  <p:slideViewPr>
    <p:cSldViewPr snapToGrid="0">
      <p:cViewPr varScale="1">
        <p:scale>
          <a:sx n="99" d="100"/>
          <a:sy n="99" d="100"/>
        </p:scale>
        <p:origin x="750" y="1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2472"/>
    </p:cViewPr>
  </p:sorterViewPr>
  <p:notesViewPr>
    <p:cSldViewPr snapToGrid="0">
      <p:cViewPr varScale="1">
        <p:scale>
          <a:sx n="66" d="100"/>
          <a:sy n="66" d="100"/>
        </p:scale>
        <p:origin x="1962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1/19/2021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1/19/2021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95230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Meeting #89-e</a:t>
            </a:r>
          </a:p>
          <a:p>
            <a:r>
              <a:rPr lang="de-DE" sz="1200" b="1" kern="120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15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Sep – 21 Sep 2020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604543" y="324480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SP-200670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baseline="0" dirty="0" smtClean="0">
                <a:solidFill>
                  <a:schemeClr val="bg1"/>
                </a:solidFill>
              </a:rPr>
              <a:t>03/02/2021</a:t>
            </a:r>
            <a:endParaRPr lang="en-GB" altLang="de-DE" sz="12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/>
          </a:p>
          <a:p>
            <a:pPr>
              <a:defRPr/>
            </a:pPr>
            <a:endParaRPr lang="en-GB" altLang="en-US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>
                <a:solidFill>
                  <a:schemeClr val="bg1"/>
                </a:solidFill>
              </a:rPr>
              <a:t>© 3GPP 2012</a:t>
            </a:r>
            <a:endParaRPr lang="en-GB" altLang="en-US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</a:t>
            </a:r>
            <a:r>
              <a:rPr lang="en-GB" altLang="en-US" sz="800" dirty="0" smtClean="0"/>
              <a:t>2021</a:t>
            </a:r>
            <a:endParaRPr lang="en-GB" altLang="en-US" sz="800" dirty="0"/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38125" y="2827961"/>
            <a:ext cx="8582025" cy="1143000"/>
          </a:xfrm>
        </p:spPr>
        <p:txBody>
          <a:bodyPr/>
          <a:lstStyle/>
          <a:p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5GSAT_ARCH @SA2 </a:t>
            </a:r>
            <a:r>
              <a:rPr lang="fr-FR" dirty="0">
                <a:solidFill>
                  <a:schemeClr val="bg2">
                    <a:lumMod val="10000"/>
                  </a:schemeClr>
                </a:solidFill>
              </a:rPr>
              <a:t>rel17</a:t>
            </a:r>
            <a:br>
              <a:rPr lang="fr-FR" dirty="0">
                <a:solidFill>
                  <a:schemeClr val="bg2">
                    <a:lumMod val="10000"/>
                  </a:schemeClr>
                </a:solidFill>
              </a:rPr>
            </a:br>
            <a:r>
              <a:rPr lang="fr-FR" dirty="0" err="1">
                <a:solidFill>
                  <a:schemeClr val="bg2">
                    <a:lumMod val="10000"/>
                  </a:schemeClr>
                </a:solidFill>
              </a:rPr>
              <a:t>I</a:t>
            </a:r>
            <a:r>
              <a:rPr lang="fr-FR" dirty="0" err="1" smtClean="0">
                <a:solidFill>
                  <a:schemeClr val="bg2">
                    <a:lumMod val="10000"/>
                  </a:schemeClr>
                </a:solidFill>
              </a:rPr>
              <a:t>ntermediate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bg2">
                    <a:lumMod val="10000"/>
                  </a:schemeClr>
                </a:solidFill>
              </a:rPr>
              <a:t>status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for </a:t>
            </a:r>
            <a:r>
              <a:rPr lang="fr-FR" dirty="0" err="1" smtClean="0">
                <a:solidFill>
                  <a:schemeClr val="bg2">
                    <a:lumMod val="10000"/>
                  </a:schemeClr>
                </a:solidFill>
              </a:rPr>
              <a:t>preparation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Call </a:t>
            </a:r>
            <a:r>
              <a:rPr lang="fr-FR" dirty="0" err="1" smtClean="0">
                <a:solidFill>
                  <a:schemeClr val="bg2">
                    <a:lumMod val="10000"/>
                  </a:schemeClr>
                </a:solidFill>
              </a:rPr>
              <a:t>Conf</a:t>
            </a: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br>
              <a:rPr lang="fr-FR" dirty="0" smtClean="0">
                <a:solidFill>
                  <a:schemeClr val="bg2">
                    <a:lumMod val="10000"/>
                  </a:schemeClr>
                </a:solidFill>
              </a:rPr>
            </a:br>
            <a:r>
              <a:rPr lang="fr-FR" dirty="0" smtClean="0">
                <a:solidFill>
                  <a:schemeClr val="bg2">
                    <a:lumMod val="10000"/>
                  </a:schemeClr>
                </a:solidFill>
              </a:rPr>
              <a:t>2021-02-03</a:t>
            </a:r>
            <a:endParaRPr lang="en-US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0833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1789" y="2617443"/>
            <a:ext cx="8554480" cy="3520963"/>
          </a:xfrm>
        </p:spPr>
        <p:txBody>
          <a:bodyPr/>
          <a:lstStyle/>
          <a:p>
            <a:r>
              <a:rPr lang="en-US" altLang="de-DE" sz="2000" dirty="0"/>
              <a:t>Progress since SA#89-e:</a:t>
            </a:r>
          </a:p>
          <a:p>
            <a:pPr lvl="1"/>
            <a:r>
              <a:rPr lang="en-US" sz="1400" dirty="0"/>
              <a:t>SA2#141-e: 5 draft CRs approved, 2 LS out to RAN.</a:t>
            </a:r>
          </a:p>
          <a:p>
            <a:pPr lvl="1"/>
            <a:r>
              <a:rPr lang="fr-FR" sz="1400" dirty="0"/>
              <a:t>SA2#142-e: 3 </a:t>
            </a:r>
            <a:r>
              <a:rPr lang="fr-FR" sz="1400" dirty="0" err="1"/>
              <a:t>draft</a:t>
            </a:r>
            <a:r>
              <a:rPr lang="fr-FR" sz="1400" dirty="0"/>
              <a:t> </a:t>
            </a:r>
            <a:r>
              <a:rPr lang="fr-FR" sz="1400" dirty="0" err="1"/>
              <a:t>CRs</a:t>
            </a:r>
            <a:r>
              <a:rPr lang="fr-FR" sz="1400" dirty="0"/>
              <a:t> </a:t>
            </a:r>
            <a:r>
              <a:rPr lang="fr-FR" sz="1400" dirty="0" err="1"/>
              <a:t>approved</a:t>
            </a:r>
            <a:r>
              <a:rPr lang="fr-FR" sz="1400" dirty="0"/>
              <a:t>, 2 LS  </a:t>
            </a:r>
            <a:r>
              <a:rPr lang="fr-FR" sz="1400" dirty="0" err="1"/>
              <a:t>response</a:t>
            </a:r>
            <a:r>
              <a:rPr lang="fr-FR" sz="1400" dirty="0"/>
              <a:t> </a:t>
            </a:r>
            <a:r>
              <a:rPr lang="fr-FR" sz="1400" dirty="0" err="1"/>
              <a:t>from</a:t>
            </a:r>
            <a:r>
              <a:rPr lang="fr-FR" sz="1400" dirty="0"/>
              <a:t> RAN, 1 LS out to RAN, 1 LS out to CT1. </a:t>
            </a:r>
            <a:endParaRPr lang="en-US" sz="1400" dirty="0"/>
          </a:p>
          <a:p>
            <a:r>
              <a:rPr lang="en-US" altLang="de-DE" sz="2000" dirty="0"/>
              <a:t>RAN impacts or dependencies:</a:t>
            </a:r>
          </a:p>
          <a:p>
            <a:pPr lvl="1"/>
            <a:r>
              <a:rPr lang="en-US" sz="1400" dirty="0"/>
              <a:t>Implementation of Sol#1 and Sol#13 almost completed (need CT1 LS response to be able to close).</a:t>
            </a:r>
          </a:p>
          <a:p>
            <a:pPr lvl="1"/>
            <a:r>
              <a:rPr lang="fr-FR" sz="1400" dirty="0"/>
              <a:t>No more </a:t>
            </a:r>
            <a:r>
              <a:rPr lang="fr-FR" sz="1400" dirty="0" err="1"/>
              <a:t>work</a:t>
            </a:r>
            <a:r>
              <a:rPr lang="fr-FR" sz="1400" dirty="0"/>
              <a:t> on RAN </a:t>
            </a:r>
            <a:r>
              <a:rPr lang="fr-FR" sz="1400" dirty="0" err="1"/>
              <a:t>regarding</a:t>
            </a:r>
            <a:r>
              <a:rPr lang="fr-FR" sz="1400" dirty="0"/>
              <a:t> SAT </a:t>
            </a:r>
            <a:r>
              <a:rPr lang="fr-FR" sz="1400" dirty="0" err="1"/>
              <a:t>backauhling</a:t>
            </a:r>
            <a:r>
              <a:rPr lang="fr-FR" sz="1400" dirty="0"/>
              <a:t>: </a:t>
            </a:r>
            <a:r>
              <a:rPr lang="fr-FR" sz="1400" dirty="0" err="1"/>
              <a:t>need</a:t>
            </a:r>
            <a:r>
              <a:rPr lang="fr-FR" sz="1400" dirty="0"/>
              <a:t> SA2 </a:t>
            </a:r>
            <a:r>
              <a:rPr lang="fr-FR" sz="1400" dirty="0" err="1"/>
              <a:t>status</a:t>
            </a:r>
            <a:r>
              <a:rPr lang="fr-FR" sz="1400" dirty="0"/>
              <a:t> and </a:t>
            </a:r>
            <a:r>
              <a:rPr lang="fr-FR" sz="1400" dirty="0" err="1"/>
              <a:t>decision</a:t>
            </a:r>
            <a:r>
              <a:rPr lang="fr-FR" sz="1400" dirty="0"/>
              <a:t> for Rel17.</a:t>
            </a:r>
          </a:p>
          <a:p>
            <a:pPr lvl="1"/>
            <a:r>
              <a:rPr lang="fr-FR" sz="1400" dirty="0"/>
              <a:t>5G </a:t>
            </a:r>
            <a:r>
              <a:rPr lang="fr-FR" sz="1400" dirty="0" err="1"/>
              <a:t>QoS</a:t>
            </a:r>
            <a:r>
              <a:rPr lang="fr-FR" sz="1400" dirty="0"/>
              <a:t>: 1 LS out to </a:t>
            </a:r>
            <a:r>
              <a:rPr lang="fr-FR" sz="1400" dirty="0" smtClean="0"/>
              <a:t>RAN1,2.   </a:t>
            </a:r>
            <a:endParaRPr lang="en-US" sz="1400" dirty="0"/>
          </a:p>
          <a:p>
            <a:r>
              <a:rPr lang="en-US" altLang="de-DE" sz="2000" dirty="0"/>
              <a:t>Next steps:</a:t>
            </a:r>
          </a:p>
          <a:p>
            <a:pPr lvl="1"/>
            <a:r>
              <a:rPr lang="en-US" sz="1400" dirty="0"/>
              <a:t>Continue normative work.</a:t>
            </a:r>
          </a:p>
          <a:p>
            <a:pPr lvl="1"/>
            <a:r>
              <a:rPr lang="en-US" sz="1400" dirty="0" smtClean="0"/>
              <a:t>Complete </a:t>
            </a:r>
            <a:r>
              <a:rPr lang="en-US" sz="1400" dirty="0"/>
              <a:t>functional descriptions, procedures, policy frameworks of solutions selected in study TR in specifications TS23.501, TS 23.502, TS 23.503. </a:t>
            </a:r>
          </a:p>
          <a:p>
            <a:pPr marL="0" indent="0">
              <a:buNone/>
            </a:pPr>
            <a:r>
              <a:rPr lang="en-GB" altLang="zh-CN" sz="800" dirty="0"/>
              <a:t>  </a:t>
            </a:r>
            <a:endParaRPr lang="de-DE" altLang="de-DE" sz="1600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79388" y="83891"/>
            <a:ext cx="7112000" cy="1143000"/>
          </a:xfrm>
        </p:spPr>
        <p:txBody>
          <a:bodyPr/>
          <a:lstStyle/>
          <a:p>
            <a:r>
              <a:rPr lang="en-GB" altLang="en-US" b="1" dirty="0"/>
              <a:t>Report to SA#90e (Dec20)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="" xmlns:a16="http://schemas.microsoft.com/office/drawing/2014/main" id="{2033FE64-1FFA-48D9-81A7-04C4D37364C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72622116"/>
              </p:ext>
            </p:extLst>
          </p:nvPr>
        </p:nvGraphicFramePr>
        <p:xfrm>
          <a:off x="179388" y="1376363"/>
          <a:ext cx="8810068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4705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77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480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lang="en-US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r>
                        <a:rPr lang="en-US" altLang="zh-CN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GSAT_ARCH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Architecture aspects for using satellite access in 5G</a:t>
                      </a: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10% -&gt; 50%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Jun, 21</a:t>
                      </a:r>
                      <a:endParaRPr lang="en-US" sz="1400" b="1" i="0" dirty="0">
                        <a:solidFill>
                          <a:srgbClr val="FF000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SP-200445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 rot="19403721">
            <a:off x="6240112" y="4767560"/>
            <a:ext cx="291618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 smtClean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</a:rPr>
              <a:t>reminder</a:t>
            </a:r>
            <a:endParaRPr lang="en-US" sz="5400" b="0" cap="none" spc="0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9113428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581765"/>
              </p:ext>
            </p:extLst>
          </p:nvPr>
        </p:nvGraphicFramePr>
        <p:xfrm>
          <a:off x="276118" y="1222409"/>
          <a:ext cx="8513452" cy="50994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5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375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2900"/>
                <a:gridCol w="248590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14523"/>
              </a:tblGrid>
              <a:tr h="527451"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</a:t>
                      </a:r>
                      <a:r>
                        <a:rPr lang="en-GB" sz="1400" b="1" u="non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ey issues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</a:t>
                      </a:r>
                      <a:r>
                        <a:rPr lang="en-GB" sz="1400" b="1" u="non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solution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</a:t>
                      </a: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/meeting)</a:t>
                      </a:r>
                    </a:p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Agreed</a:t>
                      </a: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Tdocs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Comments</a:t>
                      </a:r>
                      <a:r>
                        <a:rPr lang="fr-FR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normative</a:t>
                      </a:r>
                      <a:r>
                        <a:rPr lang="fr-FR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progress</a:t>
                      </a:r>
                      <a:r>
                        <a:rPr lang="fr-FR" sz="14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fr-FR" sz="14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</a:p>
                    <a:p>
                      <a:endParaRPr lang="en-US" sz="1400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#1 Mobility Mgt. with large coverage areas.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Sol#1: Position-based and fixed TA Satellite Access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(Discussion/e141) S2-2007690</a:t>
                      </a:r>
                    </a:p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(LS to RAN3/e141) S2-2008307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lang="fr-FR" sz="800" b="0" baseline="0" dirty="0" smtClean="0">
                          <a:latin typeface="Arial "/>
                        </a:rPr>
                        <a:t>Main aspects of the solution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agreed</a:t>
                      </a:r>
                      <a:r>
                        <a:rPr lang="fr-FR" sz="800" b="0" baseline="0" dirty="0" smtClean="0">
                          <a:latin typeface="Arial "/>
                        </a:rPr>
                        <a:t>.</a:t>
                      </a:r>
                    </a:p>
                    <a:p>
                      <a:r>
                        <a:rPr lang="fr-FR" sz="800" b="0" baseline="0" dirty="0" smtClean="0">
                          <a:latin typeface="Arial "/>
                        </a:rPr>
                        <a:t>(NGCI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fix</a:t>
                      </a:r>
                      <a:r>
                        <a:rPr lang="fr-FR" sz="800" b="0" baseline="0" dirty="0" smtClean="0">
                          <a:latin typeface="Arial "/>
                        </a:rPr>
                        <a:t> on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earth</a:t>
                      </a:r>
                      <a:r>
                        <a:rPr lang="fr-FR" sz="800" b="0" baseline="0" dirty="0" smtClean="0">
                          <a:latin typeface="Arial "/>
                        </a:rPr>
                        <a:t>,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minimize</a:t>
                      </a:r>
                      <a:r>
                        <a:rPr lang="fr-FR" sz="800" b="0" baseline="0" dirty="0" smtClean="0">
                          <a:latin typeface="Arial "/>
                        </a:rPr>
                        <a:t> CN impacts) </a:t>
                      </a:r>
                    </a:p>
                    <a:p>
                      <a:endParaRPr lang="fr-FR" sz="800" b="0" baseline="0" dirty="0" smtClean="0">
                        <a:latin typeface="Arial "/>
                      </a:endParaRPr>
                    </a:p>
                    <a:p>
                      <a:r>
                        <a:rPr lang="fr-FR" sz="800" b="0" baseline="0" dirty="0" smtClean="0">
                          <a:latin typeface="Arial "/>
                        </a:rPr>
                        <a:t>Open points: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may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depend</a:t>
                      </a:r>
                      <a:r>
                        <a:rPr lang="fr-FR" sz="800" b="0" baseline="0" dirty="0" smtClean="0">
                          <a:latin typeface="Arial "/>
                        </a:rPr>
                        <a:t> on RAN2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baseline="0" dirty="0">
                        <a:latin typeface="Arial 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800" b="0" i="0" baseline="0" dirty="0" smtClean="0">
                          <a:latin typeface="Arial "/>
                        </a:rPr>
                        <a:t> Possible CN impacts 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depending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 on 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furter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 RAN2 (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moving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cells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), RAN3 (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fix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cells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) </a:t>
                      </a:r>
                      <a:r>
                        <a:rPr lang="fr-FR" sz="800" b="0" i="0" baseline="0" dirty="0" err="1" smtClean="0">
                          <a:latin typeface="Arial "/>
                        </a:rPr>
                        <a:t>work</a:t>
                      </a:r>
                      <a:r>
                        <a:rPr lang="fr-FR" sz="800" b="0" i="0" baseline="0" dirty="0" smtClean="0">
                          <a:latin typeface="Arial "/>
                        </a:rPr>
                        <a:t>. </a:t>
                      </a:r>
                      <a:endParaRPr lang="en-US" sz="1600" b="0" i="0" baseline="0" dirty="0">
                        <a:latin typeface="Arial 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800" b="1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00B050"/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75%</a:t>
                      </a:r>
                      <a:endParaRPr lang="en-US" sz="1200" dirty="0" smtClean="0">
                        <a:latin typeface="Arial 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endParaRPr lang="en-US" sz="800" b="1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#2 Mobility Mgt. with moving coverage areas.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lvl="0" hangingPunct="0">
                        <a:spcAft>
                          <a:spcPts val="900"/>
                        </a:spcAft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#6 RAN mobility with NGSO regenerative-based satellite access.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#3 Delay in satellite.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Sol#2 RAT type + Sol#10: Addressing delay in satellite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For RAT type</a:t>
                      </a: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see</a:t>
                      </a: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below</a:t>
                      </a: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For Delay, </a:t>
                      </a:r>
                      <a:r>
                        <a:rPr lang="fr-FR" sz="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see</a:t>
                      </a: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800" b="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comments</a:t>
                      </a:r>
                      <a:r>
                        <a:rPr lang="fr-FR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. 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0" baseline="0" dirty="0" smtClean="0">
                          <a:latin typeface="Arial "/>
                        </a:rPr>
                        <a:t>Delay </a:t>
                      </a:r>
                      <a:r>
                        <a:rPr lang="fr-FR" sz="800" b="0" baseline="0" dirty="0">
                          <a:latin typeface="Arial "/>
                        </a:rPr>
                        <a:t>in satellite: </a:t>
                      </a:r>
                      <a:r>
                        <a:rPr lang="fr-FR" sz="800" b="0" baseline="0" dirty="0" smtClean="0">
                          <a:latin typeface="Arial "/>
                        </a:rPr>
                        <a:t>NAS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timer</a:t>
                      </a:r>
                      <a:r>
                        <a:rPr lang="fr-FR" sz="800" b="0" baseline="0" dirty="0" smtClean="0">
                          <a:latin typeface="Arial "/>
                        </a:rPr>
                        <a:t> for GEO extension 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depends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smtClean="0">
                          <a:latin typeface="Arial "/>
                        </a:rPr>
                        <a:t>on CT1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study</a:t>
                      </a:r>
                      <a:r>
                        <a:rPr lang="fr-FR" sz="800" b="0" baseline="0" dirty="0" smtClean="0">
                          <a:latin typeface="Arial "/>
                        </a:rPr>
                        <a:t> (5GSAT_ARCH_CT)</a:t>
                      </a:r>
                      <a:endParaRPr lang="fr-FR" sz="800" b="0" baseline="0" dirty="0">
                        <a:latin typeface="Arial 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aseline="0" dirty="0" smtClean="0">
                        <a:solidFill>
                          <a:srgbClr val="FF0000"/>
                        </a:solidFill>
                        <a:latin typeface="Arial 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Possible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way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forward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to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be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discussed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during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03/02 CC</a:t>
                      </a:r>
                      <a:endParaRPr lang="en-US" sz="800" b="1" dirty="0" smtClean="0">
                        <a:solidFill>
                          <a:srgbClr val="FF0000"/>
                        </a:solidFill>
                        <a:latin typeface="Arial "/>
                      </a:endParaRPr>
                    </a:p>
                    <a:p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25%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Wait</a:t>
                      </a:r>
                      <a:r>
                        <a:rPr lang="fr-FR" sz="120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 CT1</a:t>
                      </a:r>
                      <a:endParaRPr lang="en-US" sz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 "/>
                      </a:endParaRPr>
                    </a:p>
                    <a:p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2649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#4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QoS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 with satellite access.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Sol#2: 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Addition of new values to RAT type IE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(23.502/e140)</a:t>
                      </a:r>
                      <a:r>
                        <a:rPr lang="en-US" sz="800" b="0" kern="1200" baseline="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S2-2006590</a:t>
                      </a:r>
                    </a:p>
                    <a:p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(23.501/e140)  S2-2006591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(23.501/e140)  S2-2006592</a:t>
                      </a:r>
                      <a:endParaRPr lang="en-US" sz="800" dirty="0" smtClean="0">
                        <a:solidFill>
                          <a:srgbClr val="000000"/>
                        </a:solidFill>
                        <a:latin typeface="Arial 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(23.501/e141) </a:t>
                      </a:r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S2-2008310</a:t>
                      </a:r>
                      <a:endParaRPr lang="en-US" sz="800" dirty="0" smtClean="0">
                        <a:solidFill>
                          <a:srgbClr val="000000"/>
                        </a:solidFill>
                        <a:latin typeface="Arial "/>
                        <a:cs typeface="Times New Roman" panose="02020603050405020304" pitchFamily="18" charset="0"/>
                      </a:endParaRPr>
                    </a:p>
                    <a:p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(LS</a:t>
                      </a:r>
                      <a:r>
                        <a:rPr lang="fr-FR" sz="800" baseline="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 to RAN1,2</a:t>
                      </a:r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/e142)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S2-2009225</a:t>
                      </a:r>
                      <a:endParaRPr lang="en-US" sz="800" dirty="0">
                        <a:solidFill>
                          <a:srgbClr val="000000"/>
                        </a:solidFill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Arial "/>
                        </a:rPr>
                        <a:t>New </a:t>
                      </a:r>
                      <a:r>
                        <a:rPr lang="en-US" sz="800" dirty="0">
                          <a:latin typeface="Arial "/>
                        </a:rPr>
                        <a:t>RAT type IE are agreed - NR(LEO), NR(MEO), NR(GEO) and NR(OTHERSAT</a:t>
                      </a:r>
                      <a:r>
                        <a:rPr lang="en-US" sz="800" dirty="0" smtClean="0">
                          <a:latin typeface="Arial "/>
                        </a:rPr>
                        <a:t>)</a:t>
                      </a:r>
                      <a:endParaRPr lang="en-US" sz="800" dirty="0">
                        <a:latin typeface="Arial "/>
                      </a:endParaRP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en-US" sz="800" dirty="0" smtClean="0">
                          <a:latin typeface="Arial "/>
                        </a:rPr>
                        <a:t>Existing </a:t>
                      </a:r>
                      <a:r>
                        <a:rPr lang="en-US" sz="800" dirty="0">
                          <a:latin typeface="Arial "/>
                        </a:rPr>
                        <a:t>23.501 procedures could be used for handling the new RAT types</a:t>
                      </a:r>
                      <a:r>
                        <a:rPr lang="en-US" sz="800" dirty="0" smtClean="0">
                          <a:latin typeface="Arial "/>
                        </a:rPr>
                        <a:t>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r>
                        <a:rPr lang="fr-FR" sz="800" dirty="0" smtClean="0">
                          <a:latin typeface="Arial "/>
                        </a:rPr>
                        <a:t>RAN3</a:t>
                      </a:r>
                      <a:r>
                        <a:rPr lang="fr-FR" sz="800" baseline="0" dirty="0" smtClean="0">
                          <a:latin typeface="Arial "/>
                        </a:rPr>
                        <a:t> </a:t>
                      </a:r>
                      <a:r>
                        <a:rPr lang="fr-FR" sz="800" baseline="0" dirty="0" err="1" smtClean="0">
                          <a:latin typeface="Arial "/>
                        </a:rPr>
                        <a:t>Tdocs</a:t>
                      </a:r>
                      <a:r>
                        <a:rPr lang="fr-FR" sz="800" baseline="0" dirty="0" smtClean="0">
                          <a:latin typeface="Arial "/>
                        </a:rPr>
                        <a:t> to update NG and </a:t>
                      </a:r>
                      <a:r>
                        <a:rPr lang="fr-FR" sz="800" baseline="0" dirty="0" err="1" smtClean="0">
                          <a:latin typeface="Arial "/>
                        </a:rPr>
                        <a:t>Xn</a:t>
                      </a:r>
                      <a:r>
                        <a:rPr lang="fr-FR" sz="800" baseline="0" dirty="0" smtClean="0">
                          <a:latin typeface="Arial "/>
                        </a:rPr>
                        <a:t> interface</a:t>
                      </a:r>
                    </a:p>
                    <a:p>
                      <a:pPr marL="0" indent="0">
                        <a:buFontTx/>
                        <a:buNone/>
                      </a:pPr>
                      <a:endParaRPr lang="en-US" sz="800" dirty="0" smtClean="0">
                        <a:latin typeface="Arial "/>
                      </a:endParaRPr>
                    </a:p>
                    <a:p>
                      <a:r>
                        <a:rPr lang="fr-FR" sz="800" b="0" baseline="0" dirty="0" smtClean="0">
                          <a:latin typeface="Arial "/>
                        </a:rPr>
                        <a:t>Open points:</a:t>
                      </a:r>
                    </a:p>
                    <a:p>
                      <a:endParaRPr lang="fr-FR" sz="800" b="0" baseline="0" dirty="0" smtClean="0">
                        <a:latin typeface="Arial 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FR" sz="800" b="0" baseline="0" dirty="0" err="1" smtClean="0">
                          <a:latin typeface="Arial "/>
                        </a:rPr>
                        <a:t>Take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into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account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smtClean="0">
                          <a:latin typeface="Arial "/>
                        </a:rPr>
                        <a:t>RAN1,2 </a:t>
                      </a:r>
                      <a:r>
                        <a:rPr lang="fr-FR" sz="800" b="0" baseline="0" dirty="0" smtClean="0">
                          <a:latin typeface="Arial "/>
                        </a:rPr>
                        <a:t>LS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response</a:t>
                      </a:r>
                      <a:r>
                        <a:rPr lang="fr-FR" sz="800" b="0" baseline="0" dirty="0" smtClean="0">
                          <a:latin typeface="Arial "/>
                        </a:rPr>
                        <a:t>.</a:t>
                      </a:r>
                    </a:p>
                    <a:p>
                      <a:pPr marL="171450" indent="-171450">
                        <a:buFontTx/>
                        <a:buChar char="-"/>
                      </a:pPr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Tx/>
                        <a:buNone/>
                      </a:pPr>
                      <a:r>
                        <a:rPr lang="fr-FR" sz="1200" dirty="0" smtClean="0">
                          <a:solidFill>
                            <a:srgbClr val="00B050"/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75%</a:t>
                      </a:r>
                      <a:endParaRPr lang="en-US" sz="12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#5 </a:t>
                      </a:r>
                      <a:r>
                        <a:rPr lang="en-US" sz="800" dirty="0" err="1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QoS</a:t>
                      </a: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 with satellite backhaul.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Sol#11: Backhaul QoS handling based on AMF and UPF information</a:t>
                      </a:r>
                      <a:endParaRPr lang="en-US" sz="800" dirty="0">
                        <a:solidFill>
                          <a:srgbClr val="000000"/>
                        </a:solidFill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(LS toRAN3/e141)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S2-2008308</a:t>
                      </a:r>
                    </a:p>
                    <a:p>
                      <a:r>
                        <a:rPr lang="fr-FR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(23.503/e142) </a:t>
                      </a:r>
                      <a:r>
                        <a:rPr lang="en-US" sz="800" dirty="0" smtClean="0">
                          <a:solidFill>
                            <a:srgbClr val="000000"/>
                          </a:solidFill>
                          <a:latin typeface="Arial "/>
                          <a:cs typeface="Times New Roman" panose="02020603050405020304" pitchFamily="18" charset="0"/>
                        </a:rPr>
                        <a:t>S2-2009487</a:t>
                      </a:r>
                      <a:endParaRPr lang="en-US" sz="800" dirty="0">
                        <a:solidFill>
                          <a:srgbClr val="000000"/>
                        </a:solidFill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b="1" dirty="0">
                          <a:solidFill>
                            <a:srgbClr val="FF0000"/>
                          </a:solidFill>
                          <a:latin typeface="Arial "/>
                        </a:rPr>
                        <a:t>No </a:t>
                      </a:r>
                      <a:r>
                        <a:rPr lang="en-US" sz="800" b="1" dirty="0" smtClean="0">
                          <a:solidFill>
                            <a:srgbClr val="FF0000"/>
                          </a:solidFill>
                          <a:latin typeface="Arial "/>
                        </a:rPr>
                        <a:t>consensus on basic assumptions for</a:t>
                      </a:r>
                      <a:r>
                        <a:rPr lang="en-US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rel17.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800" b="1" baseline="0" dirty="0" smtClean="0">
                        <a:solidFill>
                          <a:srgbClr val="FF0000"/>
                        </a:solidFill>
                        <a:latin typeface="Arial 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Possible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way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forward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to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be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discussed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</a:t>
                      </a: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during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03/02 CC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fr-FR" sz="800" b="1" baseline="0" dirty="0" smtClean="0">
                        <a:solidFill>
                          <a:srgbClr val="FF0000"/>
                        </a:solidFill>
                        <a:latin typeface="Arial 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Char char="Ø"/>
                        <a:tabLst/>
                        <a:defRPr/>
                      </a:pPr>
                      <a:r>
                        <a:rPr lang="fr-FR" sz="800" b="1" baseline="0" dirty="0" err="1" smtClean="0">
                          <a:solidFill>
                            <a:srgbClr val="FF0000"/>
                          </a:solidFill>
                          <a:latin typeface="Arial "/>
                        </a:rPr>
                        <a:t>See</a:t>
                      </a:r>
                      <a:r>
                        <a:rPr lang="fr-FR" sz="800" b="1" baseline="0" dirty="0" smtClean="0">
                          <a:solidFill>
                            <a:srgbClr val="FF0000"/>
                          </a:solidFill>
                          <a:latin typeface="Arial "/>
                        </a:rPr>
                        <a:t> doc </a:t>
                      </a:r>
                      <a:r>
                        <a:rPr lang="en-GB" sz="800" b="1" kern="1200" dirty="0" smtClean="0">
                          <a:solidFill>
                            <a:srgbClr val="FF0000"/>
                          </a:solidFill>
                          <a:effectLst/>
                          <a:latin typeface="Arial "/>
                          <a:ea typeface="+mn-ea"/>
                          <a:cs typeface="+mn-cs"/>
                        </a:rPr>
                        <a:t>5GSAT_ARCH:  </a:t>
                      </a:r>
                      <a:r>
                        <a:rPr lang="en-GB" sz="800" b="1" kern="1200" dirty="0" err="1" smtClean="0">
                          <a:solidFill>
                            <a:srgbClr val="FF0000"/>
                          </a:solidFill>
                          <a:effectLst/>
                          <a:latin typeface="Arial "/>
                          <a:ea typeface="+mn-ea"/>
                          <a:cs typeface="+mn-cs"/>
                        </a:rPr>
                        <a:t>QoS</a:t>
                      </a:r>
                      <a:r>
                        <a:rPr lang="en-GB" sz="800" b="1" kern="1200" dirty="0" smtClean="0">
                          <a:solidFill>
                            <a:srgbClr val="FF0000"/>
                          </a:solidFill>
                          <a:effectLst/>
                          <a:latin typeface="Arial "/>
                          <a:ea typeface="+mn-ea"/>
                          <a:cs typeface="+mn-cs"/>
                        </a:rPr>
                        <a:t> with satellite backhaul (Discussing the way forward in Rel-17)</a:t>
                      </a:r>
                    </a:p>
                    <a:p>
                      <a:endParaRPr lang="en-US" sz="800" kern="1200" dirty="0" smtClean="0">
                        <a:solidFill>
                          <a:srgbClr val="FF0000"/>
                        </a:solidFill>
                        <a:effectLst/>
                        <a:latin typeface="Arial 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sz="800" dirty="0" smtClean="0">
                        <a:solidFill>
                          <a:srgbClr val="FF0000"/>
                        </a:solidFill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FF0000"/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25%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200" dirty="0" smtClean="0">
                          <a:solidFill>
                            <a:srgbClr val="FF0000"/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Standby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200" dirty="0" smtClean="0">
                        <a:solidFill>
                          <a:schemeClr val="accent6">
                            <a:lumMod val="75000"/>
                          </a:schemeClr>
                        </a:solidFill>
                        <a:latin typeface="Arial "/>
                      </a:endParaRPr>
                    </a:p>
                    <a:p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321972" y="311293"/>
            <a:ext cx="8339804" cy="582859"/>
          </a:xfrm>
        </p:spPr>
        <p:txBody>
          <a:bodyPr/>
          <a:lstStyle/>
          <a:p>
            <a:r>
              <a:rPr lang="en-GB" altLang="en-US" b="1" dirty="0">
                <a:solidFill>
                  <a:srgbClr val="00B0F0"/>
                </a:solidFill>
              </a:rPr>
              <a:t>SA2 </a:t>
            </a:r>
            <a:r>
              <a:rPr lang="en-GB" altLang="en-US" b="1" dirty="0" smtClean="0">
                <a:solidFill>
                  <a:srgbClr val="00B0F0"/>
                </a:solidFill>
              </a:rPr>
              <a:t>5GSAT_ARCH </a:t>
            </a:r>
            <a:br>
              <a:rPr lang="en-GB" altLang="en-US" b="1" dirty="0" smtClean="0">
                <a:solidFill>
                  <a:srgbClr val="00B0F0"/>
                </a:solidFill>
              </a:rPr>
            </a:br>
            <a:r>
              <a:rPr lang="en-GB" altLang="en-US" b="1" dirty="0" smtClean="0">
                <a:solidFill>
                  <a:srgbClr val="00B0F0"/>
                </a:solidFill>
              </a:rPr>
              <a:t>Work </a:t>
            </a:r>
            <a:r>
              <a:rPr lang="en-GB" altLang="en-US" b="1" dirty="0">
                <a:solidFill>
                  <a:srgbClr val="00B0F0"/>
                </a:solidFill>
              </a:rPr>
              <a:t>Item </a:t>
            </a:r>
            <a:r>
              <a:rPr lang="en-GB" altLang="en-US" b="1" dirty="0" smtClean="0">
                <a:solidFill>
                  <a:srgbClr val="00B0F0"/>
                </a:solidFill>
              </a:rPr>
              <a:t>progress (1/2)</a:t>
            </a:r>
            <a:br>
              <a:rPr lang="en-GB" altLang="en-US" b="1" dirty="0" smtClean="0">
                <a:solidFill>
                  <a:srgbClr val="00B0F0"/>
                </a:solidFill>
              </a:rPr>
            </a:br>
            <a:r>
              <a:rPr lang="en-GB" altLang="en-US" sz="1600" b="1" dirty="0" smtClean="0">
                <a:solidFill>
                  <a:srgbClr val="00B0F0"/>
                </a:solidFill>
              </a:rPr>
              <a:t>objective: June21, 3 meetings remaining  </a:t>
            </a:r>
            <a:endParaRPr lang="en-GB" altLang="en-US" sz="1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26099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3902345"/>
              </p:ext>
            </p:extLst>
          </p:nvPr>
        </p:nvGraphicFramePr>
        <p:xfrm>
          <a:off x="304994" y="1732213"/>
          <a:ext cx="8386009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525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375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692044"/>
                <a:gridCol w="25167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787080"/>
              </a:tblGrid>
              <a:tr h="386965">
                <a:tc>
                  <a:txBody>
                    <a:bodyPr/>
                    <a:lstStyle/>
                    <a:p>
                      <a:pPr marL="0" marR="0" lvl="0" indent="0" algn="ctr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</a:t>
                      </a:r>
                      <a:r>
                        <a:rPr lang="en-GB" sz="1400" b="1" u="non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k</a:t>
                      </a: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ey issues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u="none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Identified</a:t>
                      </a:r>
                      <a:r>
                        <a:rPr lang="en-GB" sz="1400" b="1" u="none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solution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Spec</a:t>
                      </a: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/meeting)</a:t>
                      </a:r>
                    </a:p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Agreed</a:t>
                      </a:r>
                      <a:r>
                        <a:rPr lang="fr-FR" sz="1400" b="1" u="none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="1" u="none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Tdocs</a:t>
                      </a:r>
                      <a:endParaRPr lang="en-US" sz="1400" b="1" u="none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err="1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Comments</a:t>
                      </a:r>
                      <a:r>
                        <a:rPr lang="fr-FR" sz="140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on normative</a:t>
                      </a:r>
                      <a:r>
                        <a:rPr lang="fr-FR" sz="1400" baseline="0" dirty="0" smtClean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fr-FR" sz="1400" baseline="0" dirty="0" err="1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progress</a:t>
                      </a:r>
                      <a:r>
                        <a:rPr lang="fr-FR" sz="1400" baseline="0" dirty="0">
                          <a:solidFill>
                            <a:schemeClr val="bg2">
                              <a:lumMod val="10000"/>
                            </a:schemeClr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US" sz="1400" dirty="0">
                        <a:solidFill>
                          <a:schemeClr val="bg2">
                            <a:lumMod val="10000"/>
                          </a:schemeClr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rgbClr val="00B05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fr-FR" sz="1400" dirty="0" smtClean="0">
                          <a:solidFill>
                            <a:srgbClr val="FFC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  <a:r>
                        <a:rPr lang="fr-FR" sz="1400" dirty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</a:t>
                      </a:r>
                    </a:p>
                    <a:p>
                      <a:endParaRPr lang="en-US" sz="1400" dirty="0">
                        <a:solidFill>
                          <a:srgbClr val="00B05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#7 Multi connectivity with satellite access</a:t>
                      </a:r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No </a:t>
                      </a:r>
                      <a:endParaRPr lang="en-US" sz="80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GB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nly </a:t>
                      </a: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alignment to RAN (if any) is needed in normative phase.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NA</a:t>
                      </a:r>
                      <a:endParaRPr lang="en-US" sz="800" b="1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#8 The role of satellite link in content distribution towards the edge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Sol#6</a:t>
                      </a:r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GB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normative work.</a:t>
                      </a:r>
                      <a:endParaRPr lang="en-US" sz="800" b="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1" dirty="0" smtClean="0">
                          <a:latin typeface="Arial "/>
                          <a:cs typeface="Times New Roman" panose="02020603050405020304" pitchFamily="18" charset="0"/>
                        </a:rPr>
                        <a:t>NA</a:t>
                      </a:r>
                      <a:endParaRPr lang="en-US" sz="800" b="1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#9</a:t>
                      </a:r>
                      <a:r>
                        <a:rPr lang="en-GB" sz="800" b="0" kern="1200" baseline="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Multi connectivity with hybrid satellite/terrestrial backhaul</a:t>
                      </a:r>
                      <a:endParaRPr lang="en-US" sz="800" b="0" kern="1200" dirty="0">
                        <a:solidFill>
                          <a:schemeClr val="dk1"/>
                        </a:solidFill>
                        <a:effectLst/>
                        <a:latin typeface="Arial 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>
                          <a:latin typeface="Arial "/>
                          <a:cs typeface="Times New Roman" panose="02020603050405020304" pitchFamily="18" charset="0"/>
                        </a:rPr>
                        <a:t>FFS</a:t>
                      </a:r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GB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o </a:t>
                      </a:r>
                      <a:r>
                        <a:rPr lang="en-GB" sz="800" b="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normative work.</a:t>
                      </a:r>
                      <a:endParaRPr lang="en-US" sz="800" b="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800" b="1" dirty="0" smtClean="0">
                          <a:latin typeface="Arial "/>
                          <a:cs typeface="Times New Roman" panose="02020603050405020304" pitchFamily="18" charset="0"/>
                        </a:rPr>
                        <a:t>NA</a:t>
                      </a:r>
                      <a:endParaRPr lang="en-US" sz="800" b="1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32144">
                <a:tc>
                  <a:txBody>
                    <a:bodyPr/>
                    <a:lstStyle/>
                    <a:p>
                      <a:pPr marL="0" marR="0" lvl="0" indent="0" algn="l" defTabSz="685766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000000"/>
                          </a:solidFill>
                          <a:latin typeface="Arial "/>
                          <a:ea typeface="Times New Roman" panose="02020603050405020304" pitchFamily="18" charset="0"/>
                        </a:rPr>
                        <a:t>#10 Regulatory services with super-national satellite ground station</a:t>
                      </a:r>
                      <a:endParaRPr lang="en-US" sz="80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800" dirty="0">
                          <a:latin typeface="Arial "/>
                          <a:cs typeface="Times New Roman" panose="02020603050405020304" pitchFamily="18" charset="0"/>
                        </a:rPr>
                        <a:t>Sol#13 </a:t>
                      </a:r>
                      <a:r>
                        <a:rPr lang="en-US" sz="800" kern="1200" dirty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Country specific PLMN selection</a:t>
                      </a:r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(23.501/e142)</a:t>
                      </a:r>
                      <a:r>
                        <a:rPr lang="en-US" sz="800" baseline="0" dirty="0" smtClean="0">
                          <a:latin typeface="Arial 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S2-2009486</a:t>
                      </a:r>
                    </a:p>
                    <a:p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(23.502/e141) S2-2008312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kern="1200" dirty="0" smtClean="0">
                          <a:solidFill>
                            <a:schemeClr val="dk1"/>
                          </a:solidFill>
                          <a:effectLst/>
                          <a:latin typeface="Arial "/>
                          <a:ea typeface="+mn-ea"/>
                          <a:cs typeface="Times New Roman" panose="02020603050405020304" pitchFamily="18" charset="0"/>
                        </a:rPr>
                        <a:t>(23.501/e141) S2-2008309 </a:t>
                      </a:r>
                      <a:endParaRPr lang="en-US" sz="800" dirty="0" smtClean="0">
                        <a:latin typeface="Arial "/>
                        <a:cs typeface="Times New Roman" panose="02020603050405020304" pitchFamily="18" charset="0"/>
                      </a:endParaRPr>
                    </a:p>
                    <a:p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(23.502/e142) S2-2009484</a:t>
                      </a:r>
                    </a:p>
                    <a:p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(LS</a:t>
                      </a:r>
                      <a:r>
                        <a:rPr lang="en-US" sz="800" baseline="0" dirty="0" smtClean="0">
                          <a:latin typeface="Arial "/>
                          <a:cs typeface="Times New Roman" panose="02020603050405020304" pitchFamily="18" charset="0"/>
                        </a:rPr>
                        <a:t> to CT1</a:t>
                      </a:r>
                      <a:r>
                        <a:rPr lang="en-US" sz="800" dirty="0" smtClean="0">
                          <a:latin typeface="Arial "/>
                          <a:cs typeface="Times New Roman" panose="02020603050405020304" pitchFamily="18" charset="0"/>
                        </a:rPr>
                        <a:t>/e142)S2-2009485</a:t>
                      </a:r>
                      <a:endParaRPr lang="en-US" sz="800" dirty="0">
                        <a:latin typeface="Arial 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800" b="0" baseline="0" dirty="0" smtClean="0">
                          <a:latin typeface="Arial "/>
                        </a:rPr>
                        <a:t>Main aspects of the solution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agreed</a:t>
                      </a:r>
                      <a:r>
                        <a:rPr lang="fr-FR" sz="800" b="0" baseline="0" dirty="0" smtClean="0">
                          <a:latin typeface="Arial "/>
                        </a:rPr>
                        <a:t>.</a:t>
                      </a:r>
                    </a:p>
                    <a:p>
                      <a:endParaRPr lang="fr-FR" sz="800" b="0" baseline="0" dirty="0">
                        <a:latin typeface="Arial "/>
                      </a:endParaRPr>
                    </a:p>
                    <a:p>
                      <a:r>
                        <a:rPr lang="fr-FR" sz="800" b="0" baseline="0" dirty="0" smtClean="0">
                          <a:latin typeface="Arial "/>
                        </a:rPr>
                        <a:t>Open points:</a:t>
                      </a:r>
                    </a:p>
                    <a:p>
                      <a:endParaRPr lang="fr-FR" sz="800" b="0" baseline="0" dirty="0">
                        <a:latin typeface="Arial "/>
                      </a:endParaRP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FR" sz="800" b="0" baseline="0" dirty="0" err="1" smtClean="0">
                          <a:latin typeface="Arial "/>
                        </a:rPr>
                        <a:t>Take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into</a:t>
                      </a:r>
                      <a:r>
                        <a:rPr lang="fr-FR" sz="800" b="0" baseline="0" dirty="0" smtClean="0">
                          <a:latin typeface="Arial "/>
                        </a:rPr>
                        <a:t>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account</a:t>
                      </a:r>
                      <a:r>
                        <a:rPr lang="fr-FR" sz="800" b="0" baseline="0" dirty="0" smtClean="0">
                          <a:latin typeface="Arial "/>
                        </a:rPr>
                        <a:t> CT1 </a:t>
                      </a:r>
                      <a:r>
                        <a:rPr lang="fr-FR" sz="800" b="0" baseline="0" dirty="0">
                          <a:latin typeface="Arial "/>
                        </a:rPr>
                        <a:t>LS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response</a:t>
                      </a:r>
                      <a:r>
                        <a:rPr lang="fr-FR" sz="800" b="0" baseline="0" dirty="0" smtClean="0">
                          <a:latin typeface="Arial "/>
                        </a:rPr>
                        <a:t>.</a:t>
                      </a:r>
                    </a:p>
                    <a:p>
                      <a:pPr marL="171450" indent="-171450">
                        <a:buFont typeface="Wingdings" panose="05000000000000000000" pitchFamily="2" charset="2"/>
                        <a:buChar char="Ø"/>
                      </a:pPr>
                      <a:r>
                        <a:rPr lang="fr-FR" sz="800" b="0" baseline="0" dirty="0" err="1" smtClean="0">
                          <a:latin typeface="Arial "/>
                        </a:rPr>
                        <a:t>Which</a:t>
                      </a:r>
                      <a:r>
                        <a:rPr lang="fr-FR" sz="800" b="0" baseline="0" dirty="0" smtClean="0">
                          <a:latin typeface="Arial "/>
                        </a:rPr>
                        <a:t> location check </a:t>
                      </a:r>
                      <a:r>
                        <a:rPr lang="fr-FR" sz="800" b="0" baseline="0" dirty="0" err="1" smtClean="0">
                          <a:latin typeface="Arial "/>
                        </a:rPr>
                        <a:t>after</a:t>
                      </a:r>
                      <a:r>
                        <a:rPr lang="fr-FR" sz="800" b="0" baseline="0" dirty="0" smtClean="0">
                          <a:latin typeface="Arial "/>
                        </a:rPr>
                        <a:t> registration?</a:t>
                      </a:r>
                      <a:endParaRPr lang="fr-FR" sz="800" b="0" baseline="0" dirty="0">
                        <a:latin typeface="Arial 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r>
                        <a:rPr lang="fr-FR" sz="800" b="0" baseline="0" dirty="0">
                          <a:latin typeface="Arial "/>
                        </a:rPr>
                        <a:t>  </a:t>
                      </a:r>
                      <a:endParaRPr lang="en-US" sz="800" b="0" dirty="0"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rgbClr val="00B050"/>
                          </a:solidFill>
                          <a:latin typeface="Arial 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a:t>75%</a:t>
                      </a:r>
                      <a:endParaRPr lang="en-US" sz="1400" dirty="0" smtClean="0">
                        <a:latin typeface="Arial 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</a:pPr>
                      <a:endParaRPr lang="en-US" sz="800" b="1" dirty="0">
                        <a:solidFill>
                          <a:srgbClr val="00B0F0"/>
                        </a:solidFill>
                        <a:latin typeface="Arial 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321972" y="426796"/>
            <a:ext cx="8339804" cy="582859"/>
          </a:xfrm>
        </p:spPr>
        <p:txBody>
          <a:bodyPr/>
          <a:lstStyle/>
          <a:p>
            <a:r>
              <a:rPr lang="en-GB" altLang="en-US" b="1" dirty="0">
                <a:solidFill>
                  <a:srgbClr val="00B0F0"/>
                </a:solidFill>
              </a:rPr>
              <a:t>SA2 </a:t>
            </a:r>
            <a:r>
              <a:rPr lang="en-GB" altLang="en-US" b="1" dirty="0" smtClean="0">
                <a:solidFill>
                  <a:srgbClr val="00B0F0"/>
                </a:solidFill>
              </a:rPr>
              <a:t>5GSAT_ARCH </a:t>
            </a:r>
            <a:br>
              <a:rPr lang="en-GB" altLang="en-US" b="1" dirty="0" smtClean="0">
                <a:solidFill>
                  <a:srgbClr val="00B0F0"/>
                </a:solidFill>
              </a:rPr>
            </a:br>
            <a:r>
              <a:rPr lang="en-GB" altLang="en-US" b="1" dirty="0" smtClean="0">
                <a:solidFill>
                  <a:srgbClr val="00B0F0"/>
                </a:solidFill>
              </a:rPr>
              <a:t>Work </a:t>
            </a:r>
            <a:r>
              <a:rPr lang="en-GB" altLang="en-US" b="1" dirty="0">
                <a:solidFill>
                  <a:srgbClr val="00B0F0"/>
                </a:solidFill>
              </a:rPr>
              <a:t>Item </a:t>
            </a:r>
            <a:r>
              <a:rPr lang="en-GB" altLang="en-US" b="1" dirty="0" smtClean="0">
                <a:solidFill>
                  <a:srgbClr val="00B0F0"/>
                </a:solidFill>
              </a:rPr>
              <a:t>progress (2/2)</a:t>
            </a:r>
            <a:br>
              <a:rPr lang="en-GB" altLang="en-US" b="1" dirty="0" smtClean="0">
                <a:solidFill>
                  <a:srgbClr val="00B0F0"/>
                </a:solidFill>
              </a:rPr>
            </a:br>
            <a:r>
              <a:rPr lang="en-GB" altLang="en-US" sz="1600" b="1" dirty="0" smtClean="0">
                <a:solidFill>
                  <a:srgbClr val="00B0F0"/>
                </a:solidFill>
              </a:rPr>
              <a:t>objective: June21, 3 meetings remaining  </a:t>
            </a:r>
            <a:endParaRPr lang="en-GB" altLang="en-US" sz="1600" b="1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4414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7561</TotalTime>
  <Words>601</Words>
  <Application>Microsoft Office PowerPoint</Application>
  <PresentationFormat>On-screen Show (4:3)</PresentationFormat>
  <Paragraphs>116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1" baseType="lpstr">
      <vt:lpstr>宋体</vt:lpstr>
      <vt:lpstr>Arial</vt:lpstr>
      <vt:lpstr>Arial </vt:lpstr>
      <vt:lpstr>Calibri</vt:lpstr>
      <vt:lpstr>Times New Roman</vt:lpstr>
      <vt:lpstr>Wingdings</vt:lpstr>
      <vt:lpstr>Office Theme</vt:lpstr>
      <vt:lpstr>5GSAT_ARCH @SA2 rel17 Intermediate status for preparation Call Conf  2021-02-03</vt:lpstr>
      <vt:lpstr>Report to SA#90e (Dec20)</vt:lpstr>
      <vt:lpstr>SA2 5GSAT_ARCH  Work Item progress (1/2) objective: June21, 3 meetings remaining  </vt:lpstr>
      <vt:lpstr>SA2 5GSAT_ARCH  Work Item progress (2/2) objective: June21, 3 meetings remaining  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FINE Jean-Yves</cp:lastModifiedBy>
  <cp:revision>1476</cp:revision>
  <dcterms:created xsi:type="dcterms:W3CDTF">2008-08-30T09:32:10Z</dcterms:created>
  <dcterms:modified xsi:type="dcterms:W3CDTF">2021-01-19T15:48:56Z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d71424e4-2b5e-4ef9-a35e-e093f5c635c8</vt:lpwstr>
  </property>
  <property fmtid="{D5CDD505-2E9C-101B-9397-08002B2CF9AE}" pid="7" name="CTP_TimeStamp">
    <vt:lpwstr>2020-06-24 16:05:50Z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</Properties>
</file>