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6" y="1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7ED3D-551A-4137-818E-A916B26939D6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E19A6-12E7-47E4-A4A7-DA0082C435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778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5C28F-017D-45AB-A2B3-3B917E2B1FC0}" type="datetime1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 userDrawn="1"/>
        </p:nvSpPr>
        <p:spPr>
          <a:xfrm>
            <a:off x="203200" y="622300"/>
            <a:ext cx="307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i="1" dirty="0" smtClean="0">
                <a:solidFill>
                  <a:srgbClr val="C00000"/>
                </a:solidFill>
              </a:rPr>
              <a:t>NTT DOCOMO confidential</a:t>
            </a:r>
            <a:endParaRPr kumimoji="1" lang="ja-JP" altLang="en-US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F56B-A31B-44F3-BF30-68A18544B52A}" type="datetime1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645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41F28-C8EE-4B87-8D0C-8531925A27D5}" type="datetime1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454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EAD8C-BDA1-4603-9E8C-699DDEFF4E3D}" type="datetime1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7516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55468-81A2-4B8D-ADBC-7C936CC43C31}" type="datetime1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12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766E1-D035-4403-BF3F-7F11DFFFDE01}" type="datetime1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4226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C418A-46E3-47A6-BE80-2F31A99C90FF}" type="datetime1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929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0BB36-332E-4469-A7AB-2A30137F89A3}" type="datetime1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37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F3BCC-DEAB-4BF2-953D-0D399C455409}" type="datetime1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109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7A3B5-6658-4F05-8C0D-82ABAB0A865E}" type="datetime1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18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A7449-C932-4C89-9DE5-2662BCFACE67}" type="datetime1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03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01_corp_brandlogo_S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3825" y="511175"/>
            <a:ext cx="176371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177800" y="1014413"/>
            <a:ext cx="11871325" cy="0"/>
          </a:xfrm>
          <a:prstGeom prst="line">
            <a:avLst/>
          </a:prstGeom>
          <a:noFill/>
          <a:ln w="57150">
            <a:solidFill>
              <a:srgbClr val="CC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730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4706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3CF8C-44CD-4435-943D-8AE5C7B4D012}" type="datetime1">
              <a:rPr kumimoji="1" lang="ja-JP" altLang="en-US" smtClean="0"/>
              <a:t>2018/11/20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4706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altLang="ja-JP" dirty="0" smtClean="0"/>
              <a:t>NTT DOCOMO, INC., Copyright 2018, All rights reserved.</a:t>
            </a: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423400" y="64706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C680C-BE13-46CC-BC2C-0B90555E18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07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55" y="216817"/>
            <a:ext cx="10515600" cy="773440"/>
          </a:xfrm>
        </p:spPr>
        <p:txBody>
          <a:bodyPr>
            <a:normAutofit fontScale="90000"/>
          </a:bodyPr>
          <a:lstStyle/>
          <a:p>
            <a:r>
              <a:rPr kumimoji="1" lang="en-US" altLang="ja-JP" b="1" dirty="0" smtClean="0">
                <a:solidFill>
                  <a:srgbClr val="C00000"/>
                </a:solidFill>
              </a:rPr>
              <a:t>[104#11] Target CSI-RS capabilities &amp; proposed structure</a:t>
            </a:r>
            <a:endParaRPr kumimoji="1" lang="ja-JP" altLang="en-US" b="1" dirty="0">
              <a:solidFill>
                <a:srgbClr val="C00000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smtClean="0"/>
              <a:t>NTT DOCOMO, INC., Copyright 2018, All rights reserved.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C680C-BE13-46CC-BC2C-0B90555E18F1}" type="slidenum">
              <a:rPr kumimoji="1" lang="ja-JP" altLang="en-US" smtClean="0"/>
              <a:t>1</a:t>
            </a:fld>
            <a:endParaRPr kumimoji="1" lang="ja-JP" altLang="en-US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737423"/>
              </p:ext>
            </p:extLst>
          </p:nvPr>
        </p:nvGraphicFramePr>
        <p:xfrm>
          <a:off x="102603" y="1077707"/>
          <a:ext cx="7014634" cy="5760720"/>
        </p:xfrm>
        <a:graphic>
          <a:graphicData uri="http://schemas.openxmlformats.org/drawingml/2006/table">
            <a:tbl>
              <a:tblPr firstRow="1" firstCol="1" bandRow="1"/>
              <a:tblGrid>
                <a:gridCol w="493903">
                  <a:extLst>
                    <a:ext uri="{9D8B030D-6E8A-4147-A177-3AD203B41FA5}">
                      <a16:colId xmlns:a16="http://schemas.microsoft.com/office/drawing/2014/main" val="3819259325"/>
                    </a:ext>
                  </a:extLst>
                </a:gridCol>
                <a:gridCol w="1206631">
                  <a:extLst>
                    <a:ext uri="{9D8B030D-6E8A-4147-A177-3AD203B41FA5}">
                      <a16:colId xmlns:a16="http://schemas.microsoft.com/office/drawing/2014/main" val="4173007721"/>
                    </a:ext>
                  </a:extLst>
                </a:gridCol>
                <a:gridCol w="2881985">
                  <a:extLst>
                    <a:ext uri="{9D8B030D-6E8A-4147-A177-3AD203B41FA5}">
                      <a16:colId xmlns:a16="http://schemas.microsoft.com/office/drawing/2014/main" val="3760998356"/>
                    </a:ext>
                  </a:extLst>
                </a:gridCol>
                <a:gridCol w="1423447">
                  <a:extLst>
                    <a:ext uri="{9D8B030D-6E8A-4147-A177-3AD203B41FA5}">
                      <a16:colId xmlns:a16="http://schemas.microsoft.com/office/drawing/2014/main" val="1105808196"/>
                    </a:ext>
                  </a:extLst>
                </a:gridCol>
                <a:gridCol w="1008668">
                  <a:extLst>
                    <a:ext uri="{9D8B030D-6E8A-4147-A177-3AD203B41FA5}">
                      <a16:colId xmlns:a16="http://schemas.microsoft.com/office/drawing/2014/main" val="3168453843"/>
                    </a:ext>
                  </a:extLst>
                </a:gridCol>
              </a:tblGrid>
              <a:tr h="1457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Item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Feature name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Components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values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altLang="ja-JP" sz="1050" dirty="0" err="1" smtClean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Curent</a:t>
                      </a:r>
                      <a:r>
                        <a:rPr lang="en-US" altLang="ja-JP" sz="1050" dirty="0" smtClean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 granularity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2711892"/>
                  </a:ext>
                </a:extLst>
              </a:tr>
              <a:tr h="291561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2-15a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List of association between CSI-RS and SRS (up to 16)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1) Maximum number of </a:t>
                      </a:r>
                      <a:r>
                        <a:rPr lang="en-GB" sz="1050" dirty="0" err="1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Tx</a:t>
                      </a: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 ports in one resource across all CCs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2, 4, 8, 12, 16, 24, 32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ja-JP" sz="1050" b="1" dirty="0" smtClean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Per band per band combination</a:t>
                      </a:r>
                      <a:endParaRPr lang="ja-JP" sz="1050" b="1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000869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2) Maximum number of resources across CCs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1 to 64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533014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3) Total number of </a:t>
                      </a:r>
                      <a:r>
                        <a:rPr lang="en-GB" sz="1050" dirty="0" err="1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Tx</a:t>
                      </a: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 ports across CCs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 to 256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995975"/>
                  </a:ext>
                </a:extLst>
              </a:tr>
              <a:tr h="291561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2-36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List of type I single panel codebook (up to 16)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1) Maximum number of </a:t>
                      </a:r>
                      <a:r>
                        <a:rPr lang="en-GB" sz="1050" dirty="0" err="1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Tx</a:t>
                      </a: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 ports in one resource across all CCs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2, 4, 8, 12, 16, 24, 32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696852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2) Maximum number of resources across CCs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1 to 64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41825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3) Total number of </a:t>
                      </a:r>
                      <a:r>
                        <a:rPr lang="en-GB" sz="1050" dirty="0" err="1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Tx</a:t>
                      </a: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 ports across CCs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 to 256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5530370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4) Supported codebook mode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Mode 1, Mode 1/2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70578"/>
                  </a:ext>
                </a:extLst>
              </a:tr>
              <a:tr h="2915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5) Maximum number of CSI-RS resource in a resource set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1 to 8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387988"/>
                  </a:ext>
                </a:extLst>
              </a:tr>
              <a:tr h="291561"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2-40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List of type I multi-panel codebook (up to 16)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1) Maximum number of Tx ports in one resource across all CCs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8, 16, 32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7535309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2) Maximum number of resources across CCs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1 to 64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93860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3) Total number of Tx ports across CCs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 to 256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2742246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4) Supported codebook mode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Mode 1, 2, both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041295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5) Supported number of panels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2, 4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688064"/>
                  </a:ext>
                </a:extLst>
              </a:tr>
              <a:tr h="2915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6) Maximum number of CSI-RS resource in a resource set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1 to 8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278400"/>
                  </a:ext>
                </a:extLst>
              </a:tr>
              <a:tr h="291561"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2-41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List of type II codebook (up to 16)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1) Maximum number of Tx ports in one resource across all CCs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4, 8, 12, 16, 24, 32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856995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2) Maximum number of resources across CCs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1 to 64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914433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3) Total number of Tx ports across CCs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 to 256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158520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4) Parameter “Lx”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2, 3, 4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837897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5) Amplitude scaling type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Wideband, wideband &amp; sub-band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344086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6) Amplitude subset restriction level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Supported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105458"/>
                  </a:ext>
                </a:extLst>
              </a:tr>
              <a:tr h="291561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2-43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List of type II codebook with port selection (up to 16)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1) Maximum number of </a:t>
                      </a:r>
                      <a:r>
                        <a:rPr lang="en-GB" sz="1050" dirty="0" err="1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Tx</a:t>
                      </a: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 ports in one resource across all CCs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4, 8, 12, 16, 24, 32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617992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2) Maximum number of resources across CCs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1 to 64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374147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3) Total number of Tx ports across CCs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 to 256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833284"/>
                  </a:ext>
                </a:extLst>
              </a:tr>
              <a:tr h="1457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4) Parameter “Lx”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2, 3, 4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566789"/>
                  </a:ext>
                </a:extLst>
              </a:tr>
              <a:tr h="26887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5) Amplitude scaling type</a:t>
                      </a:r>
                      <a:endParaRPr lang="ja-JP" sz="105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ea typeface="游明朝" panose="02020400000000000000" pitchFamily="18" charset="-128"/>
                          <a:cs typeface="Arial" panose="020B0604020202020204" pitchFamily="34" charset="0"/>
                        </a:rPr>
                        <a:t>Wideband, wideband &amp; sub-band</a:t>
                      </a: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ja-JP" sz="1050" dirty="0">
                        <a:effectLst/>
                        <a:latin typeface="Arial" panose="020B0604020202020204" pitchFamily="34" charset="0"/>
                        <a:ea typeface="游明朝" panose="02020400000000000000" pitchFamily="18" charset="-128"/>
                        <a:cs typeface="Arial" panose="020B0604020202020204" pitchFamily="34" charset="0"/>
                      </a:endParaRPr>
                    </a:p>
                  </a:txBody>
                  <a:tcPr marL="67868" marR="678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564257"/>
                  </a:ext>
                </a:extLst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5470"/>
              </p:ext>
            </p:extLst>
          </p:nvPr>
        </p:nvGraphicFramePr>
        <p:xfrm>
          <a:off x="8022210" y="1075428"/>
          <a:ext cx="3846137" cy="56464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63192">
                  <a:extLst>
                    <a:ext uri="{9D8B030D-6E8A-4147-A177-3AD203B41FA5}">
                      <a16:colId xmlns:a16="http://schemas.microsoft.com/office/drawing/2014/main" val="3827436602"/>
                    </a:ext>
                  </a:extLst>
                </a:gridCol>
                <a:gridCol w="1640264">
                  <a:extLst>
                    <a:ext uri="{9D8B030D-6E8A-4147-A177-3AD203B41FA5}">
                      <a16:colId xmlns:a16="http://schemas.microsoft.com/office/drawing/2014/main" val="363168043"/>
                    </a:ext>
                  </a:extLst>
                </a:gridCol>
                <a:gridCol w="942681">
                  <a:extLst>
                    <a:ext uri="{9D8B030D-6E8A-4147-A177-3AD203B41FA5}">
                      <a16:colId xmlns:a16="http://schemas.microsoft.com/office/drawing/2014/main" val="765725500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Proposed Components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Proposed</a:t>
                      </a:r>
                      <a:r>
                        <a:rPr kumimoji="1" lang="en-US" altLang="ja-JP" sz="10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granularity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2213462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CSI-RS</a:t>
                      </a:r>
                      <a:r>
                        <a:rPr kumimoji="1" lang="en-US" altLang="ja-JP" sz="10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resources common to all supported codebook types </a:t>
                      </a:r>
                      <a:r>
                        <a:rPr kumimoji="1" lang="en-US" altLang="ja-JP" sz="1050" baseline="0" dirty="0" smtClean="0">
                          <a:solidFill>
                            <a:srgbClr val="FF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(common to all or different?)</a:t>
                      </a:r>
                    </a:p>
                    <a:p>
                      <a:r>
                        <a:rPr kumimoji="1" lang="en-US" altLang="ja-JP" sz="1050" baseline="0" dirty="0" smtClean="0">
                          <a:solidFill>
                            <a:srgbClr val="FF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(up to 16 or reduced?)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Maximum number of </a:t>
                      </a:r>
                      <a:r>
                        <a:rPr kumimoji="1" lang="en-US" altLang="ja-JP" sz="105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Tx</a:t>
                      </a:r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ports in one resource across all CCs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band combination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466598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Maximum number of resources across CCs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611823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 Total number of </a:t>
                      </a:r>
                      <a:r>
                        <a:rPr kumimoji="1" lang="en-US" altLang="ja-JP" sz="105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Tx</a:t>
                      </a:r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ports across CCs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42435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Supported codebook type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2-36) Type I single</a:t>
                      </a:r>
                    </a:p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2-40) Type I multi</a:t>
                      </a:r>
                    </a:p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2-41) Type II</a:t>
                      </a:r>
                    </a:p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2-43) Type II with port selection</a:t>
                      </a:r>
                    </a:p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2-15a) SRS association with CSI-RS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band combination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4067113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Supported codebook mode</a:t>
                      </a:r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050" dirty="0" smtClean="0">
                          <a:solidFill>
                            <a:srgbClr val="FF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(same value for 2-36 and 2-40 or different?)</a:t>
                      </a:r>
                      <a:endParaRPr kumimoji="1" lang="en-US" altLang="ja-JP" sz="1050" dirty="0" smtClean="0">
                        <a:solidFill>
                          <a:srgbClr val="FF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UE </a:t>
                      </a:r>
                      <a:r>
                        <a:rPr kumimoji="1" lang="en-US" altLang="ja-JP" sz="1050" dirty="0" smtClean="0">
                          <a:solidFill>
                            <a:srgbClr val="FF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(or per band?)</a:t>
                      </a:r>
                      <a:endParaRPr kumimoji="1" lang="ja-JP" altLang="en-US" sz="1050" dirty="0">
                        <a:solidFill>
                          <a:srgbClr val="FF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86328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Maximum number of CSI-RS resource in a resource set </a:t>
                      </a:r>
                      <a:r>
                        <a:rPr kumimoji="1" lang="en-US" altLang="ja-JP" sz="1050" dirty="0" smtClean="0">
                          <a:solidFill>
                            <a:srgbClr val="FF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(same value for 2-36 and 2-40 or different?)</a:t>
                      </a:r>
                      <a:endParaRPr kumimoji="1" lang="ja-JP" altLang="en-US" sz="1050" dirty="0">
                        <a:solidFill>
                          <a:srgbClr val="FF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UE </a:t>
                      </a:r>
                      <a:r>
                        <a:rPr kumimoji="1" lang="en-US" altLang="ja-JP" sz="1050" dirty="0" smtClean="0">
                          <a:solidFill>
                            <a:srgbClr val="FF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(or per band?)</a:t>
                      </a:r>
                      <a:endParaRPr kumimoji="1" lang="ja-JP" altLang="en-US" sz="1050" dirty="0">
                        <a:solidFill>
                          <a:srgbClr val="FF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7294573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Supported number of</a:t>
                      </a:r>
                      <a:r>
                        <a:rPr kumimoji="1" lang="en-US" altLang="ja-JP" sz="10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panels (2-40 only)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UE </a:t>
                      </a:r>
                      <a:r>
                        <a:rPr kumimoji="1" lang="en-US" altLang="ja-JP" sz="1050" dirty="0" smtClean="0">
                          <a:solidFill>
                            <a:srgbClr val="FF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(or per band?)</a:t>
                      </a:r>
                      <a:endParaRPr kumimoji="1" lang="ja-JP" altLang="en-US" sz="1050" dirty="0">
                        <a:solidFill>
                          <a:srgbClr val="FF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687958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Parameter “Lx”</a:t>
                      </a:r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type </a:t>
                      </a:r>
                      <a:r>
                        <a:rPr kumimoji="1" lang="en-US" altLang="ja-JP" sz="1050" dirty="0" smtClean="0">
                          <a:solidFill>
                            <a:srgbClr val="FF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(same</a:t>
                      </a:r>
                      <a:r>
                        <a:rPr kumimoji="1" lang="en-US" altLang="ja-JP" sz="1050" baseline="0" dirty="0" smtClean="0">
                          <a:solidFill>
                            <a:srgbClr val="FF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value for 2-41 &amp; 2-43 or different?)</a:t>
                      </a:r>
                      <a:endParaRPr kumimoji="1" lang="ja-JP" altLang="en-US" sz="1050" dirty="0" smtClean="0">
                        <a:solidFill>
                          <a:srgbClr val="FF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UE </a:t>
                      </a:r>
                      <a:r>
                        <a:rPr kumimoji="1" lang="en-US" altLang="ja-JP" sz="1050" dirty="0" smtClean="0">
                          <a:solidFill>
                            <a:srgbClr val="FF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(or per band?)</a:t>
                      </a:r>
                      <a:endParaRPr kumimoji="1" lang="ja-JP" altLang="en-US" sz="1050" dirty="0">
                        <a:solidFill>
                          <a:srgbClr val="FF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657744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Amplitude scaling type </a:t>
                      </a:r>
                      <a:r>
                        <a:rPr kumimoji="1" lang="en-US" altLang="ja-JP" sz="1050" dirty="0" smtClean="0">
                          <a:solidFill>
                            <a:srgbClr val="FF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(same</a:t>
                      </a:r>
                      <a:r>
                        <a:rPr kumimoji="1" lang="en-US" altLang="ja-JP" sz="1050" baseline="0" dirty="0" smtClean="0">
                          <a:solidFill>
                            <a:srgbClr val="FF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value for 2-41 &amp; 2-43 or different?)</a:t>
                      </a:r>
                      <a:endParaRPr kumimoji="1" lang="ja-JP" altLang="en-US" sz="1050" dirty="0">
                        <a:solidFill>
                          <a:srgbClr val="FF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UE </a:t>
                      </a:r>
                      <a:r>
                        <a:rPr kumimoji="1" lang="en-US" altLang="ja-JP" sz="1050" dirty="0" smtClean="0">
                          <a:solidFill>
                            <a:srgbClr val="FF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(or per band?)</a:t>
                      </a:r>
                      <a:endParaRPr kumimoji="1" lang="ja-JP" altLang="en-US" sz="1050" dirty="0">
                        <a:solidFill>
                          <a:srgbClr val="FF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816288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Amplitude subset restriction level (2-41 only)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UE </a:t>
                      </a:r>
                      <a:r>
                        <a:rPr kumimoji="1" lang="en-US" altLang="ja-JP" sz="1050" dirty="0" smtClean="0">
                          <a:solidFill>
                            <a:srgbClr val="FF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(or per band?)</a:t>
                      </a:r>
                      <a:endParaRPr kumimoji="1" lang="ja-JP" altLang="en-US" sz="1050" dirty="0">
                        <a:solidFill>
                          <a:srgbClr val="FF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8832221"/>
                  </a:ext>
                </a:extLst>
              </a:tr>
            </a:tbl>
          </a:graphicData>
        </a:graphic>
      </p:graphicFrame>
      <p:sp>
        <p:nvSpPr>
          <p:cNvPr id="10" name="右矢印 9"/>
          <p:cNvSpPr/>
          <p:nvPr/>
        </p:nvSpPr>
        <p:spPr>
          <a:xfrm>
            <a:off x="7296346" y="3440784"/>
            <a:ext cx="584462" cy="8484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958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647</Words>
  <Application>Microsoft Office PowerPoint</Application>
  <PresentationFormat>ワイド画面</PresentationFormat>
  <Paragraphs>96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游ゴシック</vt:lpstr>
      <vt:lpstr>游ゴシック Light</vt:lpstr>
      <vt:lpstr>游明朝</vt:lpstr>
      <vt:lpstr>Arial</vt:lpstr>
      <vt:lpstr>Office テーマ</vt:lpstr>
      <vt:lpstr>[104#11] Target CSI-RS capabilities &amp; proposed structure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NR-AH#1801</dc:creator>
  <cp:lastModifiedBy>NTT DOCOMO, INC.</cp:lastModifiedBy>
  <cp:revision>22</cp:revision>
  <dcterms:created xsi:type="dcterms:W3CDTF">2018-02-06T10:23:33Z</dcterms:created>
  <dcterms:modified xsi:type="dcterms:W3CDTF">2018-11-20T09:19:34Z</dcterms:modified>
</cp:coreProperties>
</file>