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9" r:id="rId2"/>
    <p:sldId id="270" r:id="rId3"/>
    <p:sldId id="517" r:id="rId4"/>
    <p:sldId id="508" r:id="rId5"/>
    <p:sldId id="512" r:id="rId6"/>
    <p:sldId id="518" r:id="rId7"/>
    <p:sldId id="519" r:id="rId8"/>
    <p:sldId id="261" r:id="rId9"/>
  </p:sldIdLst>
  <p:sldSz cx="12192000" cy="6858000"/>
  <p:notesSz cx="6858000" cy="9144000"/>
  <p:embeddedFontLst>
    <p:embeddedFont>
      <p:font typeface="Ericsson Hilda" panose="00000500000000000000" pitchFamily="2" charset="0"/>
      <p:regular r:id="rId12"/>
      <p:bold r:id="rId13"/>
    </p:embeddedFont>
    <p:embeddedFont>
      <p:font typeface="Ericsson Hilda Light" panose="00000400000000000000" pitchFamily="2" charset="0"/>
      <p:regular r:id="rId14"/>
    </p:embeddedFont>
    <p:embeddedFont>
      <p:font typeface="Ericsson Technical Icons" panose="00000500000000000000" pitchFamily="2" charset="0"/>
      <p:regular r:id="rId15"/>
    </p:embeddedFont>
    <p:embeddedFont>
      <p:font typeface="Symap" panose="00000400000000000000" pitchFamily="2" charset="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424"/>
    <a:srgbClr val="767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11D0A1-F9CB-4B82-8571-6D1ADC1C346F}" v="1457" dt="2019-07-03T18:23:36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284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6FD348-9C7F-4865-875C-863EC6E2C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94207-A46E-4F9A-91C9-BB4398CEA9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2018-02-21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05526-C577-427D-800D-7921EA1602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A4CFA-39AC-4AB6-B521-EBDB0AF74A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AEDCC-D3AE-4D3E-A1AA-6BA600F2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6212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fld id="{F949BC75-2359-4F98-918A-7033C92AD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3382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C9DD1CB-DD7E-47C0-8C73-DFDF434617D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35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92AC96B-4D67-4510-9E86-C4D3070C128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82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6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Black,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1374575616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F1368AB3-821C-4A71-B119-C0A8AA44A93F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8561E9FC-533B-4891-A7E3-A3DDB1BD26FB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80218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4A0CF15-A701-44C3-81FC-A544265685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654033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4B7B746-B315-4EB5-B3A2-CA259B065B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202525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096BBFC-712A-429D-9C0A-7743993E7F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18655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Black, Ericsson Hilda 20pt</a:t>
            </a:r>
          </a:p>
        </p:txBody>
      </p:sp>
    </p:spTree>
    <p:extLst>
      <p:ext uri="{BB962C8B-B14F-4D97-AF65-F5344CB8AC3E}">
        <p14:creationId xmlns:p14="http://schemas.microsoft.com/office/powerpoint/2010/main" val="3355176887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1"/>
            <a:ext cx="8353425" cy="3457574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baseline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Chapter/section, </a:t>
            </a:r>
            <a:br>
              <a:rPr lang="en-US" dirty="0"/>
            </a:br>
            <a:r>
              <a:rPr lang="en-US" dirty="0"/>
              <a:t>Ericsson Hilda Light 60pt, 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</p:spTree>
    <p:extLst>
      <p:ext uri="{BB962C8B-B14F-4D97-AF65-F5344CB8AC3E}">
        <p14:creationId xmlns:p14="http://schemas.microsoft.com/office/powerpoint/2010/main" val="1793964376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33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415456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613FB31-E723-434D-8FBC-0054A54163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733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2EAEE37-7D1D-49D7-BEC8-7A88843E38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24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44C7C5B-04BF-4F0E-888E-CE87D0EF1D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9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w. B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9A763E3F-D546-48DC-86FC-898851FBC7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                                                                         Click icon to add a bright image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330958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Black,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6E03516D-EC68-4282-84F4-9729304A51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3D47211-FF10-4DFA-A5AF-8E0A63463B4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E57E58D-AC34-4A4B-A5B1-CE1B53ABBDA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A4CC6AB0-560E-4AE0-A93D-9C1C64F0544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3999758604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65A3682-3283-4350-B37F-DCABDCB15F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838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B1A279A-6DFF-44E2-AFD5-C14BD71050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406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9C0052-7A7B-40FB-AF90-CA9C4B79D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647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heav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D510456-FEBC-46FA-B25A-B809F2C18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1379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331677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small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4F54AF-EED6-486A-9ACA-42061F4AAE9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79425" y="1844675"/>
            <a:ext cx="8353426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3F4EF873-DC0F-4698-BEC2-502DB043AA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6079995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_SM">
            <a:extLst>
              <a:ext uri="{FF2B5EF4-FFF2-40B4-BE49-F238E27FC236}">
                <a16:creationId xmlns:a16="http://schemas.microsoft.com/office/drawing/2014/main" id="{AC5B9436-E3EB-4A3D-BE6B-EFFF8123DE9D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4114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5472113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Eric. Hilda Light 40pt, </a:t>
            </a:r>
            <a:r>
              <a:rPr lang="en-US" dirty="0" err="1"/>
              <a:t>Eri</a:t>
            </a:r>
            <a:r>
              <a:rPr lang="en-US" dirty="0"/>
              <a:t>. Black, max 2-lines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5F844D-0CF3-4814-B0DE-3D27A83936F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843472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_SM">
            <a:extLst>
              <a:ext uri="{FF2B5EF4-FFF2-40B4-BE49-F238E27FC236}">
                <a16:creationId xmlns:a16="http://schemas.microsoft.com/office/drawing/2014/main" id="{4ACB62A1-CC4A-4B59-B1D8-ED86B77D9A3A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5223735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240463" y="476250"/>
            <a:ext cx="492436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max 2-lines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349585-9F54-46CC-8CEC-052CD1853E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 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3198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w.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FAD780AD-21B6-4312-96C4-9E36B16488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                                                                         Click icon to add a dark  image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330958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White,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29FEEAB-1C1F-4153-BC50-6FCDEAC19C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7AC4DB9-933C-4680-A281-C11929BCC2F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7B568BB6-C8A4-4545-B025-7D97CC4692B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D51585B7-9911-4BC2-ACC7-3D991408BDD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787326472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6240463" y="1844674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79425" y="1844675"/>
            <a:ext cx="5472113" cy="439261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891BF4C4-9DF9-4D9F-A738-37FBCD45AA68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6758838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3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B1CFD82C-8968-4B87-A964-6288AF293D7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922214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righ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79424" y="1844675"/>
            <a:ext cx="5472113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9425" y="4149724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A05AB2F5-3C8F-45BD-81CB-45EC98D4284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6312020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lef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4"/>
            <a:ext cx="5472112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6240463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524C71C0-9908-4C8C-97CC-AA201198D2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850641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4"/>
            <a:ext cx="8353425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50" y="1844675"/>
            <a:ext cx="8353425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0114795F-6AFF-421E-BA39-763FAD29FC16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9772865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Image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240463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79425" y="4149724"/>
            <a:ext cx="5472113" cy="2087563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A14F6E09-C956-49B3-8E41-DBD053DF768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7625462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8184575" y="1844675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4332000" y="1844673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8E3794F8-471D-4987-945F-3C29BB03AB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9425" y="1844674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itle_SM">
            <a:extLst>
              <a:ext uri="{FF2B5EF4-FFF2-40B4-BE49-F238E27FC236}">
                <a16:creationId xmlns:a16="http://schemas.microsoft.com/office/drawing/2014/main" id="{6B686A21-AA96-4B0A-B7CE-F4C6D5D31B32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5457253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1776" y="1844674"/>
            <a:ext cx="259079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4" y="1844674"/>
            <a:ext cx="2592386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7EEF5633-BC13-4AEA-AEF5-CE2675504D30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8960687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1844674"/>
            <a:ext cx="2592388" cy="439261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F4D71A67-F349-4E68-B7B8-D53CE323A764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2758992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reamb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5"/>
            <a:ext cx="2592388" cy="2087562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2592388" cy="4392612"/>
          </a:xfrm>
          <a:prstGeom prst="rect">
            <a:avLst/>
          </a:prstGeom>
        </p:spPr>
        <p:txBody>
          <a:bodyPr/>
          <a:lstStyle>
            <a:lvl1pPr marL="0" indent="0">
              <a:buFont typeface="Ericsson Hilda Light" panose="020B0604020202020204" pitchFamily="34" charset="0"/>
              <a:buNone/>
              <a:defRPr sz="2500">
                <a:latin typeface="+mn-lt"/>
              </a:defRPr>
            </a:lvl1pPr>
            <a:lvl2pPr marL="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2pPr>
            <a:lvl3pPr marL="3429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3pPr>
            <a:lvl4pPr marL="6858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4pPr>
            <a:lvl5pPr marL="10287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5pPr>
          </a:lstStyle>
          <a:p>
            <a:pPr lvl="0"/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Preamble text, </a:t>
            </a:r>
            <a:r>
              <a:rPr lang="en-US" dirty="0"/>
              <a:t>Ericsson 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Hilda 25pt, Ericsson Black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0188" y="4149724"/>
            <a:ext cx="2592387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CD0BB64A-768A-4118-B3E5-52B98C693831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50909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note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Keynote cover page,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6"/>
            <a:ext cx="5472112" cy="2087562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</p:spTree>
    <p:extLst>
      <p:ext uri="{BB962C8B-B14F-4D97-AF65-F5344CB8AC3E}">
        <p14:creationId xmlns:p14="http://schemas.microsoft.com/office/powerpoint/2010/main" val="1085322578"/>
      </p:ext>
    </p:extLst>
  </p:cSld>
  <p:clrMapOvr>
    <a:masterClrMapping/>
  </p:clrMapOvr>
  <p:hf sldNum="0" hdr="0" ftr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 with visu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414972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1776" y="4149724"/>
            <a:ext cx="259079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F83268EB-5955-4A3F-8B85-E7C084E6FAF5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1006958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0462" y="4149724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0462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79425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5BD2C41D-0700-4885-AB77-25AFFE4E1FD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4149725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itle_SM">
            <a:extLst>
              <a:ext uri="{FF2B5EF4-FFF2-40B4-BE49-F238E27FC236}">
                <a16:creationId xmlns:a16="http://schemas.microsoft.com/office/drawing/2014/main" id="{2C948968-FB06-45CC-8259-6BDE4430EACB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5486120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8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0463" y="4150995"/>
            <a:ext cx="2592387" cy="208629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 marL="1028700" indent="0">
              <a:buNone/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479424" y="414972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0463" y="1844675"/>
            <a:ext cx="2592387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79424" y="1844675"/>
            <a:ext cx="2592389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59151" y="4149724"/>
            <a:ext cx="2592387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 hasCustomPrompt="1"/>
          </p:nvPr>
        </p:nvSpPr>
        <p:spPr>
          <a:xfrm>
            <a:off x="3359151" y="1844675"/>
            <a:ext cx="2592388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9120188" y="4149725"/>
            <a:ext cx="2592387" cy="208756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2089151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endParaRPr lang="en-US" dirty="0"/>
          </a:p>
        </p:txBody>
      </p:sp>
      <p:sp>
        <p:nvSpPr>
          <p:cNvPr id="13" name="Title_SM">
            <a:extLst>
              <a:ext uri="{FF2B5EF4-FFF2-40B4-BE49-F238E27FC236}">
                <a16:creationId xmlns:a16="http://schemas.microsoft.com/office/drawing/2014/main" id="{99858DC4-E787-41D2-A613-961D60F8911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4369881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 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153259"/>
            <a:ext cx="6048375" cy="347472"/>
          </a:xfrm>
          <a:prstGeom prst="rect">
            <a:avLst/>
          </a:prstGeom>
        </p:spPr>
        <p:txBody>
          <a:bodyPr r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ericsson.com/related-</a:t>
            </a:r>
            <a:r>
              <a:rPr lang="en-US" dirty="0" err="1"/>
              <a:t>url</a:t>
            </a:r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979B00C-7C1F-4F17-8D52-31D787A12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895" y="2854112"/>
            <a:ext cx="1163145" cy="11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685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logo 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EBC62E-40C0-43CF-98DC-55F7A1D1FD31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153259"/>
            <a:ext cx="6048375" cy="347472"/>
          </a:xfrm>
          <a:prstGeom prst="rect">
            <a:avLst/>
          </a:prstGeom>
        </p:spPr>
        <p:txBody>
          <a:bodyPr r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ericsson.com/related-</a:t>
            </a:r>
            <a:r>
              <a:rPr lang="en-US" dirty="0" err="1"/>
              <a:t>url</a:t>
            </a:r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CE90D21-D589-4F0A-88B0-94229A40F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509" y="2842270"/>
            <a:ext cx="1174987" cy="117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3610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bedded charac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AF35DD-3E5E-42CB-AFA5-5E09E14F72A4}"/>
              </a:ext>
            </a:extLst>
          </p:cNvPr>
          <p:cNvSpPr txBox="1"/>
          <p:nvPr userDrawn="1"/>
        </p:nvSpPr>
        <p:spPr bwMode="auto">
          <a:xfrm>
            <a:off x="479425" y="142897"/>
            <a:ext cx="11233149" cy="6715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b="1" dirty="0">
                <a:solidFill>
                  <a:schemeClr val="tx1"/>
                </a:solidFill>
              </a:rPr>
              <a:t>This Master Slide is to ensure that all our characters are embedded with the presentation. Should not be used in a presentation.</a:t>
            </a: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b="1" dirty="0">
              <a:solidFill>
                <a:schemeClr val="tx1"/>
              </a:solidFill>
              <a:latin typeface="Ericsson Technical Ico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Ericsson Technical Icons" panose="00000500000000000000" pitchFamily="2" charset="0"/>
              </a:rPr>
              <a:t>B C D F G H I L M O P R S W X b c d f g h I l m o p r s w x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47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note Cover Page w. B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8127A-B068-4F16-BC03-AF06DDDB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                                                                         Click icon to add a bright image</a:t>
            </a:r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288721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Keynote cover page,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0F7625D-2507-407E-B5D2-5964ED88BA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55427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note Cover Page w.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8127A-B068-4F16-BC03-AF06DDDB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                                                                      Click icon to add a dark image</a:t>
            </a:r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288721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Keynote cover cage,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753C092-06FE-4B22-BAB1-EBEB69074D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663325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1" name="Title_TM">
            <a:extLst>
              <a:ext uri="{FF2B5EF4-FFF2-40B4-BE49-F238E27FC236}">
                <a16:creationId xmlns:a16="http://schemas.microsoft.com/office/drawing/2014/main" id="{48FE7FF9-3930-4C4A-8BC6-EB9A286812D4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2" name="SubTitle_TM">
            <a:extLst>
              <a:ext uri="{FF2B5EF4-FFF2-40B4-BE49-F238E27FC236}">
                <a16:creationId xmlns:a16="http://schemas.microsoft.com/office/drawing/2014/main" id="{A60848B0-180A-4C02-A8B3-E172AF538B6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035D0DD-E99D-4FBA-B8C0-65E91EC04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19646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4F3FE80A-6B53-492B-8FC1-A575806A0D0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3AECA499-20B0-4F79-85A2-1C9D1BFBB0C0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B77A080-9B1F-4D75-A79E-8C7540FBB1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6540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6AB007D5-DA18-4842-9C2D-8C72512602C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0D3699C9-F9CA-4781-89C3-F0A901D1F1AF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1042C2C-5CDA-4F99-B59E-8CE43FEF21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66910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1844675"/>
            <a:ext cx="11233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Fifths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2" name="txtfooterCopy">
            <a:extLst>
              <a:ext uri="{FF2B5EF4-FFF2-40B4-BE49-F238E27FC236}">
                <a16:creationId xmlns:a16="http://schemas.microsoft.com/office/drawing/2014/main" id="{B5D66844-3D70-468C-AC9F-76DF3D537153}"/>
              </a:ext>
            </a:extLst>
          </p:cNvPr>
          <p:cNvSpPr txBox="1"/>
          <p:nvPr userDrawn="1"/>
        </p:nvSpPr>
        <p:spPr>
          <a:xfrm>
            <a:off x="527050" y="6524625"/>
            <a:ext cx="9865783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algn="l"/>
            <a:r>
              <a:rPr lang="en-US" sz="800" b="0" i="0" u="none" dirty="0">
                <a:solidFill>
                  <a:schemeClr val="bg1"/>
                </a:solidFill>
                <a:latin typeface="+mn-lt"/>
              </a:rPr>
              <a:t>Ericsson Internal  |  2018-02-21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E25556D-527C-4037-A1EA-D4D374B5DCA7}"/>
              </a:ext>
            </a:extLst>
          </p:cNvPr>
          <p:cNvPicPr>
            <a:picLocks noChangeAspect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06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5" r:id="rId2"/>
    <p:sldLayoutId id="2147483693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91" r:id="rId15"/>
    <p:sldLayoutId id="2147483673" r:id="rId16"/>
    <p:sldLayoutId id="2147483697" r:id="rId17"/>
    <p:sldLayoutId id="2147483698" r:id="rId18"/>
    <p:sldLayoutId id="2147483699" r:id="rId19"/>
    <p:sldLayoutId id="2147483700" r:id="rId20"/>
    <p:sldLayoutId id="2147483701" r:id="rId21"/>
    <p:sldLayoutId id="2147483702" r:id="rId22"/>
    <p:sldLayoutId id="2147483703" r:id="rId23"/>
    <p:sldLayoutId id="2147483674" r:id="rId24"/>
    <p:sldLayoutId id="2147483694" r:id="rId25"/>
    <p:sldLayoutId id="2147483682" r:id="rId26"/>
    <p:sldLayoutId id="2147483683" r:id="rId27"/>
    <p:sldLayoutId id="2147483684" r:id="rId28"/>
    <p:sldLayoutId id="2147483685" r:id="rId29"/>
    <p:sldLayoutId id="2147483675" r:id="rId30"/>
    <p:sldLayoutId id="2147483676" r:id="rId31"/>
    <p:sldLayoutId id="2147483686" r:id="rId32"/>
    <p:sldLayoutId id="2147483687" r:id="rId33"/>
    <p:sldLayoutId id="2147483688" r:id="rId34"/>
    <p:sldLayoutId id="2147483689" r:id="rId35"/>
    <p:sldLayoutId id="2147483696" r:id="rId36"/>
    <p:sldLayoutId id="2147483677" r:id="rId37"/>
    <p:sldLayoutId id="2147483678" r:id="rId38"/>
    <p:sldLayoutId id="2147483679" r:id="rId39"/>
    <p:sldLayoutId id="2147483680" r:id="rId40"/>
    <p:sldLayoutId id="2147483690" r:id="rId41"/>
    <p:sldLayoutId id="2147483681" r:id="rId42"/>
    <p:sldLayoutId id="2147483692" r:id="rId43"/>
    <p:sldLayoutId id="2147483704" r:id="rId44"/>
    <p:sldLayoutId id="2147483705" r:id="rId45"/>
  </p:sldLayoutIdLst>
  <p:txStyles>
    <p:titleStyle>
      <a:lvl1pPr algn="l" rtl="0" eaLnBrk="1" fontAlgn="base" hangingPunct="1">
        <a:lnSpc>
          <a:spcPct val="85000"/>
        </a:lnSpc>
        <a:spcBef>
          <a:spcPts val="300"/>
        </a:spcBef>
        <a:spcAft>
          <a:spcPct val="0"/>
        </a:spcAft>
        <a:defRPr sz="4000" kern="1400" spc="-16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9pPr>
    </p:titleStyle>
    <p:bodyStyle>
      <a:lvl1pPr marL="3429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2pPr>
      <a:lvl3pPr marL="10795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3pPr>
      <a:lvl4pPr marL="14351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4pPr>
      <a:lvl5pPr marL="1770063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00">
          <p15:clr>
            <a:srgbClr val="A4A3A4"/>
          </p15:clr>
        </p15:guide>
        <p15:guide id="2" pos="302">
          <p15:clr>
            <a:srgbClr val="A4A3A4"/>
          </p15:clr>
        </p15:guide>
        <p15:guide id="3" pos="1935">
          <p15:clr>
            <a:srgbClr val="A4A3A4"/>
          </p15:clr>
        </p15:guide>
        <p15:guide id="4" orient="horz" pos="981">
          <p15:clr>
            <a:srgbClr val="A4A3A4"/>
          </p15:clr>
        </p15:guide>
        <p15:guide id="6" pos="2116">
          <p15:clr>
            <a:srgbClr val="A4A3A4"/>
          </p15:clr>
        </p15:guide>
        <p15:guide id="7" pos="3931">
          <p15:clr>
            <a:srgbClr val="A4A3A4"/>
          </p15:clr>
        </p15:guide>
        <p15:guide id="9" pos="3749">
          <p15:clr>
            <a:srgbClr val="A4A3A4"/>
          </p15:clr>
        </p15:guide>
        <p15:guide id="10" pos="5564">
          <p15:clr>
            <a:srgbClr val="A4A3A4"/>
          </p15:clr>
        </p15:guide>
        <p15:guide id="12" pos="5745">
          <p15:clr>
            <a:srgbClr val="A4A3A4"/>
          </p15:clr>
        </p15:guide>
        <p15:guide id="13" pos="7378">
          <p15:clr>
            <a:srgbClr val="A4A3A4"/>
          </p15:clr>
        </p15:guide>
        <p15:guide id="16" orient="horz" pos="2478">
          <p15:clr>
            <a:srgbClr val="A4A3A4"/>
          </p15:clr>
        </p15:guide>
        <p15:guide id="17" orient="horz" pos="2614">
          <p15:clr>
            <a:srgbClr val="A4A3A4"/>
          </p15:clr>
        </p15:guide>
        <p15:guide id="18" orient="horz" pos="3929">
          <p15:clr>
            <a:srgbClr val="A4A3A4"/>
          </p15:clr>
        </p15:guide>
        <p15:guide id="19" orient="horz" pos="4110">
          <p15:clr>
            <a:srgbClr val="A4A3A4"/>
          </p15:clr>
        </p15:guide>
        <p15:guide id="20" orient="horz" pos="1162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65DB9-990D-42FA-8A96-AE9E2B1A33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Status of SI progress – rapporteur’s 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DC945-4710-4796-AC34-0832F26E36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Informal F2F meeting on Indoor industrial channel modeling</a:t>
            </a:r>
          </a:p>
          <a:p>
            <a:r>
              <a:rPr lang="en-US" dirty="0"/>
              <a:t>Berlin, July 1-2, 2019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7152E-1193-42D5-AAAE-792423D8573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Henrik Asplund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86FD49-9B2F-4208-8540-5F97918FA12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Ericsson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6FD6E6-EB04-48C7-AAF4-64C6EAFFEBA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2019-07-01</a:t>
            </a:r>
          </a:p>
        </p:txBody>
      </p:sp>
    </p:spTree>
    <p:extLst>
      <p:ext uri="{BB962C8B-B14F-4D97-AF65-F5344CB8AC3E}">
        <p14:creationId xmlns:p14="http://schemas.microsoft.com/office/powerpoint/2010/main" val="2189475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56A8EE2-AAAC-4241-8205-E8A10794463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0000" lnSpcReduction="20000"/>
          </a:bodyPr>
          <a:lstStyle/>
          <a:p>
            <a:pPr lvl="0" hangingPunct="0"/>
            <a:r>
              <a:rPr lang="en-US" b="1" dirty="0"/>
              <a:t>RAN1#94bis (Oct 2018)</a:t>
            </a:r>
            <a:endParaRPr lang="sv-SE" dirty="0"/>
          </a:p>
          <a:p>
            <a:pPr lvl="1" hangingPunct="0"/>
            <a:r>
              <a:rPr lang="sv-SE" dirty="0"/>
              <a:t>Start of SI</a:t>
            </a:r>
          </a:p>
          <a:p>
            <a:pPr lvl="0" hangingPunct="0"/>
            <a:r>
              <a:rPr lang="en-US" b="1" dirty="0">
                <a:solidFill>
                  <a:schemeClr val="bg2"/>
                </a:solidFill>
              </a:rPr>
              <a:t>RAN1#95 (Nov 2018)</a:t>
            </a:r>
            <a:endParaRPr lang="sv-SE" dirty="0">
              <a:solidFill>
                <a:schemeClr val="bg2"/>
              </a:solidFill>
            </a:endParaRPr>
          </a:p>
          <a:p>
            <a:pPr hangingPunct="0"/>
            <a:r>
              <a:rPr lang="en-US" b="1" dirty="0">
                <a:solidFill>
                  <a:schemeClr val="bg2"/>
                </a:solidFill>
              </a:rPr>
              <a:t>RAN1#AH (Jan 2019)</a:t>
            </a:r>
            <a:endParaRPr lang="sv-SE" dirty="0">
              <a:solidFill>
                <a:schemeClr val="bg2"/>
              </a:solidFill>
            </a:endParaRPr>
          </a:p>
          <a:p>
            <a:pPr lvl="0" hangingPunct="0"/>
            <a:r>
              <a:rPr lang="en-US" b="1" dirty="0">
                <a:solidFill>
                  <a:schemeClr val="bg2"/>
                </a:solidFill>
              </a:rPr>
              <a:t>RAN1#96 (Feb 2019)</a:t>
            </a:r>
            <a:endParaRPr lang="sv-SE" dirty="0">
              <a:solidFill>
                <a:schemeClr val="bg2"/>
              </a:solidFill>
            </a:endParaRPr>
          </a:p>
          <a:p>
            <a:pPr lvl="0" hangingPunct="0"/>
            <a:endParaRPr lang="de-DE" b="1" dirty="0"/>
          </a:p>
          <a:p>
            <a:pPr lvl="0" hangingPunct="0"/>
            <a:endParaRPr lang="de-DE" b="1" dirty="0"/>
          </a:p>
          <a:p>
            <a:pPr lvl="0" hangingPunct="0"/>
            <a:r>
              <a:rPr lang="de-DE" b="1" dirty="0"/>
              <a:t>RAN1#96bis (Apr 2019) </a:t>
            </a:r>
            <a:endParaRPr lang="sv-SE" dirty="0"/>
          </a:p>
          <a:p>
            <a:pPr lvl="1" hangingPunct="0"/>
            <a:r>
              <a:rPr lang="de-DE" dirty="0"/>
              <a:t>Online session, 0.25 TU</a:t>
            </a:r>
          </a:p>
          <a:p>
            <a:pPr lvl="0" hangingPunct="0"/>
            <a:endParaRPr lang="de-DE" b="1" dirty="0"/>
          </a:p>
          <a:p>
            <a:pPr lvl="0" hangingPunct="0"/>
            <a:endParaRPr lang="de-DE" b="1" dirty="0"/>
          </a:p>
          <a:p>
            <a:pPr lvl="0" hangingPunct="0"/>
            <a:r>
              <a:rPr lang="de-DE" b="1" dirty="0"/>
              <a:t>RAN1#97 (May 2019) </a:t>
            </a:r>
            <a:endParaRPr lang="sv-SE" dirty="0"/>
          </a:p>
          <a:p>
            <a:pPr lvl="1" hangingPunct="0"/>
            <a:r>
              <a:rPr lang="de-DE" dirty="0"/>
              <a:t>Online session, 0.25 TU</a:t>
            </a:r>
          </a:p>
          <a:p>
            <a:pPr lvl="0" hangingPunct="0"/>
            <a:endParaRPr lang="de-DE" b="1" dirty="0"/>
          </a:p>
          <a:p>
            <a:pPr hangingPunct="0"/>
            <a:r>
              <a:rPr lang="sv-SE" dirty="0">
                <a:solidFill>
                  <a:srgbClr val="FF0000"/>
                </a:solidFill>
              </a:rPr>
              <a:t>Informal offline F2F meeting July 1-2</a:t>
            </a:r>
          </a:p>
          <a:p>
            <a:pPr lvl="0" hangingPunct="0"/>
            <a:endParaRPr lang="de-DE" b="1" dirty="0"/>
          </a:p>
          <a:p>
            <a:pPr lvl="0" hangingPunct="0"/>
            <a:r>
              <a:rPr lang="de-DE" b="1" dirty="0"/>
              <a:t>RAN1#98 (Aug 2019) </a:t>
            </a:r>
            <a:endParaRPr lang="sv-SE" dirty="0"/>
          </a:p>
          <a:p>
            <a:pPr lvl="1" hangingPunct="0"/>
            <a:r>
              <a:rPr lang="sv-SE" dirty="0"/>
              <a:t>Online session – finalizing CRs to TR 38.901, </a:t>
            </a:r>
            <a:r>
              <a:rPr lang="de-DE" dirty="0"/>
              <a:t>0.5 TU</a:t>
            </a:r>
            <a:endParaRPr lang="sv-SE" dirty="0"/>
          </a:p>
          <a:p>
            <a:pPr lvl="0" hangingPunct="0"/>
            <a:r>
              <a:rPr lang="en-US" b="1" dirty="0"/>
              <a:t>RAN#85 (Sep 2019)</a:t>
            </a:r>
            <a:endParaRPr lang="sv-SE" dirty="0"/>
          </a:p>
          <a:p>
            <a:pPr lvl="1" hangingPunct="0"/>
            <a:r>
              <a:rPr lang="en-US" dirty="0"/>
              <a:t>Close SI</a:t>
            </a:r>
            <a:endParaRPr lang="sv-SE" dirty="0"/>
          </a:p>
          <a:p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23C84B8-CB78-4EFC-BD6C-3EA955DF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0DFAC3F-1FDD-4FB8-A622-29161B12EDCF}"/>
              </a:ext>
            </a:extLst>
          </p:cNvPr>
          <p:cNvGrpSpPr/>
          <p:nvPr/>
        </p:nvGrpSpPr>
        <p:grpSpPr>
          <a:xfrm>
            <a:off x="4932369" y="2045889"/>
            <a:ext cx="5334323" cy="1238314"/>
            <a:chOff x="6072772" y="2136544"/>
            <a:chExt cx="5334323" cy="123831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9B82D894-74E4-4535-BB9B-4C988A343460}"/>
                </a:ext>
              </a:extLst>
            </p:cNvPr>
            <p:cNvSpPr txBox="1"/>
            <p:nvPr/>
          </p:nvSpPr>
          <p:spPr bwMode="auto">
            <a:xfrm>
              <a:off x="6449762" y="2381456"/>
              <a:ext cx="4957333" cy="688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72000" tIns="36000" rIns="73152" bIns="36576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>
                <a:buClr>
                  <a:schemeClr val="tx1"/>
                </a:buClr>
              </a:pPr>
              <a:r>
                <a:rPr lang="sv-SE" sz="2000" dirty="0"/>
                <a:t>9 email discussions completed: model framework agreed</a:t>
              </a:r>
            </a:p>
          </p:txBody>
        </p:sp>
        <p:sp>
          <p:nvSpPr>
            <p:cNvPr id="5" name="Arrow: Down 4">
              <a:extLst>
                <a:ext uri="{FF2B5EF4-FFF2-40B4-BE49-F238E27FC236}">
                  <a16:creationId xmlns:a16="http://schemas.microsoft.com/office/drawing/2014/main" id="{1631075D-DBC4-4CA0-A082-B03FEA80E315}"/>
                </a:ext>
              </a:extLst>
            </p:cNvPr>
            <p:cNvSpPr/>
            <p:nvPr/>
          </p:nvSpPr>
          <p:spPr bwMode="auto">
            <a:xfrm>
              <a:off x="6072772" y="2136544"/>
              <a:ext cx="376990" cy="1238314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sv-SE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694B875-E384-4D5A-9701-F44AD950F6E0}"/>
              </a:ext>
            </a:extLst>
          </p:cNvPr>
          <p:cNvSpPr txBox="1"/>
          <p:nvPr/>
        </p:nvSpPr>
        <p:spPr bwMode="auto">
          <a:xfrm>
            <a:off x="4603151" y="1290669"/>
            <a:ext cx="9144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sv-SE" sz="2000" dirty="0"/>
              <a:t>No online time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AE889E4-E5B4-44A8-BAD5-E3E45508FC47}"/>
              </a:ext>
            </a:extLst>
          </p:cNvPr>
          <p:cNvGrpSpPr/>
          <p:nvPr/>
        </p:nvGrpSpPr>
        <p:grpSpPr>
          <a:xfrm>
            <a:off x="2677026" y="1536905"/>
            <a:ext cx="1879688" cy="1309105"/>
            <a:chOff x="3111592" y="1763016"/>
            <a:chExt cx="1879688" cy="1309105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E8EC3CF-4EB6-4CB1-ACA1-D34A1D423D7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157640" y="1763016"/>
              <a:ext cx="1833640" cy="76429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B0BBB5FE-9918-4BD4-907E-B5BFF25324F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157640" y="1763016"/>
              <a:ext cx="1829786" cy="98676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C564A9E-F28C-4464-BD2A-2FEB5F1BE86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111592" y="1763016"/>
              <a:ext cx="1879688" cy="130910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0" name="Arrow: Down 19">
            <a:extLst>
              <a:ext uri="{FF2B5EF4-FFF2-40B4-BE49-F238E27FC236}">
                <a16:creationId xmlns:a16="http://schemas.microsoft.com/office/drawing/2014/main" id="{FDC551E2-08DA-4EBE-8E12-F4DD09B2C1E3}"/>
              </a:ext>
            </a:extLst>
          </p:cNvPr>
          <p:cNvSpPr/>
          <p:nvPr/>
        </p:nvSpPr>
        <p:spPr bwMode="auto">
          <a:xfrm>
            <a:off x="4854164" y="3792378"/>
            <a:ext cx="376990" cy="449765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sv-SE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EF2F362-6A0F-41E5-9BFD-C36A82EF8442}"/>
              </a:ext>
            </a:extLst>
          </p:cNvPr>
          <p:cNvSpPr txBox="1"/>
          <p:nvPr/>
        </p:nvSpPr>
        <p:spPr bwMode="auto">
          <a:xfrm>
            <a:off x="5373172" y="3812810"/>
            <a:ext cx="5974944" cy="3810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buClr>
                <a:schemeClr val="tx1"/>
              </a:buClr>
            </a:pPr>
            <a:r>
              <a:rPr lang="sv-SE" sz="2000" dirty="0"/>
              <a:t>6 email discussions completed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2EA1227-5D8B-4FBF-B2DC-4B447B6F83AA}"/>
              </a:ext>
            </a:extLst>
          </p:cNvPr>
          <p:cNvCxnSpPr>
            <a:cxnSpLocks/>
            <a:stCxn id="24" idx="1"/>
          </p:cNvCxnSpPr>
          <p:nvPr/>
        </p:nvCxnSpPr>
        <p:spPr bwMode="auto">
          <a:xfrm flipH="1">
            <a:off x="3062038" y="3557223"/>
            <a:ext cx="1490822" cy="806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D703B13-CBA9-47F4-B987-56A4E5EC1614}"/>
              </a:ext>
            </a:extLst>
          </p:cNvPr>
          <p:cNvSpPr txBox="1"/>
          <p:nvPr/>
        </p:nvSpPr>
        <p:spPr bwMode="auto">
          <a:xfrm>
            <a:off x="4552860" y="3366692"/>
            <a:ext cx="4957333" cy="3810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buClr>
                <a:schemeClr val="tx1"/>
              </a:buClr>
            </a:pPr>
            <a:r>
              <a:rPr lang="sv-SE" sz="2000" dirty="0"/>
              <a:t>Email agreements endorsed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C080A92-D309-49D1-A37A-6E420748DC63}"/>
              </a:ext>
            </a:extLst>
          </p:cNvPr>
          <p:cNvCxnSpPr>
            <a:cxnSpLocks/>
            <a:stCxn id="18" idx="1"/>
          </p:cNvCxnSpPr>
          <p:nvPr/>
        </p:nvCxnSpPr>
        <p:spPr bwMode="auto">
          <a:xfrm flipH="1">
            <a:off x="3110164" y="4432423"/>
            <a:ext cx="1446550" cy="274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AD2898E-F5D5-46E6-A7F0-68526C3B493D}"/>
              </a:ext>
            </a:extLst>
          </p:cNvPr>
          <p:cNvSpPr txBox="1"/>
          <p:nvPr/>
        </p:nvSpPr>
        <p:spPr bwMode="auto">
          <a:xfrm>
            <a:off x="4556714" y="4241892"/>
            <a:ext cx="4957333" cy="3810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buClr>
                <a:schemeClr val="tx1"/>
              </a:buClr>
            </a:pPr>
            <a:r>
              <a:rPr lang="sv-SE" sz="2000" dirty="0"/>
              <a:t>Email agreements endorsed</a:t>
            </a:r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BAE903D1-1C78-47CE-946C-28C6B6537CF5}"/>
              </a:ext>
            </a:extLst>
          </p:cNvPr>
          <p:cNvSpPr/>
          <p:nvPr/>
        </p:nvSpPr>
        <p:spPr bwMode="auto">
          <a:xfrm>
            <a:off x="5329056" y="4688010"/>
            <a:ext cx="376990" cy="641979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sv-SE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F515CA1-2469-4337-99DC-D80C7A060DEA}"/>
              </a:ext>
            </a:extLst>
          </p:cNvPr>
          <p:cNvSpPr txBox="1"/>
          <p:nvPr/>
        </p:nvSpPr>
        <p:spPr bwMode="auto">
          <a:xfrm>
            <a:off x="5784251" y="4670974"/>
            <a:ext cx="5974944" cy="5657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buClr>
                <a:schemeClr val="tx1"/>
              </a:buClr>
            </a:pPr>
            <a:r>
              <a:rPr lang="sv-SE" sz="1600" dirty="0">
                <a:solidFill>
                  <a:srgbClr val="FF0000"/>
                </a:solidFill>
              </a:rPr>
              <a:t>New email discussion to tentatively agree model details and perform calibration of model implementations (see next slide)</a:t>
            </a:r>
          </a:p>
        </p:txBody>
      </p:sp>
    </p:spTree>
    <p:extLst>
      <p:ext uri="{BB962C8B-B14F-4D97-AF65-F5344CB8AC3E}">
        <p14:creationId xmlns:p14="http://schemas.microsoft.com/office/powerpoint/2010/main" val="1946347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4059-2C90-4DEF-8BB2-FD79CEFEB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until completion of SI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0578FD-8CFF-4255-8B46-66D6EE919C36}"/>
              </a:ext>
            </a:extLst>
          </p:cNvPr>
          <p:cNvSpPr/>
          <p:nvPr/>
        </p:nvSpPr>
        <p:spPr bwMode="auto">
          <a:xfrm>
            <a:off x="9970534" y="4892705"/>
            <a:ext cx="1325461" cy="67112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/>
            </a:pPr>
            <a:r>
              <a:rPr kumimoji="0" lang="sv-SE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Approve CR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45FB53-04FC-49D6-BC1B-5430081CA060}"/>
              </a:ext>
            </a:extLst>
          </p:cNvPr>
          <p:cNvSpPr/>
          <p:nvPr/>
        </p:nvSpPr>
        <p:spPr bwMode="auto">
          <a:xfrm>
            <a:off x="9970534" y="3382687"/>
            <a:ext cx="1325461" cy="67112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/>
            </a:pPr>
            <a:r>
              <a:rPr kumimoji="0" lang="sv-SE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Draft the CR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7A1CFB-744C-4341-B5BE-EB7A4A14AD8B}"/>
              </a:ext>
            </a:extLst>
          </p:cNvPr>
          <p:cNvSpPr/>
          <p:nvPr/>
        </p:nvSpPr>
        <p:spPr bwMode="auto">
          <a:xfrm>
            <a:off x="6716636" y="1155758"/>
            <a:ext cx="2098867" cy="226695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Agree on model:</a:t>
            </a:r>
          </a:p>
          <a:p>
            <a:pPr marL="171450" marR="0" indent="-17145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sv-SE" sz="1600" dirty="0">
                <a:solidFill>
                  <a:schemeClr val="bg1"/>
                </a:solidFill>
              </a:rPr>
              <a:t>Scenario description</a:t>
            </a:r>
          </a:p>
          <a:p>
            <a:pPr marL="171450" marR="0" indent="-17145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Path loss models</a:t>
            </a:r>
          </a:p>
          <a:p>
            <a:pPr marL="171450" marR="0" indent="-17145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LOS probability</a:t>
            </a:r>
          </a:p>
          <a:p>
            <a:pPr marL="171450" marR="0" indent="-17145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LSP</a:t>
            </a:r>
            <a:r>
              <a:rPr lang="sv-SE" sz="1600" dirty="0">
                <a:solidFill>
                  <a:schemeClr val="bg1"/>
                </a:solidFill>
              </a:rPr>
              <a:t> table</a:t>
            </a:r>
          </a:p>
          <a:p>
            <a:pPr marL="171450" marR="0" indent="-17145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Additional model components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1792A8-B541-43A2-93F6-1CF31B5AE08C}"/>
              </a:ext>
            </a:extLst>
          </p:cNvPr>
          <p:cNvSpPr/>
          <p:nvPr/>
        </p:nvSpPr>
        <p:spPr bwMode="auto">
          <a:xfrm>
            <a:off x="2422856" y="1869898"/>
            <a:ext cx="2062063" cy="2682323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Tentatively agree on model:</a:t>
            </a:r>
          </a:p>
          <a:p>
            <a:pPr marL="171450" marR="0" indent="-17145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sv-SE" sz="1600" dirty="0">
                <a:solidFill>
                  <a:schemeClr val="bg1"/>
                </a:solidFill>
              </a:rPr>
              <a:t>(Scenario description)</a:t>
            </a:r>
          </a:p>
          <a:p>
            <a:pPr marL="171450" marR="0" indent="-17145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Path loss models</a:t>
            </a:r>
          </a:p>
          <a:p>
            <a:pPr marL="171450" marR="0" indent="-17145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LOS probability</a:t>
            </a:r>
          </a:p>
          <a:p>
            <a:pPr marL="171450" marR="0" indent="-17145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LSP</a:t>
            </a:r>
            <a:r>
              <a:rPr lang="sv-SE" sz="1600" dirty="0">
                <a:solidFill>
                  <a:schemeClr val="bg1"/>
                </a:solidFill>
              </a:rPr>
              <a:t> table</a:t>
            </a:r>
          </a:p>
          <a:p>
            <a:pPr marL="171450" marR="0" indent="-17145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(Additional model components)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654C40-72B3-4290-A099-36B20C72F079}"/>
              </a:ext>
            </a:extLst>
          </p:cNvPr>
          <p:cNvSpPr/>
          <p:nvPr/>
        </p:nvSpPr>
        <p:spPr bwMode="auto">
          <a:xfrm>
            <a:off x="2386052" y="4828971"/>
            <a:ext cx="2098867" cy="1081089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Agree on calibration assumptions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20530E-1BFD-4D13-86C6-556BFEF55837}"/>
              </a:ext>
            </a:extLst>
          </p:cNvPr>
          <p:cNvSpPr/>
          <p:nvPr/>
        </p:nvSpPr>
        <p:spPr bwMode="auto">
          <a:xfrm>
            <a:off x="5053593" y="4845649"/>
            <a:ext cx="1209337" cy="1081089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/>
            </a:pPr>
            <a:r>
              <a:rPr lang="sv-SE" sz="1600" dirty="0">
                <a:solidFill>
                  <a:schemeClr val="bg1"/>
                </a:solidFill>
              </a:rPr>
              <a:t>Perform calibration campaign</a:t>
            </a:r>
            <a:endParaRPr kumimoji="0" lang="sv-SE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40E426-A984-437A-BBF0-D81263895CBC}"/>
              </a:ext>
            </a:extLst>
          </p:cNvPr>
          <p:cNvSpPr/>
          <p:nvPr/>
        </p:nvSpPr>
        <p:spPr bwMode="auto">
          <a:xfrm>
            <a:off x="6716636" y="4845651"/>
            <a:ext cx="2098867" cy="1081089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S</a:t>
            </a:r>
            <a:r>
              <a:rPr lang="sv-SE" sz="1600" dirty="0">
                <a:solidFill>
                  <a:schemeClr val="bg1"/>
                </a:solidFill>
              </a:rPr>
              <a:t>ummarize calibration campaign in a Tdoc</a:t>
            </a:r>
            <a:endParaRPr kumimoji="0" lang="sv-SE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6C34728-942D-48B4-B51B-3537C2FBDA56}"/>
              </a:ext>
            </a:extLst>
          </p:cNvPr>
          <p:cNvCxnSpPr>
            <a:cxnSpLocks/>
            <a:stCxn id="5" idx="2"/>
            <a:endCxn id="4" idx="0"/>
          </p:cNvCxnSpPr>
          <p:nvPr/>
        </p:nvCxnSpPr>
        <p:spPr bwMode="auto">
          <a:xfrm>
            <a:off x="10633265" y="4053807"/>
            <a:ext cx="0" cy="8388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E7D06C8-1DCE-440C-8398-9B83FF65321F}"/>
              </a:ext>
            </a:extLst>
          </p:cNvPr>
          <p:cNvCxnSpPr>
            <a:cxnSpLocks/>
            <a:stCxn id="8" idx="3"/>
            <a:endCxn id="5" idx="1"/>
          </p:cNvCxnSpPr>
          <p:nvPr/>
        </p:nvCxnSpPr>
        <p:spPr bwMode="auto">
          <a:xfrm>
            <a:off x="8815503" y="2289233"/>
            <a:ext cx="1155031" cy="142901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C2C67F9-000E-4C70-8335-909999AE7E44}"/>
              </a:ext>
            </a:extLst>
          </p:cNvPr>
          <p:cNvCxnSpPr>
            <a:cxnSpLocks/>
            <a:stCxn id="19" idx="3"/>
            <a:endCxn id="5" idx="1"/>
          </p:cNvCxnSpPr>
          <p:nvPr/>
        </p:nvCxnSpPr>
        <p:spPr bwMode="auto">
          <a:xfrm flipV="1">
            <a:off x="8815503" y="3718247"/>
            <a:ext cx="1155031" cy="166794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02D6EB3-9C49-4ABF-90F3-392473A48031}"/>
              </a:ext>
            </a:extLst>
          </p:cNvPr>
          <p:cNvCxnSpPr>
            <a:cxnSpLocks/>
            <a:stCxn id="18" idx="3"/>
            <a:endCxn id="19" idx="1"/>
          </p:cNvCxnSpPr>
          <p:nvPr/>
        </p:nvCxnSpPr>
        <p:spPr bwMode="auto">
          <a:xfrm>
            <a:off x="6262930" y="5386194"/>
            <a:ext cx="453706" cy="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124068C-7B9C-44E1-92ED-C2C460B93A44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 bwMode="auto">
          <a:xfrm>
            <a:off x="4484919" y="5369516"/>
            <a:ext cx="568674" cy="166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254CA3D-EBF9-482F-AABF-8D5FE967A3B9}"/>
              </a:ext>
            </a:extLst>
          </p:cNvPr>
          <p:cNvCxnSpPr>
            <a:cxnSpLocks/>
            <a:stCxn id="16" idx="3"/>
            <a:endCxn id="18" idx="0"/>
          </p:cNvCxnSpPr>
          <p:nvPr/>
        </p:nvCxnSpPr>
        <p:spPr bwMode="auto">
          <a:xfrm>
            <a:off x="4484919" y="3211060"/>
            <a:ext cx="1173343" cy="163458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81563B2-5AFD-47B9-B992-A196A57377A9}"/>
              </a:ext>
            </a:extLst>
          </p:cNvPr>
          <p:cNvCxnSpPr>
            <a:cxnSpLocks/>
            <a:stCxn id="16" idx="3"/>
            <a:endCxn id="8" idx="1"/>
          </p:cNvCxnSpPr>
          <p:nvPr/>
        </p:nvCxnSpPr>
        <p:spPr bwMode="auto">
          <a:xfrm flipV="1">
            <a:off x="4484919" y="2289233"/>
            <a:ext cx="2231717" cy="92182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D9ADBD3-9758-4039-B2A2-99A10262BE55}"/>
              </a:ext>
            </a:extLst>
          </p:cNvPr>
          <p:cNvCxnSpPr/>
          <p:nvPr/>
        </p:nvCxnSpPr>
        <p:spPr bwMode="auto">
          <a:xfrm>
            <a:off x="125835" y="6761527"/>
            <a:ext cx="1175297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5D23EA8-E6E6-4538-AFA9-1860881B5157}"/>
              </a:ext>
            </a:extLst>
          </p:cNvPr>
          <p:cNvCxnSpPr>
            <a:cxnSpLocks/>
          </p:cNvCxnSpPr>
          <p:nvPr/>
        </p:nvCxnSpPr>
        <p:spPr bwMode="auto">
          <a:xfrm flipV="1">
            <a:off x="6451134" y="1111884"/>
            <a:ext cx="0" cy="55657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D1FFE83-3FFF-4113-81D4-E2352294FEB2}"/>
              </a:ext>
            </a:extLst>
          </p:cNvPr>
          <p:cNvSpPr txBox="1"/>
          <p:nvPr/>
        </p:nvSpPr>
        <p:spPr bwMode="auto">
          <a:xfrm>
            <a:off x="7007306" y="6220438"/>
            <a:ext cx="9144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sv-SE" sz="2000" dirty="0"/>
              <a:t>RAN1 meeting in August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F8109BB-7A7D-4F50-B681-B0E8E8159AB8}"/>
              </a:ext>
            </a:extLst>
          </p:cNvPr>
          <p:cNvCxnSpPr>
            <a:cxnSpLocks/>
          </p:cNvCxnSpPr>
          <p:nvPr/>
        </p:nvCxnSpPr>
        <p:spPr bwMode="auto">
          <a:xfrm flipV="1">
            <a:off x="4804572" y="1111884"/>
            <a:ext cx="0" cy="55657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C32F0502-B3C8-4171-B0D1-08BE015AEB36}"/>
              </a:ext>
            </a:extLst>
          </p:cNvPr>
          <p:cNvSpPr txBox="1"/>
          <p:nvPr/>
        </p:nvSpPr>
        <p:spPr bwMode="auto">
          <a:xfrm>
            <a:off x="2437885" y="6047492"/>
            <a:ext cx="2490109" cy="5041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buClr>
                <a:schemeClr val="tx1"/>
              </a:buClr>
            </a:pPr>
            <a:r>
              <a:rPr lang="sv-SE" sz="1400" dirty="0"/>
              <a:t>[97-NR-10 ]Email discussion concluding July 12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9AFB86-5DEA-4263-9A9C-F7F81C2BA29E}"/>
              </a:ext>
            </a:extLst>
          </p:cNvPr>
          <p:cNvSpPr/>
          <p:nvPr/>
        </p:nvSpPr>
        <p:spPr bwMode="auto">
          <a:xfrm>
            <a:off x="1319216" y="1083284"/>
            <a:ext cx="1183773" cy="705623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New technical contributions (by mid-June)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6990D26-0075-40F2-B5B7-39B42092EA8C}"/>
              </a:ext>
            </a:extLst>
          </p:cNvPr>
          <p:cNvCxnSpPr>
            <a:cxnSpLocks/>
            <a:stCxn id="23" idx="2"/>
            <a:endCxn id="16" idx="1"/>
          </p:cNvCxnSpPr>
          <p:nvPr/>
        </p:nvCxnSpPr>
        <p:spPr bwMode="auto">
          <a:xfrm>
            <a:off x="1911103" y="1788907"/>
            <a:ext cx="511753" cy="14221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91EDB89-645F-4315-9FD8-BC130D19CD89}"/>
              </a:ext>
            </a:extLst>
          </p:cNvPr>
          <p:cNvSpPr/>
          <p:nvPr/>
        </p:nvSpPr>
        <p:spPr bwMode="auto">
          <a:xfrm>
            <a:off x="125835" y="3443855"/>
            <a:ext cx="971560" cy="688801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Previous contribitions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4249C6C-D09D-47BD-B790-E7814EF1FE42}"/>
              </a:ext>
            </a:extLst>
          </p:cNvPr>
          <p:cNvCxnSpPr>
            <a:cxnSpLocks/>
            <a:stCxn id="26" idx="3"/>
            <a:endCxn id="16" idx="1"/>
          </p:cNvCxnSpPr>
          <p:nvPr/>
        </p:nvCxnSpPr>
        <p:spPr bwMode="auto">
          <a:xfrm flipV="1">
            <a:off x="1097395" y="3211060"/>
            <a:ext cx="1325461" cy="5771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47A6461-DB15-4FB1-BA17-86512EE01B86}"/>
              </a:ext>
            </a:extLst>
          </p:cNvPr>
          <p:cNvCxnSpPr>
            <a:cxnSpLocks/>
          </p:cNvCxnSpPr>
          <p:nvPr/>
        </p:nvCxnSpPr>
        <p:spPr bwMode="auto">
          <a:xfrm flipV="1">
            <a:off x="1223871" y="1016794"/>
            <a:ext cx="0" cy="55657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69DD4F4-EB54-4024-B1BB-72D95B5F538D}"/>
              </a:ext>
            </a:extLst>
          </p:cNvPr>
          <p:cNvSpPr txBox="1"/>
          <p:nvPr/>
        </p:nvSpPr>
        <p:spPr bwMode="auto">
          <a:xfrm>
            <a:off x="1223871" y="5963022"/>
            <a:ext cx="1325458" cy="4426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buClr>
                <a:schemeClr val="tx1"/>
              </a:buClr>
            </a:pPr>
            <a:r>
              <a:rPr lang="sv-SE" sz="1200" dirty="0">
                <a:solidFill>
                  <a:srgbClr val="FF0000"/>
                </a:solidFill>
              </a:rPr>
              <a:t>Informal F2F meeting July 1-2</a:t>
            </a:r>
          </a:p>
        </p:txBody>
      </p:sp>
    </p:spTree>
    <p:extLst>
      <p:ext uri="{BB962C8B-B14F-4D97-AF65-F5344CB8AC3E}">
        <p14:creationId xmlns:p14="http://schemas.microsoft.com/office/powerpoint/2010/main" val="3374817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E52D0B-663F-45C3-8E5A-E2B75BA0FCB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sv-SE" b="1" dirty="0"/>
              <a:t>Agreed five sub-scenarios</a:t>
            </a:r>
          </a:p>
          <a:p>
            <a:pPr lvl="1"/>
            <a:r>
              <a:rPr lang="sv-SE" dirty="0"/>
              <a:t>Low clutter density, embedded BS</a:t>
            </a:r>
          </a:p>
          <a:p>
            <a:pPr lvl="1"/>
            <a:r>
              <a:rPr lang="sv-SE" dirty="0"/>
              <a:t>High clutter density, embedded BS</a:t>
            </a:r>
          </a:p>
          <a:p>
            <a:pPr lvl="1"/>
            <a:r>
              <a:rPr lang="sv-SE" dirty="0"/>
              <a:t>Low clutter density, elevated BS</a:t>
            </a:r>
          </a:p>
          <a:p>
            <a:pPr lvl="1"/>
            <a:r>
              <a:rPr lang="sv-SE" dirty="0"/>
              <a:t>High clutter density, elevated BS</a:t>
            </a:r>
          </a:p>
          <a:p>
            <a:pPr lvl="1"/>
            <a:r>
              <a:rPr lang="sv-SE" dirty="0"/>
              <a:t>Elevated Tx to elevated Rx (BS-to-BS links)</a:t>
            </a:r>
          </a:p>
          <a:p>
            <a:endParaRPr lang="sv-SE" dirty="0"/>
          </a:p>
          <a:p>
            <a:r>
              <a:rPr lang="sv-SE" b="1" dirty="0"/>
              <a:t>Model details starting to fall in place</a:t>
            </a:r>
          </a:p>
          <a:p>
            <a:pPr lvl="1"/>
            <a:r>
              <a:rPr lang="sv-SE" dirty="0"/>
              <a:t>Re-use stochastic model methodology from TR 38.901</a:t>
            </a:r>
          </a:p>
          <a:p>
            <a:pPr lvl="1"/>
            <a:r>
              <a:rPr lang="sv-SE" dirty="0"/>
              <a:t>Parameterizations for new sub-scenarios still TBD</a:t>
            </a:r>
          </a:p>
          <a:p>
            <a:pPr lvl="1"/>
            <a:r>
              <a:rPr lang="sv-SE" dirty="0"/>
              <a:t>New additions:</a:t>
            </a:r>
          </a:p>
          <a:p>
            <a:pPr lvl="2"/>
            <a:r>
              <a:rPr lang="sv-SE" dirty="0"/>
              <a:t>Dual-mobility method adapted from V2x (TR 37.885)</a:t>
            </a:r>
          </a:p>
          <a:p>
            <a:pPr lvl="2"/>
            <a:r>
              <a:rPr lang="sv-SE" dirty="0"/>
              <a:t>Absolute time of arrival (for positioning), exact model TBD</a:t>
            </a:r>
          </a:p>
          <a:p>
            <a:pPr lvl="1"/>
            <a:endParaRPr lang="sv-S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9B329D-115A-42CF-A264-8798ECD6B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Industrial channel model</a:t>
            </a:r>
            <a:br>
              <a:rPr lang="en-US" dirty="0"/>
            </a:br>
            <a:r>
              <a:rPr lang="en-US" sz="2400" dirty="0"/>
              <a:t>Technical progress</a:t>
            </a:r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63F17B-6988-431C-8A01-819A81672E1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41990" y="1016794"/>
            <a:ext cx="4970585" cy="279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79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DB93FC7-57C3-4122-A644-C06333C97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F2F progress and remaining issues on different topics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2E5793C-C0FE-431A-9943-9F11B29B1D0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sz="1400" b="1" dirty="0"/>
              <a:t>Measurements</a:t>
            </a:r>
          </a:p>
          <a:p>
            <a:pPr marL="0" indent="0">
              <a:buNone/>
            </a:pPr>
            <a:r>
              <a:rPr lang="sv-SE" sz="1400" dirty="0"/>
              <a:t>Additional measurements presented/contributed by Fraunhofer IIS/HHI, Huawei</a:t>
            </a:r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r>
              <a:rPr lang="sv-SE" sz="1400" b="1" dirty="0"/>
              <a:t>Scenario description</a:t>
            </a:r>
          </a:p>
          <a:p>
            <a:r>
              <a:rPr lang="sv-SE" sz="1400" dirty="0"/>
              <a:t>Complete proposal for scenario description available</a:t>
            </a:r>
          </a:p>
          <a:p>
            <a:r>
              <a:rPr lang="sv-SE" sz="1400" dirty="0"/>
              <a:t>Simulation assumptions and metrics for channel model calibration available</a:t>
            </a:r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r>
              <a:rPr lang="sv-SE" sz="1400" b="1" dirty="0"/>
              <a:t>Path loss</a:t>
            </a:r>
          </a:p>
          <a:p>
            <a:r>
              <a:rPr lang="sv-SE" sz="1400" dirty="0"/>
              <a:t>Merging of path loss model parameters from different observations and sources ongoing [Huawei has volunteered to complete this work and submit to the official email discussion]</a:t>
            </a:r>
          </a:p>
          <a:p>
            <a:r>
              <a:rPr lang="sv-SE" sz="1400" dirty="0"/>
              <a:t>Specify additional loss for ”embedded devices” – postponed until August awaiting further measurements and a complete proposal</a:t>
            </a:r>
          </a:p>
        </p:txBody>
      </p:sp>
    </p:spTree>
    <p:extLst>
      <p:ext uri="{BB962C8B-B14F-4D97-AF65-F5344CB8AC3E}">
        <p14:creationId xmlns:p14="http://schemas.microsoft.com/office/powerpoint/2010/main" val="544963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DB93FC7-57C3-4122-A644-C06333C97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F2F progress and remaining issues on different topics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2E5793C-C0FE-431A-9943-9F11B29B1D0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1400" b="1" dirty="0"/>
              <a:t>LOS probability</a:t>
            </a:r>
          </a:p>
          <a:p>
            <a:r>
              <a:rPr lang="sv-SE" sz="1400" dirty="0"/>
              <a:t>Complete proposal for LOS probability available including autocorrelation distance</a:t>
            </a:r>
          </a:p>
          <a:p>
            <a:r>
              <a:rPr lang="sv-SE" sz="1400" dirty="0"/>
              <a:t>Inter-link correlations not treated</a:t>
            </a:r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r>
              <a:rPr lang="sv-SE" sz="1400" b="1" dirty="0"/>
              <a:t>Fast fading modeling</a:t>
            </a:r>
          </a:p>
          <a:p>
            <a:r>
              <a:rPr lang="sv-SE" sz="1400" dirty="0"/>
              <a:t>Parameterization of fast fading for the different sub-scenarios, including merging of proposals from different companies ongoing [Fraunhofer has volunteered to complete this work and submit to the official email discussion]</a:t>
            </a:r>
          </a:p>
          <a:p>
            <a:r>
              <a:rPr lang="sv-SE" sz="1400" dirty="0"/>
              <a:t>No conclusions on dense multipath, encourage companies to analyze and provide input to Prague</a:t>
            </a:r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r>
              <a:rPr lang="sv-SE" sz="1400" b="1" dirty="0"/>
              <a:t>Additional modeling components</a:t>
            </a:r>
          </a:p>
          <a:p>
            <a:r>
              <a:rPr lang="sv-SE" sz="1400" dirty="0"/>
              <a:t>Absolute time of arrival: Proposals on lognormal, Gaussian, or exponential distribution, or distance-dependence for excess delay of first path in NLOS</a:t>
            </a:r>
          </a:p>
          <a:p>
            <a:pPr lvl="1"/>
            <a:r>
              <a:rPr lang="sv-SE" sz="1400" dirty="0"/>
              <a:t>Companies encouraged to share raw data (f,d,</a:t>
            </a:r>
            <a:r>
              <a:rPr lang="sv-SE" sz="1400" dirty="0">
                <a:latin typeface="Symbol" panose="05050102010706020507" pitchFamily="18" charset="2"/>
                <a:cs typeface="Symap" panose="00000400000000000000" pitchFamily="2" charset="0"/>
              </a:rPr>
              <a:t>Dt</a:t>
            </a:r>
            <a:r>
              <a:rPr lang="sv-SE" sz="1400" dirty="0"/>
              <a:t>) [Huawei has volunteered to collect and merge such data]</a:t>
            </a:r>
          </a:p>
          <a:p>
            <a:r>
              <a:rPr lang="sv-SE" sz="1400" dirty="0"/>
              <a:t>Recommended blocker sizes provided for blocking model B</a:t>
            </a:r>
          </a:p>
          <a:p>
            <a:r>
              <a:rPr lang="sv-SE" sz="1400" dirty="0"/>
              <a:t>Dual mobility: modeling of Doppler of scatterers specified</a:t>
            </a:r>
          </a:p>
        </p:txBody>
      </p:sp>
    </p:spTree>
    <p:extLst>
      <p:ext uri="{BB962C8B-B14F-4D97-AF65-F5344CB8AC3E}">
        <p14:creationId xmlns:p14="http://schemas.microsoft.com/office/powerpoint/2010/main" val="633580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DE66AB-5BE1-47E3-9E5B-CAC7FCDB38C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Finalize meeting report [Ericsson]</a:t>
            </a:r>
          </a:p>
          <a:p>
            <a:pPr lvl="1"/>
            <a:r>
              <a:rPr lang="en-US" dirty="0"/>
              <a:t>By July 3</a:t>
            </a:r>
          </a:p>
          <a:p>
            <a:pPr lvl="1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Submit merged proposals for path loss, fast fading, and LOS probability to [97-NR-10] [Huawei, Fraunhofer HHI, Ericsson]</a:t>
            </a:r>
          </a:p>
          <a:p>
            <a:pPr lvl="1"/>
            <a:r>
              <a:rPr lang="en-US" dirty="0"/>
              <a:t>By July 5 latest</a:t>
            </a:r>
          </a:p>
          <a:p>
            <a:pPr lvl="1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Prepare proposals for agreement in [97-NR-10] based on the merged proposals and the meeting report [Ericsson]</a:t>
            </a:r>
          </a:p>
          <a:p>
            <a:pPr lvl="1"/>
            <a:r>
              <a:rPr lang="en-US" dirty="0"/>
              <a:t>By July 12 latest</a:t>
            </a:r>
          </a:p>
          <a:p>
            <a:pPr lvl="1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Continue to maintain and update the respective merge summaries (path loss, fast fading, </a:t>
            </a:r>
            <a:r>
              <a:rPr lang="en-US" dirty="0">
                <a:latin typeface="Symbol" panose="05050102010706020507" pitchFamily="18" charset="2"/>
              </a:rPr>
              <a:t>Dt</a:t>
            </a:r>
            <a:r>
              <a:rPr lang="en-US" dirty="0"/>
              <a:t> , </a:t>
            </a:r>
            <a:r>
              <a:rPr lang="en-US" dirty="0" err="1"/>
              <a:t>etc</a:t>
            </a:r>
            <a:r>
              <a:rPr lang="en-US" dirty="0"/>
              <a:t>) using the following email discussion thread: </a:t>
            </a:r>
          </a:p>
          <a:p>
            <a:pPr lvl="1"/>
            <a:r>
              <a:rPr lang="en-US" dirty="0"/>
              <a:t>[97-NR-11] Email discussion on other remaining aspects (potentially split into several sub-email-threads) till next meeting – Henrik (Ericsson) </a:t>
            </a:r>
          </a:p>
          <a:p>
            <a:pPr lvl="1"/>
            <a:r>
              <a:rPr lang="en-US" dirty="0"/>
              <a:t>Email discussion summaries to be submitted to RAN1#98</a:t>
            </a:r>
          </a:p>
          <a:p>
            <a:pPr lvl="1"/>
            <a:endParaRPr lang="sv-S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6CD2EC-DEFA-463D-B39A-2357FD2A6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692228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23854EA-CEFE-4DA8-92CF-3180BAF51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1812" y="4156317"/>
            <a:ext cx="6048375" cy="34747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2870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Template2017">
  <a:themeElements>
    <a:clrScheme name="Custom 6">
      <a:dk1>
        <a:srgbClr val="181818"/>
      </a:dk1>
      <a:lt1>
        <a:srgbClr val="FFFFFF"/>
      </a:lt1>
      <a:dk2>
        <a:srgbClr val="181818"/>
      </a:dk2>
      <a:lt2>
        <a:srgbClr val="E0E0E0"/>
      </a:lt2>
      <a:accent1>
        <a:srgbClr val="0082F0"/>
      </a:accent1>
      <a:accent2>
        <a:srgbClr val="0FC373"/>
      </a:accent2>
      <a:accent3>
        <a:srgbClr val="AF78D2"/>
      </a:accent3>
      <a:accent4>
        <a:srgbClr val="FAD22D"/>
      </a:accent4>
      <a:accent5>
        <a:srgbClr val="FF8C0A"/>
      </a:accent5>
      <a:accent6>
        <a:srgbClr val="FF3232"/>
      </a:accent6>
      <a:hlink>
        <a:srgbClr val="0A14D2"/>
      </a:hlink>
      <a:folHlink>
        <a:srgbClr val="040969"/>
      </a:folHlink>
    </a:clrScheme>
    <a:fontScheme name="Ericsson Brand 2.0">
      <a:majorFont>
        <a:latin typeface="Ericsson Hilda Light"/>
        <a:ea typeface=""/>
        <a:cs typeface=""/>
      </a:majorFont>
      <a:minorFont>
        <a:latin typeface="Ericsson Hild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<a:prstTxWarp prst="textNoShape">
          <a:avLst/>
        </a:prstTxWarp>
        <a:noAutofit/>
      </a:bodyPr>
      <a:lstStyle>
        <a:defPPr marL="357188" marR="0" indent="-357188" algn="l" defTabSz="914400" rtl="0" eaLnBrk="1" fontAlgn="base" latinLnBrk="0" hangingPunct="1">
          <a:lnSpc>
            <a:spcPct val="100000"/>
          </a:lnSpc>
          <a:spcBef>
            <a:spcPts val="300"/>
          </a:spcBef>
          <a:spcAft>
            <a:spcPct val="0"/>
          </a:spcAft>
          <a:buClrTx/>
          <a:buSzTx/>
          <a:buFont typeface="Ericsson Hilda" panose="00000500000000000000" pitchFamily="2" charset="0"/>
          <a:buChar char="—"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 bwMode="auto">
        <a:noFill/>
        <a:ln w="12700">
          <a:noFill/>
          <a:miter lim="800000"/>
          <a:headEnd/>
          <a:tailEnd/>
        </a:ln>
      </a:spPr>
      <a:bodyPr vert="horz" wrap="square" lIns="72000" tIns="36000" rIns="73152" bIns="36576" numCol="1" rtlCol="0" anchor="t" anchorCtr="0" compatLnSpc="1">
        <a:prstTxWarp prst="textNoShape">
          <a:avLst/>
        </a:prstTxWarp>
        <a:noAutofit/>
      </a:bodyPr>
      <a:lstStyle>
        <a:defPPr marL="344488" indent="-344488" algn="l">
          <a:buClr>
            <a:schemeClr val="tx1"/>
          </a:buClr>
          <a:buFont typeface="Ericsson Hilda Light" panose="00000400000000000000" pitchFamily="2" charset="0"/>
          <a:buChar char="—"/>
          <a:defRPr sz="2000" dirty="0" err="1" smtClean="0"/>
        </a:defPPr>
      </a:lstStyle>
    </a:tx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Template2017.potx" id="{775AD81A-0AF6-45CB-889B-779F764C8091}" vid="{622262D2-9439-4A46-819E-379D679C13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 Light"/>
        <a:font script="Hebr" typeface="Ericsson Hilda Light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 Light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"/>
        <a:font script="Hebr" typeface="Ericsson Hilda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PresentationTemplate2017</Template>
  <TotalTime>0</TotalTime>
  <Words>671</Words>
  <Application>Microsoft Office PowerPoint</Application>
  <PresentationFormat>Widescreen</PresentationFormat>
  <Paragraphs>116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Ericsson Hilda</vt:lpstr>
      <vt:lpstr>Ericsson Technical Icons</vt:lpstr>
      <vt:lpstr>Ericsson Hilda Light</vt:lpstr>
      <vt:lpstr>Symap</vt:lpstr>
      <vt:lpstr>Symbol</vt:lpstr>
      <vt:lpstr>PresentationTemplate2017</vt:lpstr>
      <vt:lpstr>Status of SI progress – rapporteur’s view</vt:lpstr>
      <vt:lpstr>Timeline</vt:lpstr>
      <vt:lpstr>Timeline until completion of SI</vt:lpstr>
      <vt:lpstr>Industrial channel model Technical progress</vt:lpstr>
      <vt:lpstr>F2F progress and remaining issues on different topics</vt:lpstr>
      <vt:lpstr>F2F progress and remaining issues on different topics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:description/>
  <cp:lastModifiedBy/>
  <cp:revision>1</cp:revision>
  <dcterms:created xsi:type="dcterms:W3CDTF">2019-07-01T06:58:09Z</dcterms:created>
  <dcterms:modified xsi:type="dcterms:W3CDTF">2019-07-03T18:23:36Z</dcterms:modified>
</cp:coreProperties>
</file>