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9" r:id="rId2"/>
    <p:sldId id="269" r:id="rId3"/>
    <p:sldId id="270" r:id="rId4"/>
    <p:sldId id="271" r:id="rId5"/>
    <p:sldId id="272" r:id="rId6"/>
    <p:sldId id="261" r:id="rId7"/>
  </p:sldIdLst>
  <p:sldSz cx="12192000" cy="6858000"/>
  <p:notesSz cx="6858000" cy="9144000"/>
  <p:embeddedFontLst>
    <p:embeddedFont>
      <p:font typeface="Ericsson Hilda" panose="00000500000000000000" pitchFamily="2" charset="0"/>
      <p:regular r:id="rId10"/>
      <p:bold r:id="rId11"/>
    </p:embeddedFont>
    <p:embeddedFont>
      <p:font typeface="Ericsson Hilda Light" panose="00000400000000000000" pitchFamily="2" charset="0"/>
      <p:regular r:id="rId12"/>
    </p:embeddedFont>
    <p:embeddedFont>
      <p:font typeface="Ericsson Technical Icons" panose="00000500000000000000" pitchFamily="2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7FC88E-9E5C-4FFB-8499-991AF12FC472}" v="308" dt="2019-07-01T22:12:05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284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Asplund" userId="667ea862-1bdc-41aa-9520-56998145c4ed" providerId="ADAL" clId="{B17FC88E-9E5C-4FFB-8499-991AF12FC472}"/>
    <pc:docChg chg="undo custSel modSld">
      <pc:chgData name="Henrik Asplund" userId="667ea862-1bdc-41aa-9520-56998145c4ed" providerId="ADAL" clId="{B17FC88E-9E5C-4FFB-8499-991AF12FC472}" dt="2019-07-01T22:12:05.146" v="307" actId="20577"/>
      <pc:docMkLst>
        <pc:docMk/>
      </pc:docMkLst>
      <pc:sldChg chg="modSp">
        <pc:chgData name="Henrik Asplund" userId="667ea862-1bdc-41aa-9520-56998145c4ed" providerId="ADAL" clId="{B17FC88E-9E5C-4FFB-8499-991AF12FC472}" dt="2019-07-01T22:08:58.083" v="230" actId="20577"/>
        <pc:sldMkLst>
          <pc:docMk/>
          <pc:sldMk cId="3998029485" sldId="271"/>
        </pc:sldMkLst>
        <pc:spChg chg="mod">
          <ac:chgData name="Henrik Asplund" userId="667ea862-1bdc-41aa-9520-56998145c4ed" providerId="ADAL" clId="{B17FC88E-9E5C-4FFB-8499-991AF12FC472}" dt="2019-07-01T21:59:03.955" v="112" actId="20577"/>
          <ac:spMkLst>
            <pc:docMk/>
            <pc:sldMk cId="3998029485" sldId="271"/>
            <ac:spMk id="3" creationId="{4822FDC0-A91B-436D-8E65-55907D95CA80}"/>
          </ac:spMkLst>
        </pc:spChg>
        <pc:graphicFrameChg chg="mod modGraphic">
          <ac:chgData name="Henrik Asplund" userId="667ea862-1bdc-41aa-9520-56998145c4ed" providerId="ADAL" clId="{B17FC88E-9E5C-4FFB-8499-991AF12FC472}" dt="2019-07-01T22:08:58.083" v="230" actId="20577"/>
          <ac:graphicFrameMkLst>
            <pc:docMk/>
            <pc:sldMk cId="3998029485" sldId="271"/>
            <ac:graphicFrameMk id="5" creationId="{BC74DBED-7775-476D-8432-A141EE89DA8E}"/>
          </ac:graphicFrameMkLst>
        </pc:graphicFrameChg>
      </pc:sldChg>
      <pc:sldChg chg="addSp delSp modSp">
        <pc:chgData name="Henrik Asplund" userId="667ea862-1bdc-41aa-9520-56998145c4ed" providerId="ADAL" clId="{B17FC88E-9E5C-4FFB-8499-991AF12FC472}" dt="2019-07-01T22:12:05.146" v="307" actId="20577"/>
        <pc:sldMkLst>
          <pc:docMk/>
          <pc:sldMk cId="3745426860" sldId="272"/>
        </pc:sldMkLst>
        <pc:spChg chg="mod">
          <ac:chgData name="Henrik Asplund" userId="667ea862-1bdc-41aa-9520-56998145c4ed" providerId="ADAL" clId="{B17FC88E-9E5C-4FFB-8499-991AF12FC472}" dt="2019-07-01T22:09:03.046" v="231" actId="20577"/>
          <ac:spMkLst>
            <pc:docMk/>
            <pc:sldMk cId="3745426860" sldId="272"/>
            <ac:spMk id="3" creationId="{10266EA9-4188-49BA-B3EA-2726C5CBB19C}"/>
          </ac:spMkLst>
        </pc:spChg>
        <pc:spChg chg="add mod">
          <ac:chgData name="Henrik Asplund" userId="667ea862-1bdc-41aa-9520-56998145c4ed" providerId="ADAL" clId="{B17FC88E-9E5C-4FFB-8499-991AF12FC472}" dt="2019-07-01T22:10:11.222" v="248" actId="1076"/>
          <ac:spMkLst>
            <pc:docMk/>
            <pc:sldMk cId="3745426860" sldId="272"/>
            <ac:spMk id="11" creationId="{D316CBAD-DAF9-4148-9A69-4C00F45BAB61}"/>
          </ac:spMkLst>
        </pc:spChg>
        <pc:spChg chg="add mod">
          <ac:chgData name="Henrik Asplund" userId="667ea862-1bdc-41aa-9520-56998145c4ed" providerId="ADAL" clId="{B17FC88E-9E5C-4FFB-8499-991AF12FC472}" dt="2019-07-01T22:10:41.040" v="267" actId="1076"/>
          <ac:spMkLst>
            <pc:docMk/>
            <pc:sldMk cId="3745426860" sldId="272"/>
            <ac:spMk id="13" creationId="{35C37879-6696-4CFD-8D72-904FF2B5D24B}"/>
          </ac:spMkLst>
        </pc:spChg>
        <pc:spChg chg="add del">
          <ac:chgData name="Henrik Asplund" userId="667ea862-1bdc-41aa-9520-56998145c4ed" providerId="ADAL" clId="{B17FC88E-9E5C-4FFB-8499-991AF12FC472}" dt="2019-07-01T22:11:09.758" v="275"/>
          <ac:spMkLst>
            <pc:docMk/>
            <pc:sldMk cId="3745426860" sldId="272"/>
            <ac:spMk id="17" creationId="{ABC2A3E6-8134-443D-B65E-D504C5DE938A}"/>
          </ac:spMkLst>
        </pc:spChg>
        <pc:spChg chg="add mod">
          <ac:chgData name="Henrik Asplund" userId="667ea862-1bdc-41aa-9520-56998145c4ed" providerId="ADAL" clId="{B17FC88E-9E5C-4FFB-8499-991AF12FC472}" dt="2019-07-01T22:11:19.163" v="283" actId="20577"/>
          <ac:spMkLst>
            <pc:docMk/>
            <pc:sldMk cId="3745426860" sldId="272"/>
            <ac:spMk id="18" creationId="{E3D614BD-1B6E-4FBE-9D47-C602A985FA30}"/>
          </ac:spMkLst>
        </pc:spChg>
        <pc:spChg chg="add mod">
          <ac:chgData name="Henrik Asplund" userId="667ea862-1bdc-41aa-9520-56998145c4ed" providerId="ADAL" clId="{B17FC88E-9E5C-4FFB-8499-991AF12FC472}" dt="2019-07-01T22:12:05.146" v="307" actId="20577"/>
          <ac:spMkLst>
            <pc:docMk/>
            <pc:sldMk cId="3745426860" sldId="272"/>
            <ac:spMk id="25" creationId="{292A0E2F-D380-4D77-8B0E-9543F4AB1FF2}"/>
          </ac:spMkLst>
        </pc:spChg>
        <pc:picChg chg="del">
          <ac:chgData name="Henrik Asplund" userId="667ea862-1bdc-41aa-9520-56998145c4ed" providerId="ADAL" clId="{B17FC88E-9E5C-4FFB-8499-991AF12FC472}" dt="2019-07-01T22:09:11.645" v="232" actId="478"/>
          <ac:picMkLst>
            <pc:docMk/>
            <pc:sldMk cId="3745426860" sldId="272"/>
            <ac:picMk id="4" creationId="{C73FECBB-01A4-49BA-84D1-91D45367CDD3}"/>
          </ac:picMkLst>
        </pc:picChg>
        <pc:picChg chg="add mod">
          <ac:chgData name="Henrik Asplund" userId="667ea862-1bdc-41aa-9520-56998145c4ed" providerId="ADAL" clId="{B17FC88E-9E5C-4FFB-8499-991AF12FC472}" dt="2019-07-01T22:11:33.536" v="287" actId="1076"/>
          <ac:picMkLst>
            <pc:docMk/>
            <pc:sldMk cId="3745426860" sldId="272"/>
            <ac:picMk id="5" creationId="{B5818DAD-6F9F-4D93-AD75-6B60A49B264B}"/>
          </ac:picMkLst>
        </pc:picChg>
        <pc:cxnChg chg="add mod">
          <ac:chgData name="Henrik Asplund" userId="667ea862-1bdc-41aa-9520-56998145c4ed" providerId="ADAL" clId="{B17FC88E-9E5C-4FFB-8499-991AF12FC472}" dt="2019-07-01T22:09:50.548" v="239" actId="14100"/>
          <ac:cxnSpMkLst>
            <pc:docMk/>
            <pc:sldMk cId="3745426860" sldId="272"/>
            <ac:cxnSpMk id="7" creationId="{601A607D-DF4A-47EF-9618-327621EAD913}"/>
          </ac:cxnSpMkLst>
        </pc:cxnChg>
        <pc:cxnChg chg="add mod">
          <ac:chgData name="Henrik Asplund" userId="667ea862-1bdc-41aa-9520-56998145c4ed" providerId="ADAL" clId="{B17FC88E-9E5C-4FFB-8499-991AF12FC472}" dt="2019-07-01T22:10:52.263" v="273" actId="1037"/>
          <ac:cxnSpMkLst>
            <pc:docMk/>
            <pc:sldMk cId="3745426860" sldId="272"/>
            <ac:cxnSpMk id="12" creationId="{A5983E79-0C3C-43D2-8914-B796E4F47DAC}"/>
          </ac:cxnSpMkLst>
        </pc:cxnChg>
        <pc:cxnChg chg="add del">
          <ac:chgData name="Henrik Asplund" userId="667ea862-1bdc-41aa-9520-56998145c4ed" providerId="ADAL" clId="{B17FC88E-9E5C-4FFB-8499-991AF12FC472}" dt="2019-07-01T22:11:09.758" v="275"/>
          <ac:cxnSpMkLst>
            <pc:docMk/>
            <pc:sldMk cId="3745426860" sldId="272"/>
            <ac:cxnSpMk id="16" creationId="{DF621CAB-F08A-4575-89E8-924AFBBEF009}"/>
          </ac:cxnSpMkLst>
        </pc:cxnChg>
        <pc:cxnChg chg="add mod">
          <ac:chgData name="Henrik Asplund" userId="667ea862-1bdc-41aa-9520-56998145c4ed" providerId="ADAL" clId="{B17FC88E-9E5C-4FFB-8499-991AF12FC472}" dt="2019-07-01T22:11:40.496" v="288" actId="14100"/>
          <ac:cxnSpMkLst>
            <pc:docMk/>
            <pc:sldMk cId="3745426860" sldId="272"/>
            <ac:cxnSpMk id="19" creationId="{46A39D35-FFE7-41A2-8695-6D62E7A8118A}"/>
          </ac:cxnSpMkLst>
        </pc:cxnChg>
        <pc:cxnChg chg="add mod">
          <ac:chgData name="Henrik Asplund" userId="667ea862-1bdc-41aa-9520-56998145c4ed" providerId="ADAL" clId="{B17FC88E-9E5C-4FFB-8499-991AF12FC472}" dt="2019-07-01T22:11:50.876" v="291" actId="14100"/>
          <ac:cxnSpMkLst>
            <pc:docMk/>
            <pc:sldMk cId="3745426860" sldId="272"/>
            <ac:cxnSpMk id="22" creationId="{9ED61D12-CABA-429D-AFFA-B3877F5EA36B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2018-02-21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9DD1CB-DD7E-47C0-8C73-DFDF434617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3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92AC96B-4D67-4510-9E86-C4D3070C12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US" dirty="0"/>
            </a:br>
            <a:r>
              <a:rPr lang="en-US" dirty="0"/>
              <a:t>Ericsson Hilda Light 60pt, 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A763E3F-D546-48DC-86FC-898851FBC7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E03516D-EC68-4282-84F4-9729304A51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3D47211-FF10-4DFA-A5AF-8E0A63463B4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E57E58D-AC34-4A4B-A5B1-CE1B53ABBDA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A4CC6AB0-560E-4AE0-A93D-9C1C64F0544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3999758604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</a:t>
            </a:r>
            <a:r>
              <a:rPr lang="en-US" dirty="0" err="1"/>
              <a:t>Eri</a:t>
            </a:r>
            <a:r>
              <a:rPr lang="en-US" dirty="0"/>
              <a:t>. Black,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AD780AD-21B6-4312-96C4-9E36B16488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   Click icon to add a dark 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White,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4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4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184575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32000" y="1844673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9425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2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2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4149725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3" y="415099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79424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3" y="1844675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4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59151" y="4149724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3359151" y="1844675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9120188" y="4149725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1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0F7625D-2507-407E-B5D2-5964ED88B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5542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Click icon to add a dark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cage,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844675"/>
            <a:ext cx="11233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Fifths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2" name="txtfooterCopy">
            <a:extLst>
              <a:ext uri="{FF2B5EF4-FFF2-40B4-BE49-F238E27FC236}">
                <a16:creationId xmlns:a16="http://schemas.microsoft.com/office/drawing/2014/main" id="{B5D66844-3D70-468C-AC9F-76DF3D537153}"/>
              </a:ext>
            </a:extLst>
          </p:cNvPr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/>
            <a:r>
              <a:rPr lang="en-US" sz="800" b="0" i="0" u="none" dirty="0">
                <a:solidFill>
                  <a:schemeClr val="bg1"/>
                </a:solidFill>
                <a:latin typeface="+mn-lt"/>
              </a:rPr>
              <a:t>Ericsson Internal  |  2018-02-21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9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91" r:id="rId15"/>
    <p:sldLayoutId id="214748367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703" r:id="rId23"/>
    <p:sldLayoutId id="2147483674" r:id="rId24"/>
    <p:sldLayoutId id="2147483694" r:id="rId25"/>
    <p:sldLayoutId id="2147483682" r:id="rId26"/>
    <p:sldLayoutId id="2147483683" r:id="rId27"/>
    <p:sldLayoutId id="2147483684" r:id="rId28"/>
    <p:sldLayoutId id="2147483685" r:id="rId29"/>
    <p:sldLayoutId id="2147483675" r:id="rId30"/>
    <p:sldLayoutId id="2147483676" r:id="rId31"/>
    <p:sldLayoutId id="2147483686" r:id="rId32"/>
    <p:sldLayoutId id="2147483687" r:id="rId33"/>
    <p:sldLayoutId id="2147483688" r:id="rId34"/>
    <p:sldLayoutId id="2147483689" r:id="rId35"/>
    <p:sldLayoutId id="2147483696" r:id="rId36"/>
    <p:sldLayoutId id="2147483677" r:id="rId37"/>
    <p:sldLayoutId id="2147483678" r:id="rId38"/>
    <p:sldLayoutId id="2147483679" r:id="rId39"/>
    <p:sldLayoutId id="2147483680" r:id="rId40"/>
    <p:sldLayoutId id="2147483690" r:id="rId41"/>
    <p:sldLayoutId id="2147483681" r:id="rId42"/>
    <p:sldLayoutId id="2147483692" r:id="rId43"/>
    <p:sldLayoutId id="2147483704" r:id="rId44"/>
    <p:sldLayoutId id="2147483705" r:id="rId45"/>
  </p:sldLayoutIdLst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3429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2pPr>
      <a:lvl3pPr marL="10795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3pPr>
      <a:lvl4pPr marL="14351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4pPr>
      <a:lvl5pPr marL="1770063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5DB9-990D-42FA-8A96-AE9E2B1A3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Delay spread vs hall volume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DC945-4710-4796-AC34-0832F26E3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7152E-1193-42D5-AAAE-792423D8573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6FD49-9B2F-4208-8540-5F97918FA12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FD6E6-EB04-48C7-AAF4-64C6EAFFEB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7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223F-8EF3-4A0D-92A2-73391DA384E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 R1-1905202 in Xi’an, Ericsson and CEA-LETI compiled all contributions on RMS delay spread in Industrial halls</a:t>
            </a:r>
          </a:p>
          <a:p>
            <a:pPr lvl="1"/>
            <a:r>
              <a:rPr lang="en-US" dirty="0"/>
              <a:t>Based on the compilation, Ericsson proposed a model for the delay spread that is dependent on the hall volume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0142A8-DD59-48A9-A17D-394B7BD956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666" y="3026888"/>
            <a:ext cx="4528185" cy="3394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41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223F-8EF3-4A0D-92A2-73391DA384E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In the email discussion [97-NR-10] different proposals on LSP parameters including DS have been collected</a:t>
            </a:r>
          </a:p>
          <a:p>
            <a:pPr lvl="1"/>
            <a:r>
              <a:rPr lang="en-US" dirty="0"/>
              <a:t>Includes the hall volume-dependent function but also proposals based on new measurements and simulations</a:t>
            </a:r>
          </a:p>
          <a:p>
            <a:r>
              <a:rPr lang="en-US" dirty="0"/>
              <a:t>The purpose of this presentation is to see whether these proposals support or contradict the volume-dependent model proposal</a:t>
            </a:r>
          </a:p>
        </p:txBody>
      </p:sp>
    </p:spTree>
    <p:extLst>
      <p:ext uri="{BB962C8B-B14F-4D97-AF65-F5344CB8AC3E}">
        <p14:creationId xmlns:p14="http://schemas.microsoft.com/office/powerpoint/2010/main" val="154916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A1E79-85C5-4905-96E2-00EF9BB17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Parameter proposals converted to 99th percentile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2FDC0-A91B-436D-8E65-55907D95CA8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For a Gaussian distribution, the 99th percentile is equal to the mean + 2.33 times sigma: </a:t>
            </a:r>
            <a:r>
              <a:rPr lang="sv-SE" dirty="0">
                <a:latin typeface="Symbol" panose="05050102010706020507" pitchFamily="18" charset="2"/>
              </a:rPr>
              <a:t>m</a:t>
            </a:r>
            <a:r>
              <a:rPr lang="sv-SE" baseline="-25000" dirty="0"/>
              <a:t>lgDS</a:t>
            </a:r>
            <a:r>
              <a:rPr lang="sv-SE" dirty="0"/>
              <a:t>+2.33*</a:t>
            </a:r>
            <a:r>
              <a:rPr lang="sv-SE" dirty="0">
                <a:latin typeface="Symbol" panose="05050102010706020507" pitchFamily="18" charset="2"/>
              </a:rPr>
              <a:t>s</a:t>
            </a:r>
            <a:r>
              <a:rPr lang="sv-SE" baseline="-25000" dirty="0"/>
              <a:t>lgDS</a:t>
            </a:r>
            <a:endParaRPr lang="sv-SE" dirty="0"/>
          </a:p>
          <a:p>
            <a:r>
              <a:rPr lang="sv-SE" dirty="0"/>
              <a:t>Using the LSP DS proposals in [97-NR-10] and the HHI contribution to the F2F, the 99th percentiles in NLOS have been estimated as follows: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74DBED-7775-476D-8432-A141EE89D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705749"/>
              </p:ext>
            </p:extLst>
          </p:nvPr>
        </p:nvGraphicFramePr>
        <p:xfrm>
          <a:off x="758417" y="3221430"/>
          <a:ext cx="10768056" cy="376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014">
                  <a:extLst>
                    <a:ext uri="{9D8B030D-6E8A-4147-A177-3AD203B41FA5}">
                      <a16:colId xmlns:a16="http://schemas.microsoft.com/office/drawing/2014/main" val="1408934013"/>
                    </a:ext>
                  </a:extLst>
                </a:gridCol>
                <a:gridCol w="2692014">
                  <a:extLst>
                    <a:ext uri="{9D8B030D-6E8A-4147-A177-3AD203B41FA5}">
                      <a16:colId xmlns:a16="http://schemas.microsoft.com/office/drawing/2014/main" val="4058882396"/>
                    </a:ext>
                  </a:extLst>
                </a:gridCol>
                <a:gridCol w="2692014">
                  <a:extLst>
                    <a:ext uri="{9D8B030D-6E8A-4147-A177-3AD203B41FA5}">
                      <a16:colId xmlns:a16="http://schemas.microsoft.com/office/drawing/2014/main" val="1933348950"/>
                    </a:ext>
                  </a:extLst>
                </a:gridCol>
                <a:gridCol w="2692014">
                  <a:extLst>
                    <a:ext uri="{9D8B030D-6E8A-4147-A177-3AD203B41FA5}">
                      <a16:colId xmlns:a16="http://schemas.microsoft.com/office/drawing/2014/main" val="3695221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Hall volume, V [m</a:t>
                      </a:r>
                      <a:r>
                        <a:rPr lang="sv-SE" sz="1400" baseline="30000" dirty="0"/>
                        <a:t>3</a:t>
                      </a:r>
                      <a:r>
                        <a:rPr lang="sv-SE" sz="14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Estimated 99th percentile DS [ns]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733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ZTE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360000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260-300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Ray-tracing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46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CMCC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highlight>
                            <a:srgbClr val="FFFF00"/>
                          </a:highlight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338-382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Hall volume unknown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1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DOCOMO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Data already included(?)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99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CEA-LETI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highlight>
                            <a:srgbClr val="FFFF00"/>
                          </a:highlight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Hall volume unknown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51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Huawei: Shanghai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150000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Sigma not given, have assumed 0.18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39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Huawei: Munich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2875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71-107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Sigma not given, have assumed 0.18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088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Fraunhofer HHI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8126-65541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30-270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Hall sizes taken from arxiv paper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DS is increasing with Tx height and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66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02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6FE42-28B4-4A24-A429-0F57937F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Adding these proposals to the plot of DS vs hall volume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66EA9-4188-49BA-B3EA-2726C5CBB1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5"/>
            <a:ext cx="6063988" cy="4392612"/>
          </a:xfrm>
        </p:spPr>
        <p:txBody>
          <a:bodyPr/>
          <a:lstStyle/>
          <a:p>
            <a:r>
              <a:rPr lang="sv-SE" dirty="0"/>
              <a:t>New proposals in </a:t>
            </a:r>
            <a:r>
              <a:rPr lang="sv-SE" dirty="0">
                <a:solidFill>
                  <a:srgbClr val="FF0000"/>
                </a:solidFill>
              </a:rPr>
              <a:t>red</a:t>
            </a:r>
          </a:p>
          <a:p>
            <a:r>
              <a:rPr lang="sv-SE" dirty="0"/>
              <a:t>These proposals appear to be reasonably aligned with the model</a:t>
            </a:r>
          </a:p>
          <a:p>
            <a:r>
              <a:rPr lang="sv-SE" dirty="0"/>
              <a:t>CMCC and CEA-LETI results can be included as well if hall volume can be supplied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818DAD-6F9F-4D93-AD75-6B60A49B2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5163" y="1968699"/>
            <a:ext cx="5685318" cy="426858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01A607D-DF4A-47EF-9618-327621EAD913}"/>
              </a:ext>
            </a:extLst>
          </p:cNvPr>
          <p:cNvCxnSpPr>
            <a:cxnSpLocks/>
          </p:cNvCxnSpPr>
          <p:nvPr/>
        </p:nvCxnSpPr>
        <p:spPr bwMode="auto">
          <a:xfrm flipH="1">
            <a:off x="10712741" y="1968699"/>
            <a:ext cx="226504" cy="749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316CBAD-DAF9-4148-9A69-4C00F45BAB61}"/>
              </a:ext>
            </a:extLst>
          </p:cNvPr>
          <p:cNvSpPr txBox="1"/>
          <p:nvPr/>
        </p:nvSpPr>
        <p:spPr bwMode="auto">
          <a:xfrm>
            <a:off x="10712741" y="1708189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 dirty="0"/>
              <a:t>ZTE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983E79-0C3C-43D2-8914-B796E4F47DAC}"/>
              </a:ext>
            </a:extLst>
          </p:cNvPr>
          <p:cNvCxnSpPr>
            <a:cxnSpLocks/>
          </p:cNvCxnSpPr>
          <p:nvPr/>
        </p:nvCxnSpPr>
        <p:spPr bwMode="auto">
          <a:xfrm>
            <a:off x="10339433" y="1708189"/>
            <a:ext cx="0" cy="8113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C37879-6696-4CFD-8D72-904FF2B5D24B}"/>
              </a:ext>
            </a:extLst>
          </p:cNvPr>
          <p:cNvSpPr txBox="1"/>
          <p:nvPr/>
        </p:nvSpPr>
        <p:spPr bwMode="auto">
          <a:xfrm>
            <a:off x="9559255" y="1373205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 dirty="0"/>
              <a:t>Huawei: Shanghai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D614BD-1B6E-4FBE-9D47-C602A985FA30}"/>
              </a:ext>
            </a:extLst>
          </p:cNvPr>
          <p:cNvSpPr txBox="1"/>
          <p:nvPr/>
        </p:nvSpPr>
        <p:spPr bwMode="auto">
          <a:xfrm>
            <a:off x="4544036" y="5057370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 dirty="0"/>
              <a:t>Huawei: Munich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6A39D35-FFE7-41A2-8695-6D62E7A8118A}"/>
              </a:ext>
            </a:extLst>
          </p:cNvPr>
          <p:cNvCxnSpPr>
            <a:cxnSpLocks/>
          </p:cNvCxnSpPr>
          <p:nvPr/>
        </p:nvCxnSpPr>
        <p:spPr bwMode="auto">
          <a:xfrm flipV="1">
            <a:off x="6096000" y="4689446"/>
            <a:ext cx="2502716" cy="5664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D61D12-CABA-429D-AFFA-B3877F5EA36B}"/>
              </a:ext>
            </a:extLst>
          </p:cNvPr>
          <p:cNvCxnSpPr>
            <a:cxnSpLocks/>
          </p:cNvCxnSpPr>
          <p:nvPr/>
        </p:nvCxnSpPr>
        <p:spPr bwMode="auto">
          <a:xfrm>
            <a:off x="8003097" y="1770201"/>
            <a:ext cx="1110143" cy="12756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92A0E2F-D380-4D77-8B0E-9543F4AB1FF2}"/>
              </a:ext>
            </a:extLst>
          </p:cNvPr>
          <p:cNvSpPr txBox="1"/>
          <p:nvPr/>
        </p:nvSpPr>
        <p:spPr bwMode="auto">
          <a:xfrm>
            <a:off x="6910435" y="1420852"/>
            <a:ext cx="604006" cy="3969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sv-SE" sz="1600"/>
              <a:t>Fraunhofer HHI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74542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23854EA-CEFE-4DA8-92CF-3180BAF51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1812" y="4156317"/>
            <a:ext cx="6048375" cy="34747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287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Custom 6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A14D2"/>
      </a:hlink>
      <a:folHlink>
        <a:srgbClr val="040969"/>
      </a:folHlink>
    </a:clrScheme>
    <a:fontScheme name="Ericsson Brand 2.0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357188" marR="0" indent="-357188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—"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12700">
          <a:noFill/>
          <a:miter lim="800000"/>
          <a:headEnd/>
          <a:tailEnd/>
        </a:ln>
      </a:spPr>
      <a:bodyPr vert="horz" wrap="square" lIns="72000" tIns="36000" rIns="73152" bIns="36576" numCol="1" rtlCol="0" anchor="t" anchorCtr="0" compatLnSpc="1">
        <a:prstTxWarp prst="textNoShape">
          <a:avLst/>
        </a:prstTxWarp>
        <a:noAutofit/>
      </a:bodyPr>
      <a:lstStyle>
        <a:defPPr marL="344488" indent="-344488" algn="l">
          <a:buClr>
            <a:schemeClr val="tx1"/>
          </a:buClr>
          <a:buFont typeface="Ericsson Hilda Light" panose="00000400000000000000" pitchFamily="2" charset="0"/>
          <a:buChar char="—"/>
          <a:defRPr sz="2000" dirty="0" err="1" smtClean="0"/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PresentationTemplate2017</Template>
  <TotalTime>63</TotalTime>
  <Words>293</Words>
  <Application>Microsoft Office PowerPoint</Application>
  <PresentationFormat>Widescreen</PresentationFormat>
  <Paragraphs>58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Symbol</vt:lpstr>
      <vt:lpstr>Ericsson Hilda</vt:lpstr>
      <vt:lpstr>Ericsson Technical Icons</vt:lpstr>
      <vt:lpstr>Ericsson Hilda Light</vt:lpstr>
      <vt:lpstr>PresentationTemplate2017</vt:lpstr>
      <vt:lpstr>Delay spread vs hall volume</vt:lpstr>
      <vt:lpstr>Background (1)</vt:lpstr>
      <vt:lpstr>Background (2)</vt:lpstr>
      <vt:lpstr>Parameter proposals converted to 99th percentile</vt:lpstr>
      <vt:lpstr>Adding these proposals to the plot of DS vs hall volume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Delay spread vs hall volume</dc:title>
  <dc:creator>Henrik Asplund</dc:creator>
  <cp:keywords/>
  <dc:description/>
  <cp:lastModifiedBy>Henrik Asplund</cp:lastModifiedBy>
  <cp:revision>31</cp:revision>
  <dcterms:created xsi:type="dcterms:W3CDTF">2019-07-01T21:05:26Z</dcterms:created>
  <dcterms:modified xsi:type="dcterms:W3CDTF">2019-07-01T22:12:11Z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R2A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R6B</vt:lpwstr>
  </property>
  <property fmtid="{D5CDD505-2E9C-101B-9397-08002B2CF9AE}" pid="8" name="TemplateName2">
    <vt:lpwstr>CXC 173 2731/1</vt:lpwstr>
  </property>
  <property fmtid="{D5CDD505-2E9C-101B-9397-08002B2CF9AE}" pid="9" name="TemplateVersion2">
    <vt:lpwstr>R2A</vt:lpwstr>
  </property>
  <property fmtid="{D5CDD505-2E9C-101B-9397-08002B2CF9AE}" pid="10" name="DocumentType2">
    <vt:lpwstr>Presentation2011</vt:lpwstr>
  </property>
  <property fmtid="{D5CDD505-2E9C-101B-9397-08002B2CF9AE}" pid="11" name="Keyword">
    <vt:lpwstr> </vt:lpwstr>
  </property>
  <property fmtid="{D5CDD505-2E9C-101B-9397-08002B2CF9AE}" pid="12" name="FooterType">
    <vt:lpwstr>PresTemp</vt:lpwstr>
  </property>
  <property fmtid="{D5CDD505-2E9C-101B-9397-08002B2CF9AE}" pid="13" name="UsedFont">
    <vt:lpwstr>Ericsson Capital TT</vt:lpwstr>
  </property>
  <property fmtid="{D5CDD505-2E9C-101B-9397-08002B2CF9AE}" pid="14" name="x">
    <vt:lpwstr>0</vt:lpwstr>
  </property>
  <property fmtid="{D5CDD505-2E9C-101B-9397-08002B2CF9AE}" pid="15" name="White">
    <vt:bool>true</vt:bool>
  </property>
  <property fmtid="{D5CDD505-2E9C-101B-9397-08002B2CF9AE}" pid="16" name="chkMetaData">
    <vt:bool>false</vt:bool>
  </property>
  <property fmtid="{D5CDD505-2E9C-101B-9397-08002B2CF9AE}" pid="17" name="chkTaglines">
    <vt:bool>true</vt:bool>
  </property>
  <property fmtid="{D5CDD505-2E9C-101B-9397-08002B2CF9AE}" pid="18" name="SecurityClass">
    <vt:lpwstr>Ericsson Internal</vt:lpwstr>
  </property>
  <property fmtid="{D5CDD505-2E9C-101B-9397-08002B2CF9AE}" pid="19" name="txtConfLabel">
    <vt:lpwstr>Ericsson Internal</vt:lpwstr>
  </property>
  <property fmtid="{D5CDD505-2E9C-101B-9397-08002B2CF9AE}" pid="20" name="optUseConfClass">
    <vt:bool>true</vt:bool>
  </property>
  <property fmtid="{D5CDD505-2E9C-101B-9397-08002B2CF9AE}" pid="21" name="optUseConfLabel">
    <vt:bool>false</vt:bool>
  </property>
  <property fmtid="{D5CDD505-2E9C-101B-9397-08002B2CF9AE}" pid="22" name="optFooterCVLDocNo">
    <vt:bool>true</vt:bool>
  </property>
  <property fmtid="{D5CDD505-2E9C-101B-9397-08002B2CF9AE}" pid="23" name="optFooterCVLCopyright">
    <vt:bool>false</vt:bool>
  </property>
  <property fmtid="{D5CDD505-2E9C-101B-9397-08002B2CF9AE}" pid="24" name="optEnterText1">
    <vt:bool>false</vt:bool>
  </property>
  <property fmtid="{D5CDD505-2E9C-101B-9397-08002B2CF9AE}" pid="25" name="optFooterCVLConfLabel">
    <vt:bool>true</vt:bool>
  </property>
  <property fmtid="{D5CDD505-2E9C-101B-9397-08002B2CF9AE}" pid="26" name="optEnterText2">
    <vt:bool>false</vt:bool>
  </property>
  <property fmtid="{D5CDD505-2E9C-101B-9397-08002B2CF9AE}" pid="27" name="optFooterCVLTitle">
    <vt:bool>true</vt:bool>
  </property>
  <property fmtid="{D5CDD505-2E9C-101B-9397-08002B2CF9AE}" pid="28" name="optFooterCVLPrep">
    <vt:bool>false</vt:bool>
  </property>
  <property fmtid="{D5CDD505-2E9C-101B-9397-08002B2CF9AE}" pid="29" name="optEnterText3">
    <vt:bool>false</vt:bool>
  </property>
  <property fmtid="{D5CDD505-2E9C-101B-9397-08002B2CF9AE}" pid="30" name="optFooterCVLDate">
    <vt:bool>true</vt:bool>
  </property>
  <property fmtid="{D5CDD505-2E9C-101B-9397-08002B2CF9AE}" pid="31" name="optEnterText4">
    <vt:bool>false</vt:bool>
  </property>
  <property fmtid="{D5CDD505-2E9C-101B-9397-08002B2CF9AE}" pid="32" name="LeftFooterField">
    <vt:lpwstr> </vt:lpwstr>
  </property>
  <property fmtid="{D5CDD505-2E9C-101B-9397-08002B2CF9AE}" pid="33" name="MiddleFooterField">
    <vt:lpwstr> </vt:lpwstr>
  </property>
  <property fmtid="{D5CDD505-2E9C-101B-9397-08002B2CF9AE}" pid="34" name="RightFooterField">
    <vt:lpwstr> </vt:lpwstr>
  </property>
  <property fmtid="{D5CDD505-2E9C-101B-9397-08002B2CF9AE}" pid="35" name="RightFooterField2">
    <vt:lpwstr> </vt:lpwstr>
  </property>
  <property fmtid="{D5CDD505-2E9C-101B-9397-08002B2CF9AE}" pid="36" name="TotalNumb">
    <vt:bool>false</vt:bool>
  </property>
  <property fmtid="{D5CDD505-2E9C-101B-9397-08002B2CF9AE}" pid="37" name="Pages">
    <vt:bool>true</vt:bool>
  </property>
  <property fmtid="{D5CDD505-2E9C-101B-9397-08002B2CF9AE}" pid="38" name="BCategory">
    <vt:lpwstr> </vt:lpwstr>
  </property>
  <property fmtid="{D5CDD505-2E9C-101B-9397-08002B2CF9AE}" pid="39" name="BSubject">
    <vt:lpwstr> </vt:lpwstr>
  </property>
  <property fmtid="{D5CDD505-2E9C-101B-9397-08002B2CF9AE}" pid="40" name="DocType">
    <vt:lpwstr> </vt:lpwstr>
  </property>
  <property fmtid="{D5CDD505-2E9C-101B-9397-08002B2CF9AE}" pid="41" name="chkShowAll">
    <vt:bool>false</vt:bool>
  </property>
  <property fmtid="{D5CDD505-2E9C-101B-9397-08002B2CF9AE}" pid="42" name="chkOnlyTitle">
    <vt:bool>false</vt:bool>
  </property>
  <property fmtid="{D5CDD505-2E9C-101B-9397-08002B2CF9AE}" pid="43" name="chkPrep">
    <vt:bool>true</vt:bool>
  </property>
  <property fmtid="{D5CDD505-2E9C-101B-9397-08002B2CF9AE}" pid="44" name="chkAppr">
    <vt:bool>true</vt:bool>
  </property>
  <property fmtid="{D5CDD505-2E9C-101B-9397-08002B2CF9AE}" pid="45" name="chkConf">
    <vt:bool>true</vt:bool>
  </property>
  <property fmtid="{D5CDD505-2E9C-101B-9397-08002B2CF9AE}" pid="46" name="chkDate">
    <vt:bool>true</vt:bool>
  </property>
  <property fmtid="{D5CDD505-2E9C-101B-9397-08002B2CF9AE}" pid="47" name="chkDocNo">
    <vt:bool>true</vt:bool>
  </property>
  <property fmtid="{D5CDD505-2E9C-101B-9397-08002B2CF9AE}" pid="48" name="chkRev">
    <vt:bool>true</vt:bool>
  </property>
  <property fmtid="{D5CDD505-2E9C-101B-9397-08002B2CF9AE}" pid="49" name="chkTitle">
    <vt:bool>false</vt:bool>
  </property>
  <property fmtid="{D5CDD505-2E9C-101B-9397-08002B2CF9AE}" pid="50" name="ExtConf">
    <vt:lpwstr> </vt:lpwstr>
  </property>
  <property fmtid="{D5CDD505-2E9C-101B-9397-08002B2CF9AE}" pid="51" name="chkExtConf">
    <vt:bool>false</vt:bool>
  </property>
</Properties>
</file>