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72" r:id="rId1"/>
  </p:sldMasterIdLst>
  <p:notesMasterIdLst>
    <p:notesMasterId r:id="rId8"/>
  </p:notesMasterIdLst>
  <p:sldIdLst>
    <p:sldId id="283" r:id="rId2"/>
    <p:sldId id="321" r:id="rId3"/>
    <p:sldId id="310" r:id="rId4"/>
    <p:sldId id="331" r:id="rId5"/>
    <p:sldId id="330" r:id="rId6"/>
    <p:sldId id="329" r:id="rId7"/>
  </p:sldIdLst>
  <p:sldSz cx="12192000" cy="6858000"/>
  <p:notesSz cx="6858000" cy="9144000"/>
  <p:custDataLst>
    <p:tags r:id="rId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hristopher Szymanski" initials="CS" lastIdx="4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497" autoAdjust="0"/>
    <p:restoredTop sz="99844" autoAdjust="0"/>
  </p:normalViewPr>
  <p:slideViewPr>
    <p:cSldViewPr snapToGrid="0">
      <p:cViewPr>
        <p:scale>
          <a:sx n="90" d="100"/>
          <a:sy n="90" d="100"/>
        </p:scale>
        <p:origin x="-660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tags" Target="tags/tag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E899966-DE67-46B4-95FD-D66DA0E86464}" type="datetimeFigureOut">
              <a:rPr lang="en-US" smtClean="0"/>
              <a:t>9/4/2015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ED51722-5886-40C3-822D-0E18BBD098F8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527856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Patrick</a:t>
            </a:r>
            <a:r>
              <a:rPr lang="en-US" baseline="0" dirty="0" smtClean="0"/>
              <a:t> Welsh – DC Office – Regulatory affairs</a:t>
            </a:r>
          </a:p>
          <a:p>
            <a:r>
              <a:rPr lang="en-US" baseline="0" dirty="0" smtClean="0"/>
              <a:t>Bill stone – head of network planning – driving development of LTE-U (Sergio)</a:t>
            </a:r>
          </a:p>
          <a:p>
            <a:r>
              <a:rPr lang="en-US" baseline="0" dirty="0" smtClean="0"/>
              <a:t>Sergio Geri – tech lead for LTE-U product development</a:t>
            </a:r>
          </a:p>
          <a:p>
            <a:r>
              <a:rPr lang="en-US" baseline="0" dirty="0" smtClean="0"/>
              <a:t>	- Steps that Sergio has taken to be a good neighbor (2014 – LTE-U Forum)</a:t>
            </a:r>
          </a:p>
          <a:p>
            <a:r>
              <a:rPr lang="en-US" baseline="0" dirty="0" smtClean="0"/>
              <a:t>Basis is existing standards, focus is on supplement downlink (lte-uforum.org) </a:t>
            </a:r>
          </a:p>
          <a:p>
            <a:r>
              <a:rPr lang="en-US" baseline="0" dirty="0" smtClean="0"/>
              <a:t>One of the specifications is </a:t>
            </a:r>
            <a:r>
              <a:rPr lang="en-US" baseline="0" dirty="0" err="1" smtClean="0"/>
              <a:t>wifi</a:t>
            </a:r>
            <a:endParaRPr lang="en-US" baseline="0" dirty="0" smtClean="0"/>
          </a:p>
          <a:p>
            <a:pPr marL="171450" indent="-171450">
              <a:buFontTx/>
              <a:buChar char="-"/>
            </a:pPr>
            <a:r>
              <a:rPr lang="en-US" baseline="0" dirty="0" smtClean="0"/>
              <a:t>Three levels of </a:t>
            </a:r>
            <a:r>
              <a:rPr lang="en-US" baseline="0" dirty="0" err="1" smtClean="0"/>
              <a:t>coexistance</a:t>
            </a:r>
            <a:endParaRPr lang="en-US" baseline="0" dirty="0" smtClean="0"/>
          </a:p>
          <a:p>
            <a:pPr marL="628650" lvl="1" indent="-171450">
              <a:buFontTx/>
              <a:buChar char="-"/>
            </a:pPr>
            <a:r>
              <a:rPr lang="en-US" baseline="0" dirty="0" smtClean="0"/>
              <a:t>Implemented by the </a:t>
            </a:r>
            <a:r>
              <a:rPr lang="en-US" baseline="0" dirty="0" err="1" smtClean="0"/>
              <a:t>schedululr</a:t>
            </a:r>
            <a:endParaRPr lang="en-US" baseline="0" dirty="0" smtClean="0"/>
          </a:p>
          <a:p>
            <a:pPr marL="1085850" lvl="2" indent="-171450">
              <a:buFontTx/>
              <a:buChar char="-"/>
            </a:pPr>
            <a:r>
              <a:rPr lang="en-US" baseline="0" dirty="0" smtClean="0"/>
              <a:t>Dynamic channel selection (</a:t>
            </a:r>
            <a:r>
              <a:rPr lang="en-US" baseline="0" dirty="0" err="1" smtClean="0"/>
              <a:t>wifi</a:t>
            </a:r>
            <a:r>
              <a:rPr lang="en-US" baseline="0" dirty="0" smtClean="0"/>
              <a:t> sniffer) that continually monitors (uses UNII Band 1 and UNII Band 3), WiFi will continue to have UNI Band 2</a:t>
            </a:r>
          </a:p>
          <a:p>
            <a:pPr marL="1543050" lvl="3" indent="-171450">
              <a:buFontTx/>
              <a:buChar char="-"/>
            </a:pPr>
            <a:r>
              <a:rPr lang="en-US" baseline="0" dirty="0" smtClean="0"/>
              <a:t>Selects best channel based on energy detection</a:t>
            </a:r>
          </a:p>
          <a:p>
            <a:pPr marL="1085850" lvl="2" indent="-171450">
              <a:buFontTx/>
              <a:buChar char="-"/>
            </a:pPr>
            <a:r>
              <a:rPr lang="en-US" baseline="0" dirty="0" smtClean="0"/>
              <a:t>Can operate in a </a:t>
            </a:r>
            <a:r>
              <a:rPr lang="en-US" baseline="0" dirty="0" err="1" smtClean="0"/>
              <a:t>cochannel</a:t>
            </a:r>
            <a:r>
              <a:rPr lang="en-US" baseline="0" dirty="0" smtClean="0"/>
              <a:t> mode – implement an adaptive wave form in a time domain</a:t>
            </a:r>
          </a:p>
          <a:p>
            <a:pPr marL="1543050" lvl="3" indent="-171450">
              <a:buFontTx/>
              <a:buChar char="-"/>
            </a:pPr>
            <a:r>
              <a:rPr lang="en-US" baseline="0" dirty="0" smtClean="0"/>
              <a:t>Fed to an algorithm that determines duty cycle based on loading [proprietary algorithm]?</a:t>
            </a:r>
          </a:p>
          <a:p>
            <a:pPr marL="1543050" lvl="3" indent="-171450">
              <a:buFontTx/>
              <a:buChar char="-"/>
            </a:pPr>
            <a:endParaRPr lang="en-US" baseline="0" dirty="0" smtClean="0"/>
          </a:p>
          <a:p>
            <a:pPr marL="628650" lvl="1" indent="-171450">
              <a:buFontTx/>
              <a:buChar char="-"/>
            </a:pPr>
            <a:endParaRPr lang="en-US" baseline="0" dirty="0" smtClean="0"/>
          </a:p>
          <a:p>
            <a:endParaRPr lang="en-US" baseline="0" dirty="0" smtClean="0"/>
          </a:p>
          <a:p>
            <a:r>
              <a:rPr lang="en-US" baseline="0" dirty="0" smtClean="0"/>
              <a:t>- WiFi was the benchmark in March announcement release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51722-5886-40C3-822D-0E18BBD098F8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12456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In 3GPP, only </a:t>
            </a:r>
            <a:r>
              <a:rPr lang="en-US" dirty="0" err="1" smtClean="0"/>
              <a:t>realtime</a:t>
            </a:r>
            <a:r>
              <a:rPr lang="en-US" dirty="0" smtClean="0"/>
              <a:t> impact is </a:t>
            </a:r>
            <a:r>
              <a:rPr lang="en-US" dirty="0" err="1" smtClean="0"/>
              <a:t>VoiP</a:t>
            </a:r>
            <a:r>
              <a:rPr lang="en-US" dirty="0" smtClean="0"/>
              <a:t>,</a:t>
            </a:r>
            <a:r>
              <a:rPr lang="en-US" baseline="0" dirty="0" smtClean="0"/>
              <a:t> and this is optional</a:t>
            </a:r>
          </a:p>
          <a:p>
            <a:endParaRPr lang="en-US" baseline="0" dirty="0" smtClean="0"/>
          </a:p>
          <a:p>
            <a:r>
              <a:rPr lang="en-US" baseline="0" dirty="0" smtClean="0"/>
              <a:t>Current WiFi equipment</a:t>
            </a:r>
          </a:p>
          <a:p>
            <a:endParaRPr lang="en-US" baseline="0" dirty="0" smtClean="0"/>
          </a:p>
          <a:p>
            <a:r>
              <a:rPr lang="en-US" baseline="0" dirty="0" smtClean="0"/>
              <a:t>Google wants to preserve both lines of argument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D51722-5886-40C3-822D-0E18BBD098F8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159166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/>
          </p:cNvSpPr>
          <p:nvPr userDrawn="1"/>
        </p:nvSpPr>
        <p:spPr bwMode="white">
          <a:xfrm>
            <a:off x="0" y="0"/>
            <a:ext cx="12192000" cy="66571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smtClean="0"/>
          </a:p>
        </p:txBody>
      </p:sp>
      <p:pic>
        <p:nvPicPr>
          <p:cNvPr id="8" name="Picture 7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14400"/>
            <a:ext cx="12191998" cy="3733800"/>
          </a:xfrm>
          <a:prstGeom prst="rect">
            <a:avLst/>
          </a:prstGeom>
        </p:spPr>
      </p:pic>
      <p:sp>
        <p:nvSpPr>
          <p:cNvPr id="14" name="Text Placeholder 16"/>
          <p:cNvSpPr>
            <a:spLocks noGrp="1"/>
          </p:cNvSpPr>
          <p:nvPr>
            <p:ph type="body" sz="quarter" idx="12" hasCustomPrompt="1"/>
          </p:nvPr>
        </p:nvSpPr>
        <p:spPr bwMode="black">
          <a:xfrm>
            <a:off x="2743200" y="4685416"/>
            <a:ext cx="6729984" cy="415498"/>
          </a:xfrm>
        </p:spPr>
        <p:txBody>
          <a:bodyPr lIns="0" tIns="0" rIns="0" bIns="0" anchor="b"/>
          <a:lstStyle>
            <a:lvl1pPr marL="0" marR="0" indent="0">
              <a:spcBef>
                <a:spcPts val="1200"/>
              </a:spcBef>
              <a:spcAft>
                <a:spcPts val="0"/>
              </a:spcAft>
              <a:buNone/>
              <a:defRPr sz="3000" b="1" cap="all" baseline="0">
                <a:solidFill>
                  <a:schemeClr val="tx1"/>
                </a:solidFill>
                <a:latin typeface="+mj-lt"/>
              </a:defRPr>
            </a:lvl1pPr>
            <a:lvl2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2pPr>
            <a:lvl3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3pPr>
            <a:lvl4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4pPr>
            <a:lvl5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2759675" y="5302870"/>
            <a:ext cx="6729984" cy="332399"/>
          </a:xfrm>
        </p:spPr>
        <p:txBody>
          <a:bodyPr lIns="0" tIns="0" rIns="0" bIns="0"/>
          <a:lstStyle>
            <a:lvl1pPr marL="0" marR="0" indent="0" algn="l">
              <a:spcBef>
                <a:spcPts val="400"/>
              </a:spcBef>
              <a:spcAft>
                <a:spcPts val="0"/>
              </a:spcAft>
              <a:buNone/>
              <a:defRPr sz="2400" b="0">
                <a:solidFill>
                  <a:srgbClr val="C41230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white">
          <a:xfrm>
            <a:off x="10515600" y="310896"/>
            <a:ext cx="1198485" cy="58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280724"/>
      </p:ext>
    </p:extLst>
  </p:cSld>
  <p:clrMapOvr>
    <a:masterClrMapping/>
  </p:clrMapOvr>
  <p:transition spd="med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275581"/>
            <a:ext cx="9906000" cy="3139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74840"/>
      </p:ext>
    </p:extLst>
  </p:cSld>
  <p:clrMapOvr>
    <a:masterClrMapping/>
  </p:clrMapOvr>
  <p:transition spd="med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/>
          </p:cNvSpPr>
          <p:nvPr userDrawn="1"/>
        </p:nvSpPr>
        <p:spPr bwMode="white">
          <a:xfrm>
            <a:off x="0" y="0"/>
            <a:ext cx="12192000" cy="9334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877662677"/>
      </p:ext>
    </p:extLst>
  </p:cSld>
  <p:clrMapOvr>
    <a:masterClrMapping/>
  </p:clrMapOvr>
  <p:transition spd="med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in White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2014538"/>
          </a:xfrm>
          <a:prstGeom prst="rect">
            <a:avLst/>
          </a:prstGeom>
        </p:spPr>
      </p:pic>
      <p:sp>
        <p:nvSpPr>
          <p:cNvPr id="3" name="Rectangle 2"/>
          <p:cNvSpPr>
            <a:spLocks/>
          </p:cNvSpPr>
          <p:nvPr userDrawn="1"/>
        </p:nvSpPr>
        <p:spPr>
          <a:xfrm>
            <a:off x="1219200" y="1316050"/>
            <a:ext cx="9753600" cy="4939469"/>
          </a:xfrm>
          <a:prstGeom prst="rect">
            <a:avLst/>
          </a:prstGeom>
          <a:solidFill>
            <a:srgbClr val="F8F8F8"/>
          </a:solidFill>
          <a:ln>
            <a:noFill/>
          </a:ln>
          <a:effectLst>
            <a:outerShdw blurRad="101600" sx="102000" sy="102000" algn="ct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smtClean="0"/>
          </a:p>
        </p:txBody>
      </p:sp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174200" y="3411836"/>
            <a:ext cx="7954697" cy="747897"/>
          </a:xfrm>
        </p:spPr>
        <p:txBody>
          <a:bodyPr lIns="0" tIns="0" rIns="0" bIns="0" anchor="ctr"/>
          <a:lstStyle>
            <a:lvl1pPr marL="228600" marR="0" indent="-228600">
              <a:lnSpc>
                <a:spcPct val="90000"/>
              </a:lnSpc>
              <a:spcBef>
                <a:spcPts val="0"/>
              </a:spcBef>
              <a:spcAft>
                <a:spcPts val="3000"/>
              </a:spcAft>
              <a:defRPr sz="5400" b="0" cap="none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515601" y="325482"/>
            <a:ext cx="1188720" cy="5794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4684055"/>
      </p:ext>
    </p:extLst>
  </p:cSld>
  <p:clrMapOvr>
    <a:masterClrMapping/>
  </p:clrMapOvr>
  <p:transition spd="med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tatement in Red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ltGray">
          <a:xfrm>
            <a:off x="3" y="-2"/>
            <a:ext cx="12191998" cy="6858001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>
          <a:xfrm>
            <a:off x="2133601" y="3055050"/>
            <a:ext cx="7924802" cy="747897"/>
          </a:xfrm>
        </p:spPr>
        <p:txBody>
          <a:bodyPr lIns="0" tIns="0" rIns="0" bIns="0" anchor="ctr"/>
          <a:lstStyle>
            <a:lvl1pPr marL="228600" marR="0" indent="-228600" algn="l">
              <a:lnSpc>
                <a:spcPct val="90000"/>
              </a:lnSpc>
              <a:spcBef>
                <a:spcPts val="0"/>
              </a:spcBef>
              <a:spcAft>
                <a:spcPts val="3000"/>
              </a:spcAft>
              <a:defRPr sz="5400" b="0" cap="none" baseline="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23" name="TextBox 22"/>
          <p:cNvSpPr txBox="1">
            <a:spLocks/>
          </p:cNvSpPr>
          <p:nvPr userDrawn="1"/>
        </p:nvSpPr>
        <p:spPr bwMode="gray">
          <a:xfrm>
            <a:off x="11868822" y="6687483"/>
            <a:ext cx="94577" cy="92333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/>
          <a:p>
            <a: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</a:pPr>
            <a:fld id="{33A2A773-C618-4A5E-A908-2C5FB33DF7E5}" type="slidenum">
              <a:rPr lang="en-US" sz="600" kern="1200" smtClean="0">
                <a:solidFill>
                  <a:schemeClr val="bg1"/>
                </a:solidFill>
                <a:latin typeface="+mn-lt"/>
                <a:ea typeface="+mn-ea"/>
                <a:cs typeface="Arial" pitchFamily="34" charset="0"/>
              </a:rPr>
              <a:pPr marL="0" marR="0" indent="0" algn="r" defTabSz="914400" rtl="0" eaLnBrk="1" latinLnBrk="0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600" kern="1200" dirty="0" smtClean="0">
              <a:solidFill>
                <a:schemeClr val="bg1"/>
              </a:solidFill>
              <a:latin typeface="+mn-lt"/>
              <a:ea typeface="+mn-ea"/>
              <a:cs typeface="Arial" pitchFamily="34" charset="0"/>
            </a:endParaRPr>
          </a:p>
        </p:txBody>
      </p:sp>
      <p:pic>
        <p:nvPicPr>
          <p:cNvPr id="11" name="Picture 10"/>
          <p:cNvPicPr>
            <a:picLocks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white">
          <a:xfrm>
            <a:off x="10515600" y="312821"/>
            <a:ext cx="1198485" cy="595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587518"/>
      </p:ext>
    </p:extLst>
  </p:cSld>
  <p:clrMapOvr>
    <a:masterClrMapping/>
  </p:clrMapOvr>
  <p:transition spd="med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with Chip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027"/>
          <a:stretch/>
        </p:blipFill>
        <p:spPr>
          <a:xfrm>
            <a:off x="0" y="1"/>
            <a:ext cx="12192000" cy="6581775"/>
          </a:xfrm>
          <a:prstGeom prst="rect">
            <a:avLst/>
          </a:prstGeom>
        </p:spPr>
      </p:pic>
      <p:sp>
        <p:nvSpPr>
          <p:cNvPr id="14" name="Text Placeholder 16"/>
          <p:cNvSpPr>
            <a:spLocks noGrp="1"/>
          </p:cNvSpPr>
          <p:nvPr>
            <p:ph type="body" sz="quarter" idx="12" hasCustomPrompt="1"/>
          </p:nvPr>
        </p:nvSpPr>
        <p:spPr bwMode="white">
          <a:xfrm>
            <a:off x="3039205" y="4067724"/>
            <a:ext cx="7247794" cy="415498"/>
          </a:xfrm>
        </p:spPr>
        <p:txBody>
          <a:bodyPr lIns="0" tIns="0" rIns="0" bIns="0" anchor="b"/>
          <a:lstStyle>
            <a:lvl1pPr marL="0" marR="0" indent="0">
              <a:spcBef>
                <a:spcPts val="1200"/>
              </a:spcBef>
              <a:spcAft>
                <a:spcPts val="0"/>
              </a:spcAft>
              <a:buNone/>
              <a:defRPr sz="3000" b="1" cap="all" baseline="0">
                <a:solidFill>
                  <a:schemeClr val="bg1"/>
                </a:solidFill>
                <a:latin typeface="+mj-lt"/>
              </a:defRPr>
            </a:lvl1pPr>
            <a:lvl2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2pPr>
            <a:lvl3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3pPr>
            <a:lvl4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4pPr>
            <a:lvl5pPr marL="0" indent="0">
              <a:buNone/>
              <a:defRPr sz="2800" b="1">
                <a:solidFill>
                  <a:schemeClr val="bg1"/>
                </a:solidFill>
                <a:latin typeface="+mj-lt"/>
              </a:defRPr>
            </a:lvl5pPr>
          </a:lstStyle>
          <a:p>
            <a:pPr lvl="0"/>
            <a:r>
              <a:rPr lang="en-US" dirty="0" smtClean="0"/>
              <a:t>PRESENTATION TITLE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039205" y="4993685"/>
            <a:ext cx="7247794" cy="332399"/>
          </a:xfrm>
        </p:spPr>
        <p:txBody>
          <a:bodyPr lIns="0" tIns="0" rIns="0" bIns="0"/>
          <a:lstStyle>
            <a:lvl1pPr marL="0" marR="0" indent="0" algn="l">
              <a:spcBef>
                <a:spcPts val="0"/>
              </a:spcBef>
              <a:spcAft>
                <a:spcPts val="0"/>
              </a:spcAft>
              <a:buNone/>
              <a:defRPr sz="2400" b="0">
                <a:solidFill>
                  <a:srgbClr val="C41230"/>
                </a:solidFill>
                <a:latin typeface="+mj-lt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Presenter Name</a:t>
            </a:r>
            <a:endParaRPr lang="en-US" dirty="0"/>
          </a:p>
        </p:txBody>
      </p:sp>
      <p:pic>
        <p:nvPicPr>
          <p:cNvPr id="6" name="Picture 5" descr="logos-chip.png"/>
          <p:cNvPicPr>
            <a:picLocks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685800" y="4217479"/>
            <a:ext cx="1923070" cy="2046437"/>
          </a:xfrm>
          <a:prstGeom prst="rect">
            <a:avLst/>
          </a:prstGeom>
          <a:effectLst>
            <a:outerShdw blurRad="177800" dist="76200" dir="16200000" rotWithShape="0">
              <a:srgbClr val="4B0912">
                <a:alpha val="3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65539263"/>
      </p:ext>
    </p:extLst>
  </p:cSld>
  <p:clrMapOvr>
    <a:masterClrMapping/>
  </p:clrMapOvr>
  <p:transition spd="med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/>
          </p:cNvSpPr>
          <p:nvPr userDrawn="1"/>
        </p:nvSpPr>
        <p:spPr bwMode="white">
          <a:xfrm>
            <a:off x="0" y="1"/>
            <a:ext cx="12192000" cy="90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smtClean="0"/>
          </a:p>
        </p:txBody>
      </p:sp>
      <p:pic>
        <p:nvPicPr>
          <p:cNvPr id="4" name="Picture 3"/>
          <p:cNvPicPr>
            <a:picLocks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82266"/>
            <a:ext cx="12192000" cy="3521869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2438401" y="4299685"/>
            <a:ext cx="7315198" cy="415498"/>
          </a:xfrm>
        </p:spPr>
        <p:txBody>
          <a:bodyPr lIns="0" tIns="0" rIns="0" bIns="0" anchor="t"/>
          <a:lstStyle>
            <a:lvl1pPr marL="0" marR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white">
          <a:xfrm>
            <a:off x="10515600" y="310896"/>
            <a:ext cx="1198485" cy="58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329864"/>
      </p:ext>
    </p:extLst>
  </p:cSld>
  <p:clrMapOvr>
    <a:masterClrMapping/>
  </p:clrMapOvr>
  <p:transition spd="med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Section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>
            <a:spLocks/>
          </p:cNvSpPr>
          <p:nvPr userDrawn="1"/>
        </p:nvSpPr>
        <p:spPr bwMode="white">
          <a:xfrm>
            <a:off x="0" y="1"/>
            <a:ext cx="12192000" cy="9048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smtClean="0"/>
          </a:p>
        </p:txBody>
      </p:sp>
      <p:pic>
        <p:nvPicPr>
          <p:cNvPr id="2" name="Picture 1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1769204"/>
            <a:ext cx="12192000" cy="2778917"/>
          </a:xfrm>
          <a:prstGeom prst="rect">
            <a:avLst/>
          </a:prstGeom>
        </p:spPr>
      </p:pic>
      <p:sp>
        <p:nvSpPr>
          <p:cNvPr id="16" name="Title 1"/>
          <p:cNvSpPr>
            <a:spLocks noGrp="1"/>
          </p:cNvSpPr>
          <p:nvPr>
            <p:ph type="ctrTitle" hasCustomPrompt="1"/>
          </p:nvPr>
        </p:nvSpPr>
        <p:spPr bwMode="black">
          <a:xfrm>
            <a:off x="4951324" y="4685625"/>
            <a:ext cx="5335678" cy="415498"/>
          </a:xfrm>
        </p:spPr>
        <p:txBody>
          <a:bodyPr lIns="0" tIns="0" rIns="0" bIns="0" anchor="t"/>
          <a:lstStyle>
            <a:lvl1pPr marL="0" marR="0" indent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 sz="3000" baseline="0">
                <a:solidFill>
                  <a:schemeClr val="tx1"/>
                </a:solidFill>
              </a:defRPr>
            </a:lvl1pPr>
          </a:lstStyle>
          <a:p>
            <a:r>
              <a:rPr lang="en-US" dirty="0" smtClean="0"/>
              <a:t>CLICK TO EDIT TITLE</a:t>
            </a:r>
            <a:endParaRPr lang="en-US" dirty="0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3" hasCustomPrompt="1"/>
          </p:nvPr>
        </p:nvSpPr>
        <p:spPr>
          <a:xfrm>
            <a:off x="1447801" y="1401762"/>
            <a:ext cx="2871787" cy="3597527"/>
          </a:xfrm>
          <a:solidFill>
            <a:schemeClr val="accent5"/>
          </a:solidFill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txBody>
          <a:bodyPr lIns="91440" tIns="274320" rIns="91440">
            <a:noAutofit/>
          </a:bodyPr>
          <a:lstStyle>
            <a:lvl1pPr marL="0" marR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SzTx/>
              <a:buFontTx/>
              <a:buNone/>
              <a:tabLst/>
              <a:defRPr/>
            </a:pPr>
            <a:r>
              <a:rPr lang="en-US" dirty="0" smtClean="0"/>
              <a:t>Click photo icon to insert photo</a:t>
            </a:r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white">
          <a:xfrm>
            <a:off x="10515600" y="310896"/>
            <a:ext cx="1198485" cy="5867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062532"/>
      </p:ext>
    </p:extLst>
  </p:cSld>
  <p:clrMapOvr>
    <a:masterClrMapping/>
  </p:clrMapOvr>
  <p:transition spd="med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sz="quarter" idx="10"/>
          </p:nvPr>
        </p:nvSpPr>
        <p:spPr>
          <a:xfrm>
            <a:off x="381000" y="1371600"/>
            <a:ext cx="10820400" cy="1396280"/>
          </a:xfrm>
        </p:spPr>
        <p:txBody>
          <a:bodyPr wrap="square" lIns="0" tIns="0" rIns="0" bIns="0">
            <a:spAutoFit/>
          </a:bodyPr>
          <a:lstStyle>
            <a:lvl1pPr marL="228600" marR="0" indent="-228600">
              <a:spcBef>
                <a:spcPts val="1200"/>
              </a:spcBef>
              <a:spcAft>
                <a:spcPts val="0"/>
              </a:spcAft>
              <a:defRPr sz="2000"/>
            </a:lvl1pPr>
            <a:lvl2pPr marL="514350" marR="0" indent="-227013">
              <a:spcBef>
                <a:spcPts val="400"/>
              </a:spcBef>
              <a:spcAft>
                <a:spcPts val="0"/>
              </a:spcAft>
              <a:defRPr sz="1800"/>
            </a:lvl2pPr>
            <a:lvl3pPr marL="857250" marR="0" indent="-228600">
              <a:spcBef>
                <a:spcPts val="400"/>
              </a:spcBef>
              <a:spcAft>
                <a:spcPts val="0"/>
              </a:spcAft>
              <a:defRPr sz="1600"/>
            </a:lvl3pPr>
            <a:lvl4pPr marL="1143000" marR="0" indent="-228600">
              <a:spcBef>
                <a:spcPts val="400"/>
              </a:spcBef>
              <a:spcAft>
                <a:spcPts val="0"/>
              </a:spcAft>
              <a:defRPr sz="1600"/>
            </a:lvl4pPr>
            <a:lvl5pPr marL="1428750" marR="0" indent="-228600">
              <a:spcBef>
                <a:spcPts val="400"/>
              </a:spcBef>
              <a:spcAft>
                <a:spcPts val="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275581"/>
            <a:ext cx="9906000" cy="3139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6842922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/>
          <p:cNvPicPr>
            <a:picLocks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112"/>
          <a:stretch/>
        </p:blipFill>
        <p:spPr>
          <a:xfrm>
            <a:off x="0" y="2785923"/>
            <a:ext cx="12192000" cy="3832789"/>
          </a:xfrm>
          <a:prstGeom prst="rect">
            <a:avLst/>
          </a:prstGeom>
        </p:spPr>
      </p:pic>
      <p:sp>
        <p:nvSpPr>
          <p:cNvPr id="4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81000" y="895844"/>
            <a:ext cx="10820400" cy="332399"/>
          </a:xfrm>
        </p:spPr>
        <p:txBody>
          <a:bodyPr lIns="0" tIns="0" rIns="0" bIns="0"/>
          <a:lstStyle>
            <a:lvl1pPr marL="0" marR="0" indent="0">
              <a:spcBef>
                <a:spcPts val="1200"/>
              </a:spcBef>
              <a:spcAft>
                <a:spcPts val="0"/>
              </a:spcAft>
              <a:buNone/>
              <a:defRPr sz="2400" b="1">
                <a:solidFill>
                  <a:srgbClr val="C41230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9"/>
          <p:cNvSpPr>
            <a:spLocks noGrp="1"/>
          </p:cNvSpPr>
          <p:nvPr>
            <p:ph sz="quarter" idx="13"/>
          </p:nvPr>
        </p:nvSpPr>
        <p:spPr>
          <a:xfrm>
            <a:off x="381000" y="1371600"/>
            <a:ext cx="10820400" cy="1396280"/>
          </a:xfrm>
        </p:spPr>
        <p:txBody>
          <a:bodyPr wrap="square" lIns="0" tIns="0" rIns="0" bIns="0">
            <a:spAutoFit/>
          </a:bodyPr>
          <a:lstStyle>
            <a:lvl1pPr marL="228600" marR="0" indent="-228600">
              <a:spcBef>
                <a:spcPts val="1200"/>
              </a:spcBef>
              <a:spcAft>
                <a:spcPts val="0"/>
              </a:spcAft>
              <a:defRPr sz="2000"/>
            </a:lvl1pPr>
            <a:lvl2pPr marL="514350" marR="0" indent="-227013">
              <a:spcBef>
                <a:spcPts val="400"/>
              </a:spcBef>
              <a:spcAft>
                <a:spcPts val="0"/>
              </a:spcAft>
              <a:defRPr sz="1800"/>
            </a:lvl2pPr>
            <a:lvl3pPr marL="857250" marR="0" indent="-228600">
              <a:spcBef>
                <a:spcPts val="400"/>
              </a:spcBef>
              <a:spcAft>
                <a:spcPts val="0"/>
              </a:spcAft>
              <a:defRPr sz="1600"/>
            </a:lvl3pPr>
            <a:lvl4pPr marL="1143000" marR="0" indent="-228600">
              <a:spcBef>
                <a:spcPts val="400"/>
              </a:spcBef>
              <a:spcAft>
                <a:spcPts val="0"/>
              </a:spcAft>
              <a:defRPr sz="1600"/>
            </a:lvl4pPr>
            <a:lvl5pPr marL="1428750" marR="0" indent="-228600">
              <a:spcBef>
                <a:spcPts val="400"/>
              </a:spcBef>
              <a:spcAft>
                <a:spcPts val="0"/>
              </a:spcAft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275581"/>
            <a:ext cx="9906000" cy="3139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870989"/>
      </p:ext>
    </p:extLst>
  </p:cSld>
  <p:clrMapOvr>
    <a:masterClrMapping/>
  </p:clrMapOvr>
  <p:transition spd="med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112"/>
          <a:stretch/>
        </p:blipFill>
        <p:spPr>
          <a:xfrm>
            <a:off x="0" y="2785923"/>
            <a:ext cx="12192000" cy="3832789"/>
          </a:xfrm>
          <a:prstGeom prst="rect">
            <a:avLst/>
          </a:prstGeom>
        </p:spPr>
      </p:pic>
      <p:sp>
        <p:nvSpPr>
          <p:cNvPr id="4" name="Content Placeholder 7"/>
          <p:cNvSpPr>
            <a:spLocks noGrp="1"/>
          </p:cNvSpPr>
          <p:nvPr>
            <p:ph sz="quarter" idx="13" hasCustomPrompt="1"/>
          </p:nvPr>
        </p:nvSpPr>
        <p:spPr>
          <a:xfrm>
            <a:off x="380999" y="1371600"/>
            <a:ext cx="5486400" cy="1396280"/>
          </a:xfrm>
        </p:spPr>
        <p:txBody>
          <a:bodyPr lIns="0" tIns="0" rIns="0" bIns="0"/>
          <a:lstStyle>
            <a:lvl1pPr marL="228600" marR="0" indent="-228600">
              <a:spcBef>
                <a:spcPts val="1200"/>
              </a:spcBef>
              <a:spcAft>
                <a:spcPts val="0"/>
              </a:spcAft>
              <a:defRPr sz="2000"/>
            </a:lvl1pPr>
            <a:lvl2pPr marL="514350" marR="0" indent="-227013">
              <a:spcBef>
                <a:spcPts val="400"/>
              </a:spcBef>
              <a:spcAft>
                <a:spcPts val="0"/>
              </a:spcAft>
              <a:defRPr sz="1800"/>
            </a:lvl2pPr>
            <a:lvl3pPr marL="857250" marR="0" indent="-228600">
              <a:spcBef>
                <a:spcPts val="400"/>
              </a:spcBef>
              <a:spcAft>
                <a:spcPts val="0"/>
              </a:spcAft>
              <a:defRPr sz="1600"/>
            </a:lvl3pPr>
            <a:lvl4pPr marL="1143000" marR="0" indent="-228600">
              <a:spcBef>
                <a:spcPts val="400"/>
              </a:spcBef>
              <a:spcAft>
                <a:spcPts val="0"/>
              </a:spcAft>
              <a:defRPr sz="1600"/>
            </a:lvl4pPr>
            <a:lvl5pPr marL="1428750" marR="0" indent="-228600">
              <a:spcBef>
                <a:spcPts val="400"/>
              </a:spcBef>
              <a:spcAft>
                <a:spcPts val="0"/>
              </a:spcAft>
              <a:defRPr sz="1600"/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5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1371600"/>
            <a:ext cx="5486400" cy="1396280"/>
          </a:xfrm>
        </p:spPr>
        <p:txBody>
          <a:bodyPr lIns="0" tIns="0" rIns="0" bIns="0"/>
          <a:lstStyle>
            <a:lvl1pPr marL="228600" marR="0" indent="-228600">
              <a:spcBef>
                <a:spcPts val="1200"/>
              </a:spcBef>
              <a:spcAft>
                <a:spcPts val="0"/>
              </a:spcAft>
              <a:defRPr sz="2000"/>
            </a:lvl1pPr>
            <a:lvl2pPr marL="514350" marR="0" indent="-227013">
              <a:spcBef>
                <a:spcPts val="400"/>
              </a:spcBef>
              <a:spcAft>
                <a:spcPts val="0"/>
              </a:spcAft>
              <a:defRPr sz="1800"/>
            </a:lvl2pPr>
            <a:lvl3pPr marL="857250" marR="0" indent="-228600">
              <a:spcBef>
                <a:spcPts val="400"/>
              </a:spcBef>
              <a:spcAft>
                <a:spcPts val="0"/>
              </a:spcAft>
              <a:defRPr sz="1600"/>
            </a:lvl3pPr>
            <a:lvl4pPr marL="1143000" marR="0" indent="-228600">
              <a:spcBef>
                <a:spcPts val="400"/>
              </a:spcBef>
              <a:spcAft>
                <a:spcPts val="0"/>
              </a:spcAft>
              <a:defRPr sz="1600"/>
            </a:lvl4pPr>
            <a:lvl5pPr marL="1428750" marR="0" indent="-228600">
              <a:spcBef>
                <a:spcPts val="400"/>
              </a:spcBef>
              <a:spcAft>
                <a:spcPts val="0"/>
              </a:spcAft>
              <a:defRPr sz="1600"/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275581"/>
            <a:ext cx="9906000" cy="3139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00546"/>
      </p:ext>
    </p:extLst>
  </p:cSld>
  <p:clrMapOvr>
    <a:masterClrMapping/>
  </p:clrMapOvr>
  <p:transition spd="med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ne Column with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/>
          </p:cNvPicPr>
          <p:nvPr userDrawn="1"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4112"/>
          <a:stretch/>
        </p:blipFill>
        <p:spPr>
          <a:xfrm>
            <a:off x="0" y="2785923"/>
            <a:ext cx="12192000" cy="3832789"/>
          </a:xfrm>
          <a:prstGeom prst="rect">
            <a:avLst/>
          </a:prstGeom>
        </p:spPr>
      </p:pic>
      <p:sp>
        <p:nvSpPr>
          <p:cNvPr id="6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1918746" y="1385412"/>
            <a:ext cx="3479339" cy="4747070"/>
          </a:xfrm>
          <a:prstGeom prst="roundRect">
            <a:avLst>
              <a:gd name="adj" fmla="val 0"/>
            </a:avLst>
          </a:prstGeom>
          <a:solidFill>
            <a:schemeClr val="accent5"/>
          </a:solidFill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txBody>
          <a:bodyPr lIns="0" tIns="457200" rIns="0" bIns="0">
            <a:noAutofit/>
          </a:bodyPr>
          <a:lstStyle>
            <a:lvl1pPr marL="0" marR="0" indent="0" algn="ctr">
              <a:spcBef>
                <a:spcPts val="1200"/>
              </a:spcBef>
              <a:spcAft>
                <a:spcPts val="0"/>
              </a:spcAft>
              <a:buNone/>
              <a:defRPr sz="2000" baseline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 smtClean="0"/>
              <a:t>Click the photo icon </a:t>
            </a:r>
            <a:br>
              <a:rPr lang="en-US" dirty="0" smtClean="0"/>
            </a:br>
            <a:r>
              <a:rPr lang="en-US" dirty="0" smtClean="0"/>
              <a:t>to insert picture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4" hasCustomPrompt="1"/>
          </p:nvPr>
        </p:nvSpPr>
        <p:spPr>
          <a:xfrm>
            <a:off x="6096000" y="1371600"/>
            <a:ext cx="5486400" cy="1396280"/>
          </a:xfrm>
        </p:spPr>
        <p:txBody>
          <a:bodyPr lIns="0" tIns="0" rIns="0" bIns="0"/>
          <a:lstStyle>
            <a:lvl1pPr marL="228600" marR="0" indent="-228600">
              <a:spcBef>
                <a:spcPts val="1200"/>
              </a:spcBef>
              <a:spcAft>
                <a:spcPts val="0"/>
              </a:spcAft>
              <a:defRPr sz="2000"/>
            </a:lvl1pPr>
            <a:lvl2pPr marL="514350" marR="0" indent="-227013">
              <a:spcBef>
                <a:spcPts val="400"/>
              </a:spcBef>
              <a:spcAft>
                <a:spcPts val="0"/>
              </a:spcAft>
              <a:defRPr sz="1800"/>
            </a:lvl2pPr>
            <a:lvl3pPr marL="857250" marR="0" indent="-228600">
              <a:spcBef>
                <a:spcPts val="400"/>
              </a:spcBef>
              <a:spcAft>
                <a:spcPts val="0"/>
              </a:spcAft>
              <a:defRPr sz="1600"/>
            </a:lvl3pPr>
            <a:lvl4pPr marL="1143000" marR="0" indent="-228600">
              <a:spcBef>
                <a:spcPts val="400"/>
              </a:spcBef>
              <a:spcAft>
                <a:spcPts val="0"/>
              </a:spcAft>
              <a:defRPr sz="1600"/>
            </a:lvl4pPr>
            <a:lvl5pPr marL="1428750" marR="0" indent="-228600">
              <a:spcBef>
                <a:spcPts val="400"/>
              </a:spcBef>
              <a:spcAft>
                <a:spcPts val="0"/>
              </a:spcAft>
              <a:defRPr sz="1600"/>
            </a:lvl5pPr>
          </a:lstStyle>
          <a:p>
            <a:pPr lvl="0"/>
            <a:r>
              <a:rPr lang="en-US" dirty="0" smtClean="0"/>
              <a:t>Click to edit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275581"/>
            <a:ext cx="9906000" cy="3139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5424372"/>
      </p:ext>
    </p:extLst>
  </p:cSld>
  <p:clrMapOvr>
    <a:masterClrMapping/>
  </p:clrMapOvr>
  <p:transition spd="med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6"/>
          <p:cNvSpPr>
            <a:spLocks noGrp="1"/>
          </p:cNvSpPr>
          <p:nvPr>
            <p:ph type="body" sz="quarter" idx="12"/>
          </p:nvPr>
        </p:nvSpPr>
        <p:spPr>
          <a:xfrm>
            <a:off x="381000" y="895844"/>
            <a:ext cx="10820400" cy="332399"/>
          </a:xfrm>
        </p:spPr>
        <p:txBody>
          <a:bodyPr lIns="0" tIns="0" rIns="0" bIns="0"/>
          <a:lstStyle>
            <a:lvl1pPr marL="0" marR="0" indent="0">
              <a:spcBef>
                <a:spcPts val="1200"/>
              </a:spcBef>
              <a:spcAft>
                <a:spcPts val="0"/>
              </a:spcAft>
              <a:buNone/>
              <a:defRPr sz="2400" b="1">
                <a:solidFill>
                  <a:srgbClr val="C41230"/>
                </a:solidFill>
                <a:latin typeface="+mj-lt"/>
              </a:defRPr>
            </a:lvl1pPr>
            <a:lvl2pPr marL="0" indent="0">
              <a:buNone/>
              <a:defRPr/>
            </a:lvl2pPr>
            <a:lvl3pPr marL="0" indent="0">
              <a:buNone/>
              <a:defRPr/>
            </a:lvl3pPr>
            <a:lvl4pPr marL="0" indent="0">
              <a:buNone/>
              <a:defRPr/>
            </a:lvl4pPr>
            <a:lvl5pPr marL="0" indent="0"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275581"/>
            <a:ext cx="9906000" cy="3139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8124646"/>
      </p:ext>
    </p:extLst>
  </p:cSld>
  <p:clrMapOvr>
    <a:masterClrMapping/>
  </p:clrMapOvr>
  <p:transition spd="med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solidFill>
          <a:schemeClr val="bg1">
            <a:alpha val="18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81" y="0"/>
            <a:ext cx="12189620" cy="82169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 bwMode="white">
          <a:xfrm>
            <a:off x="381002" y="275581"/>
            <a:ext cx="9906000" cy="313932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en-US" dirty="0" smtClean="0"/>
              <a:t>CLICK TO EDIT MASTER TITLE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371600"/>
            <a:ext cx="10820400" cy="139628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9" name="TextBox 8"/>
          <p:cNvSpPr txBox="1">
            <a:spLocks/>
          </p:cNvSpPr>
          <p:nvPr/>
        </p:nvSpPr>
        <p:spPr>
          <a:xfrm>
            <a:off x="11868822" y="6687483"/>
            <a:ext cx="94577" cy="92333"/>
          </a:xfrm>
          <a:prstGeom prst="rect">
            <a:avLst/>
          </a:prstGeom>
        </p:spPr>
        <p:txBody>
          <a:bodyPr vert="horz" wrap="none" lIns="0" tIns="0" rIns="0" bIns="0" rtlCol="0" anchor="ctr" anchorCtr="0">
            <a:spAutoFit/>
          </a:bodyPr>
          <a:lstStyle/>
          <a:p>
            <a:pPr marL="0" marR="0" indent="0" algn="r" defTabSz="914400" rtl="0" eaLnBrk="1" latinLnBrk="0" hangingPunct="1">
              <a:spcBef>
                <a:spcPts val="0"/>
              </a:spcBef>
              <a:spcAft>
                <a:spcPts val="0"/>
              </a:spcAft>
            </a:pPr>
            <a:fld id="{33A2A773-C618-4A5E-A908-2C5FB33DF7E5}" type="slidenum">
              <a:rPr lang="en-US" sz="600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Arial" pitchFamily="34" charset="0"/>
              </a:rPr>
              <a:pPr marL="0" marR="0" indent="0" algn="r" defTabSz="914400" rtl="0" eaLnBrk="1" latinLnBrk="0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en-US" sz="600" kern="1200" dirty="0" smtClean="0">
              <a:solidFill>
                <a:schemeClr val="bg1">
                  <a:lumMod val="50000"/>
                </a:schemeClr>
              </a:solidFill>
              <a:latin typeface="+mn-lt"/>
              <a:ea typeface="+mn-ea"/>
              <a:cs typeface="Arial" pitchFamily="34" charset="0"/>
            </a:endParaRPr>
          </a:p>
        </p:txBody>
      </p:sp>
      <p:pic>
        <p:nvPicPr>
          <p:cNvPr id="14" name="Picture 13"/>
          <p:cNvPicPr>
            <a:picLocks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white">
          <a:xfrm>
            <a:off x="11176807" y="201022"/>
            <a:ext cx="818581" cy="405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5764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74" r:id="rId1"/>
    <p:sldLayoutId id="2147483896" r:id="rId2"/>
    <p:sldLayoutId id="2147483876" r:id="rId3"/>
    <p:sldLayoutId id="2147483875" r:id="rId4"/>
    <p:sldLayoutId id="2147483894" r:id="rId5"/>
    <p:sldLayoutId id="2147483879" r:id="rId6"/>
    <p:sldLayoutId id="2147483880" r:id="rId7"/>
    <p:sldLayoutId id="2147483891" r:id="rId8"/>
    <p:sldLayoutId id="2147483897" r:id="rId9"/>
    <p:sldLayoutId id="2147483882" r:id="rId10"/>
    <p:sldLayoutId id="2147483893" r:id="rId11"/>
    <p:sldLayoutId id="2147483895" r:id="rId12"/>
    <p:sldLayoutId id="2147483884" r:id="rId13"/>
  </p:sldLayoutIdLst>
  <p:transition spd="med">
    <p:fade/>
  </p:transition>
  <p:hf sldNum="0" hdr="0" ftr="0" dt="0"/>
  <p:txStyles>
    <p:titleStyle>
      <a:lvl1pPr marL="0" marR="0" indent="0" algn="l" defTabSz="914400" rtl="0" eaLnBrk="1" latinLnBrk="0" hangingPunct="1">
        <a:lnSpc>
          <a:spcPct val="85000"/>
        </a:lnSpc>
        <a:spcBef>
          <a:spcPct val="0"/>
        </a:spcBef>
        <a:spcAft>
          <a:spcPts val="0"/>
        </a:spcAft>
        <a:buNone/>
        <a:defRPr sz="2400" b="1" kern="1200" cap="all" baseline="0">
          <a:solidFill>
            <a:schemeClr val="bg1"/>
          </a:solidFill>
          <a:latin typeface="+mj-lt"/>
          <a:ea typeface="+mj-ea"/>
          <a:cs typeface="Arial" pitchFamily="34" charset="0"/>
        </a:defRPr>
      </a:lvl1pPr>
    </p:titleStyle>
    <p:bodyStyle>
      <a:lvl1pPr marL="228600" marR="0" indent="-228600" algn="l" defTabSz="914400" rtl="0" eaLnBrk="1" latinLnBrk="0" hangingPunct="1">
        <a:lnSpc>
          <a:spcPct val="90000"/>
        </a:lnSpc>
        <a:spcBef>
          <a:spcPts val="12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2000" b="1" kern="1200">
          <a:solidFill>
            <a:schemeClr val="tx1"/>
          </a:solidFill>
          <a:latin typeface="+mn-lt"/>
          <a:ea typeface="+mn-ea"/>
          <a:cs typeface="Arial" pitchFamily="34" charset="0"/>
        </a:defRPr>
      </a:lvl1pPr>
      <a:lvl2pPr marL="514350" marR="0" indent="-227013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Arial" pitchFamily="34" charset="0"/>
        </a:defRPr>
      </a:lvl2pPr>
      <a:lvl3pPr marL="857250" marR="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3pPr>
      <a:lvl4pPr marL="1143000" marR="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4pPr>
      <a:lvl5pPr marL="1428750" marR="0" indent="-228600" algn="l" defTabSz="914400" rtl="0" eaLnBrk="1" latinLnBrk="0" hangingPunct="1">
        <a:lnSpc>
          <a:spcPct val="90000"/>
        </a:lnSpc>
        <a:spcBef>
          <a:spcPts val="400"/>
        </a:spcBef>
        <a:spcAft>
          <a:spcPts val="0"/>
        </a:spcAft>
        <a:buClr>
          <a:schemeClr val="tx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9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1"/>
          <p:cNvSpPr>
            <a:spLocks noGrp="1" noChangeAspect="1"/>
          </p:cNvSpPr>
          <p:nvPr>
            <p:ph type="body" sz="quarter" idx="12"/>
          </p:nvPr>
        </p:nvSpPr>
        <p:spPr>
          <a:xfrm>
            <a:off x="3039205" y="3236727"/>
            <a:ext cx="8162194" cy="1246495"/>
          </a:xfrm>
        </p:spPr>
        <p:txBody>
          <a:bodyPr/>
          <a:lstStyle/>
          <a:p>
            <a:r>
              <a:rPr lang="en-GB" dirty="0"/>
              <a:t>Issues for a High Performance Unlicensed Spectrum Access Protocol for 5G</a:t>
            </a:r>
            <a:endParaRPr lang="en-US" sz="2000" b="0" dirty="0"/>
          </a:p>
        </p:txBody>
      </p:sp>
      <p:sp>
        <p:nvSpPr>
          <p:cNvPr id="2" name="TextBox 1"/>
          <p:cNvSpPr txBox="1"/>
          <p:nvPr/>
        </p:nvSpPr>
        <p:spPr>
          <a:xfrm>
            <a:off x="3411110" y="5462546"/>
            <a:ext cx="2021644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September,  </a:t>
            </a:r>
            <a:r>
              <a:rPr lang="en-US" sz="2000" dirty="0" smtClean="0"/>
              <a:t>2015</a:t>
            </a:r>
          </a:p>
        </p:txBody>
      </p:sp>
    </p:spTree>
    <p:extLst>
      <p:ext uri="{BB962C8B-B14F-4D97-AF65-F5344CB8AC3E}">
        <p14:creationId xmlns:p14="http://schemas.microsoft.com/office/powerpoint/2010/main" val="3657691638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7836" y="1289249"/>
            <a:ext cx="11251019" cy="4604337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Densification with massive indoor base station deployment </a:t>
            </a:r>
            <a:r>
              <a:rPr lang="en-US" dirty="0">
                <a:solidFill>
                  <a:schemeClr val="tx1"/>
                </a:solidFill>
              </a:rPr>
              <a:t>is the biggest lever to massively grow capacity for </a:t>
            </a:r>
            <a:r>
              <a:rPr lang="en-US" dirty="0" smtClean="0">
                <a:solidFill>
                  <a:schemeClr val="tx1"/>
                </a:solidFill>
              </a:rPr>
              <a:t>5G  –  ~80% of smartphone traffic originates from indoors.</a:t>
            </a:r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The </a:t>
            </a:r>
            <a:r>
              <a:rPr lang="en-GB" dirty="0">
                <a:solidFill>
                  <a:schemeClr val="tx1"/>
                </a:solidFill>
              </a:rPr>
              <a:t>usage of unlicensed spectrum for access </a:t>
            </a:r>
            <a:r>
              <a:rPr lang="en-GB" dirty="0" smtClean="0">
                <a:solidFill>
                  <a:schemeClr val="tx1"/>
                </a:solidFill>
              </a:rPr>
              <a:t>has </a:t>
            </a:r>
            <a:r>
              <a:rPr lang="en-GB" dirty="0">
                <a:solidFill>
                  <a:schemeClr val="tx1"/>
                </a:solidFill>
              </a:rPr>
              <a:t>grown to support over 50% of all Internet traffic dominated by Wi-Fi technology operating at low power and over short distances. </a:t>
            </a:r>
            <a:endParaRPr lang="en-GB" dirty="0" smtClean="0">
              <a:solidFill>
                <a:schemeClr val="tx1"/>
              </a:solidFill>
            </a:endParaRPr>
          </a:p>
          <a:p>
            <a:r>
              <a:rPr lang="en-GB" dirty="0" smtClean="0">
                <a:solidFill>
                  <a:schemeClr val="tx1"/>
                </a:solidFill>
              </a:rPr>
              <a:t>Unlicensed </a:t>
            </a:r>
            <a:r>
              <a:rPr lang="en-GB" dirty="0">
                <a:solidFill>
                  <a:schemeClr val="tx1"/>
                </a:solidFill>
              </a:rPr>
              <a:t>spectrum access is now seen as a key part of 5G with many envisioning a unified approach for licensed, shared and unlicensed </a:t>
            </a:r>
            <a:r>
              <a:rPr lang="en-GB" dirty="0" smtClean="0">
                <a:solidFill>
                  <a:schemeClr val="tx1"/>
                </a:solidFill>
              </a:rPr>
              <a:t>spectrum</a:t>
            </a:r>
          </a:p>
          <a:p>
            <a:r>
              <a:rPr lang="en-GB" dirty="0">
                <a:solidFill>
                  <a:schemeClr val="tx1"/>
                </a:solidFill>
              </a:rPr>
              <a:t>LAA may be a precursor for unlicensed spectrum and </a:t>
            </a:r>
            <a:r>
              <a:rPr lang="en-GB" dirty="0" smtClean="0">
                <a:solidFill>
                  <a:schemeClr val="tx1"/>
                </a:solidFill>
              </a:rPr>
              <a:t>5G</a:t>
            </a:r>
          </a:p>
          <a:p>
            <a:r>
              <a:rPr lang="en-GB" dirty="0">
                <a:solidFill>
                  <a:schemeClr val="tx1"/>
                </a:solidFill>
              </a:rPr>
              <a:t>Issues regarding a common unlicensed spectrum access protocol are of interest to support high performance </a:t>
            </a:r>
            <a:r>
              <a:rPr lang="en-GB" dirty="0" smtClean="0">
                <a:solidFill>
                  <a:schemeClr val="tx1"/>
                </a:solidFill>
              </a:rPr>
              <a:t>and coexistence for </a:t>
            </a:r>
            <a:r>
              <a:rPr lang="en-GB" dirty="0">
                <a:solidFill>
                  <a:schemeClr val="tx1"/>
                </a:solidFill>
              </a:rPr>
              <a:t>Wi-Fi, 5G cellular unlicensed spectrum technology and other technologies.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Unlicensed spectrum and 5G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923847"/>
      </p:ext>
    </p:extLst>
  </p:cSld>
  <p:clrMapOvr>
    <a:masterClrMapping/>
  </p:clrMapOvr>
  <p:transition spd="med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38863" y="4938264"/>
            <a:ext cx="11316633" cy="1304973"/>
          </a:xfrm>
        </p:spPr>
        <p:txBody>
          <a:bodyPr/>
          <a:lstStyle/>
          <a:p>
            <a:r>
              <a:rPr lang="en-US" dirty="0" smtClean="0"/>
              <a:t>Both Cellular and Wi-Fi are important access technologies for smartphones</a:t>
            </a:r>
          </a:p>
          <a:p>
            <a:r>
              <a:rPr lang="en-US" dirty="0" smtClean="0"/>
              <a:t>Cellular provides seamless mobile access with widespread </a:t>
            </a:r>
            <a:r>
              <a:rPr lang="en-US" dirty="0" smtClean="0"/>
              <a:t>coverage</a:t>
            </a:r>
          </a:p>
          <a:p>
            <a:r>
              <a:rPr lang="en-US" dirty="0" smtClean="0"/>
              <a:t>Wi-Fi dominates usage for indoor broadband data access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275581"/>
            <a:ext cx="10442942" cy="313932"/>
          </a:xfrm>
        </p:spPr>
        <p:txBody>
          <a:bodyPr/>
          <a:lstStyle/>
          <a:p>
            <a:r>
              <a:rPr lang="en-US" dirty="0" smtClean="0"/>
              <a:t>Today’s smartphones and licensed/unlicensed spectrum</a:t>
            </a:r>
            <a:endParaRPr lang="en-US" dirty="0"/>
          </a:p>
        </p:txBody>
      </p:sp>
      <p:grpSp>
        <p:nvGrpSpPr>
          <p:cNvPr id="4" name="Group 3"/>
          <p:cNvGrpSpPr/>
          <p:nvPr/>
        </p:nvGrpSpPr>
        <p:grpSpPr>
          <a:xfrm>
            <a:off x="474835" y="1432528"/>
            <a:ext cx="5756859" cy="2872598"/>
            <a:chOff x="2100601" y="883831"/>
            <a:chExt cx="8243958" cy="3713894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00601" y="1694682"/>
              <a:ext cx="1089167" cy="2061747"/>
            </a:xfrm>
            <a:prstGeom prst="rect">
              <a:avLst/>
            </a:prstGeom>
          </p:spPr>
        </p:pic>
        <p:sp>
          <p:nvSpPr>
            <p:cNvPr id="6" name="TextBox 5"/>
            <p:cNvSpPr txBox="1"/>
            <p:nvPr/>
          </p:nvSpPr>
          <p:spPr>
            <a:xfrm>
              <a:off x="8733542" y="3838653"/>
              <a:ext cx="1611017" cy="553998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</a:pPr>
              <a:r>
                <a:rPr lang="en-US" sz="2000" b="1" dirty="0" smtClean="0">
                  <a:solidFill>
                    <a:srgbClr val="AB192D"/>
                  </a:solidFill>
                </a:rPr>
                <a:t>Wireless</a:t>
              </a:r>
              <a:br>
                <a:rPr lang="en-US" sz="2000" b="1" dirty="0" smtClean="0">
                  <a:solidFill>
                    <a:srgbClr val="AB192D"/>
                  </a:solidFill>
                </a:rPr>
              </a:br>
              <a:r>
                <a:rPr lang="en-US" sz="2000" b="1" dirty="0" smtClean="0">
                  <a:solidFill>
                    <a:srgbClr val="AB192D"/>
                  </a:solidFill>
                </a:rPr>
                <a:t>Access Point</a:t>
              </a:r>
              <a:endParaRPr lang="en-US" sz="2000" dirty="0" smtClean="0">
                <a:solidFill>
                  <a:srgbClr val="AB192D"/>
                </a:solidFill>
              </a:endParaRPr>
            </a:p>
          </p:txBody>
        </p:sp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71640" y="3563611"/>
              <a:ext cx="1355048" cy="1034114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60115" y="883831"/>
              <a:ext cx="1978099" cy="1978099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9069369" y="1595881"/>
              <a:ext cx="939360" cy="630942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pPr algn="ctr">
                <a:lnSpc>
                  <a:spcPct val="90000"/>
                </a:lnSpc>
                <a:spcBef>
                  <a:spcPts val="600"/>
                </a:spcBef>
              </a:pPr>
              <a:r>
                <a:rPr lang="en-US" sz="2000" b="1" dirty="0" smtClean="0">
                  <a:solidFill>
                    <a:srgbClr val="AB192D"/>
                  </a:solidFill>
                </a:rPr>
                <a:t>Cellular</a:t>
              </a:r>
            </a:p>
            <a:p>
              <a:pPr algn="ctr">
                <a:lnSpc>
                  <a:spcPct val="90000"/>
                </a:lnSpc>
                <a:spcBef>
                  <a:spcPts val="600"/>
                </a:spcBef>
              </a:pPr>
              <a:r>
                <a:rPr lang="en-US" sz="2000" b="1" dirty="0" smtClean="0">
                  <a:solidFill>
                    <a:srgbClr val="AB192D"/>
                  </a:solidFill>
                </a:rPr>
                <a:t>System</a:t>
              </a:r>
              <a:endParaRPr lang="en-US" sz="2000" dirty="0" smtClean="0">
                <a:solidFill>
                  <a:srgbClr val="AB192D"/>
                </a:solidFill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 flipV="1">
              <a:off x="3317358" y="1595881"/>
              <a:ext cx="2583712" cy="466835"/>
            </a:xfrm>
            <a:prstGeom prst="line">
              <a:avLst/>
            </a:prstGeom>
            <a:ln w="381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Connector 12"/>
            <p:cNvCxnSpPr/>
            <p:nvPr/>
          </p:nvCxnSpPr>
          <p:spPr>
            <a:xfrm>
              <a:off x="3317358" y="2350333"/>
              <a:ext cx="3054282" cy="1488320"/>
            </a:xfrm>
            <a:prstGeom prst="line">
              <a:avLst/>
            </a:prstGeom>
            <a:ln w="38100"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9144" y="1517370"/>
            <a:ext cx="5204942" cy="2546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338766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Unlicensed spectrum access protocol issues</a:t>
            </a:r>
            <a:endParaRPr lang="en-US" dirty="0"/>
          </a:p>
        </p:txBody>
      </p:sp>
      <p:sp>
        <p:nvSpPr>
          <p:cNvPr id="4" name="Content Placeholder 1"/>
          <p:cNvSpPr txBox="1">
            <a:spLocks/>
          </p:cNvSpPr>
          <p:nvPr/>
        </p:nvSpPr>
        <p:spPr>
          <a:xfrm>
            <a:off x="189613" y="1105788"/>
            <a:ext cx="11569996" cy="5101909"/>
          </a:xfrm>
          <a:prstGeom prst="rect">
            <a:avLst/>
          </a:prstGeom>
        </p:spPr>
        <p:txBody>
          <a:bodyPr/>
          <a:lstStyle>
            <a:lvl1pPr marL="228600" marR="0" indent="-22860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2000" b="1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1pPr>
            <a:lvl2pPr marL="514350" marR="0" indent="-227013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8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2pPr>
            <a:lvl3pPr marL="857250" marR="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3pPr>
            <a:lvl4pPr marL="1143000" marR="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4pPr>
            <a:lvl5pPr marL="1428750" marR="0" indent="-228600" algn="l" defTabSz="914400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0"/>
              </a:spcAft>
              <a:buClr>
                <a:schemeClr val="tx2"/>
              </a:buClr>
              <a:buFont typeface="Wingdings" pitchFamily="2" charset="2"/>
              <a:buChar char="§"/>
              <a:defRPr sz="1600" kern="1200">
                <a:solidFill>
                  <a:schemeClr val="tx1"/>
                </a:solidFill>
                <a:latin typeface="+mn-lt"/>
                <a:ea typeface="+mn-ea"/>
                <a:cs typeface="Arial" pitchFamily="34" charset="0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Char char="-"/>
            </a:pPr>
            <a:r>
              <a:rPr lang="en-US" dirty="0" smtClean="0"/>
              <a:t>Coexistence </a:t>
            </a:r>
            <a:r>
              <a:rPr lang="en-US" dirty="0"/>
              <a:t>with legacy </a:t>
            </a:r>
            <a:r>
              <a:rPr lang="en-US" dirty="0" smtClean="0"/>
              <a:t>devices</a:t>
            </a:r>
          </a:p>
          <a:p>
            <a:pPr>
              <a:buFontTx/>
              <a:buChar char="-"/>
            </a:pPr>
            <a:r>
              <a:rPr lang="en-US" dirty="0" smtClean="0"/>
              <a:t>Limitations </a:t>
            </a:r>
            <a:r>
              <a:rPr lang="en-US" dirty="0"/>
              <a:t>of simple Energy Detect protocols</a:t>
            </a:r>
          </a:p>
          <a:p>
            <a:pPr lvl="1">
              <a:buFontTx/>
              <a:buChar char="-"/>
            </a:pPr>
            <a:r>
              <a:rPr lang="en-US" dirty="0" smtClean="0"/>
              <a:t>Hidden nodes</a:t>
            </a:r>
          </a:p>
          <a:p>
            <a:pPr lvl="1">
              <a:buFontTx/>
              <a:buChar char="-"/>
            </a:pPr>
            <a:r>
              <a:rPr lang="en-US" dirty="0" smtClean="0"/>
              <a:t>Reliable weak signal detection</a:t>
            </a:r>
          </a:p>
          <a:p>
            <a:pPr lvl="1">
              <a:buFontTx/>
              <a:buChar char="-"/>
            </a:pPr>
            <a:r>
              <a:rPr lang="en-US" dirty="0" smtClean="0"/>
              <a:t>No support for “smart LBT” procedures</a:t>
            </a:r>
          </a:p>
          <a:p>
            <a:pPr lvl="1">
              <a:buFontTx/>
              <a:buChar char="-"/>
            </a:pPr>
            <a:r>
              <a:rPr lang="en-US" dirty="0" smtClean="0"/>
              <a:t>Effectiveness degrades as antenna directionality increases</a:t>
            </a:r>
          </a:p>
          <a:p>
            <a:pPr>
              <a:buFontTx/>
              <a:buChar char="-"/>
            </a:pPr>
            <a:r>
              <a:rPr lang="en-US" dirty="0" smtClean="0"/>
              <a:t>DL Issues</a:t>
            </a:r>
          </a:p>
          <a:p>
            <a:pPr lvl="1">
              <a:buFontTx/>
              <a:buChar char="-"/>
            </a:pPr>
            <a:r>
              <a:rPr lang="en-US" dirty="0" smtClean="0"/>
              <a:t>Massive MIMO conflict with ED LBT</a:t>
            </a:r>
          </a:p>
          <a:p>
            <a:pPr lvl="1">
              <a:buFontTx/>
              <a:buChar char="-"/>
            </a:pPr>
            <a:r>
              <a:rPr lang="en-US" dirty="0" smtClean="0"/>
              <a:t>QOS management</a:t>
            </a:r>
          </a:p>
          <a:p>
            <a:pPr lvl="1">
              <a:buFontTx/>
              <a:buChar char="-"/>
            </a:pPr>
            <a:r>
              <a:rPr lang="en-US" dirty="0" smtClean="0"/>
              <a:t>Beacon signal scheduling</a:t>
            </a:r>
          </a:p>
          <a:p>
            <a:pPr lvl="1">
              <a:buFontTx/>
              <a:buChar char="-"/>
            </a:pPr>
            <a:r>
              <a:rPr lang="en-US" dirty="0" smtClean="0"/>
              <a:t>Multi-carrier operation</a:t>
            </a:r>
          </a:p>
          <a:p>
            <a:pPr>
              <a:buFontTx/>
              <a:buChar char="-"/>
            </a:pPr>
            <a:r>
              <a:rPr lang="en-US" dirty="0" smtClean="0"/>
              <a:t>UL Issues</a:t>
            </a:r>
          </a:p>
          <a:p>
            <a:pPr lvl="1">
              <a:buFontTx/>
              <a:buChar char="-"/>
            </a:pPr>
            <a:r>
              <a:rPr lang="en-US" dirty="0" smtClean="0"/>
              <a:t>Channel contention</a:t>
            </a:r>
          </a:p>
          <a:p>
            <a:pPr lvl="1">
              <a:buFontTx/>
              <a:buChar char="-"/>
            </a:pPr>
            <a:r>
              <a:rPr lang="en-US" dirty="0" smtClean="0"/>
              <a:t>Scheduled UL conflicting with UL LBT</a:t>
            </a:r>
          </a:p>
          <a:p>
            <a:pPr lvl="1">
              <a:buFontTx/>
              <a:buChar char="-"/>
            </a:pPr>
            <a:r>
              <a:rPr lang="en-US" dirty="0" smtClean="0"/>
              <a:t>Double Hidden node problem with no UL LBT</a:t>
            </a:r>
          </a:p>
          <a:p>
            <a:pPr>
              <a:buFontTx/>
              <a:buChar char="-"/>
            </a:pP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944262275"/>
      </p:ext>
    </p:extLst>
  </p:cSld>
  <p:clrMapOvr>
    <a:masterClrMapping/>
  </p:clrMapOvr>
  <p:transition spd="med"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551760" y="4913380"/>
            <a:ext cx="10820400" cy="1692771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Impairment link is 2 steps removed from the LBT measurement link</a:t>
            </a:r>
            <a:endParaRPr lang="en-US" dirty="0"/>
          </a:p>
          <a:p>
            <a:pPr>
              <a:buFontTx/>
              <a:buChar char="-"/>
            </a:pPr>
            <a:r>
              <a:rPr lang="en-US" dirty="0" smtClean="0"/>
              <a:t>Active desired signal is from the </a:t>
            </a:r>
            <a:r>
              <a:rPr lang="en-US" dirty="0" err="1" smtClean="0"/>
              <a:t>Wi-FI</a:t>
            </a:r>
            <a:r>
              <a:rPr lang="en-US" dirty="0" smtClean="0"/>
              <a:t> AP TX not the STA RX (the victim) and is attenuated at the measurement RX</a:t>
            </a:r>
            <a:r>
              <a:rPr lang="en-US" dirty="0"/>
              <a:t> by TX </a:t>
            </a:r>
            <a:r>
              <a:rPr lang="en-US" dirty="0" err="1"/>
              <a:t>beamforming</a:t>
            </a:r>
            <a:endParaRPr lang="en-US" dirty="0" smtClean="0"/>
          </a:p>
          <a:p>
            <a:pPr>
              <a:buFontTx/>
              <a:buChar char="-"/>
            </a:pPr>
            <a:r>
              <a:rPr lang="en-US" dirty="0" smtClean="0"/>
              <a:t>Potential impairment signal is from the LAA device (the aggressor) and not from the LAA </a:t>
            </a:r>
            <a:r>
              <a:rPr lang="en-US" dirty="0" err="1" smtClean="0"/>
              <a:t>eNB</a:t>
            </a:r>
            <a:r>
              <a:rPr lang="en-US" dirty="0" smtClean="0"/>
              <a:t> which performs LBT but has its measurement attenuated by RX </a:t>
            </a:r>
            <a:r>
              <a:rPr lang="en-US" dirty="0" err="1" smtClean="0"/>
              <a:t>beamforming</a:t>
            </a: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2" y="91613"/>
            <a:ext cx="10740654" cy="575542"/>
          </a:xfrm>
        </p:spPr>
        <p:txBody>
          <a:bodyPr/>
          <a:lstStyle/>
          <a:p>
            <a:r>
              <a:rPr lang="en-US" sz="2200" dirty="0" smtClean="0"/>
              <a:t>The Double Hidden node problem with no UL </a:t>
            </a:r>
            <a:r>
              <a:rPr lang="en-US" sz="2200" dirty="0" smtClean="0"/>
              <a:t>LBT degrades coexistence and </a:t>
            </a:r>
            <a:r>
              <a:rPr lang="en-US" sz="2200" dirty="0" err="1" smtClean="0"/>
              <a:t>beamforming</a:t>
            </a:r>
            <a:r>
              <a:rPr lang="en-US" sz="2200" dirty="0" smtClean="0"/>
              <a:t> </a:t>
            </a:r>
            <a:r>
              <a:rPr lang="en-US" sz="2200" dirty="0" smtClean="0"/>
              <a:t>exacerbates this problem</a:t>
            </a:r>
            <a:endParaRPr lang="en-US" sz="2200" dirty="0"/>
          </a:p>
        </p:txBody>
      </p:sp>
      <p:sp>
        <p:nvSpPr>
          <p:cNvPr id="4" name="Oval 3"/>
          <p:cNvSpPr/>
          <p:nvPr/>
        </p:nvSpPr>
        <p:spPr>
          <a:xfrm rot="19866823">
            <a:off x="3680417" y="2220033"/>
            <a:ext cx="2909543" cy="1224074"/>
          </a:xfrm>
          <a:prstGeom prst="ellipse">
            <a:avLst/>
          </a:prstGeom>
          <a:noFill/>
          <a:ln>
            <a:solidFill>
              <a:srgbClr val="C41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sp>
        <p:nvSpPr>
          <p:cNvPr id="5" name="Oval 4"/>
          <p:cNvSpPr/>
          <p:nvPr/>
        </p:nvSpPr>
        <p:spPr>
          <a:xfrm rot="1472209">
            <a:off x="4536807" y="2157202"/>
            <a:ext cx="2850307" cy="1285692"/>
          </a:xfrm>
          <a:prstGeom prst="ellipse">
            <a:avLst/>
          </a:prstGeom>
          <a:noFill/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sp>
        <p:nvSpPr>
          <p:cNvPr id="6" name="Rectangle 5"/>
          <p:cNvSpPr/>
          <p:nvPr/>
        </p:nvSpPr>
        <p:spPr>
          <a:xfrm>
            <a:off x="4364665" y="3228140"/>
            <a:ext cx="255182" cy="244549"/>
          </a:xfrm>
          <a:prstGeom prst="rect">
            <a:avLst/>
          </a:prstGeom>
          <a:solidFill>
            <a:srgbClr val="C41230"/>
          </a:solidFill>
          <a:ln>
            <a:solidFill>
              <a:srgbClr val="C41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sp>
        <p:nvSpPr>
          <p:cNvPr id="7" name="Isosceles Triangle 6"/>
          <p:cNvSpPr/>
          <p:nvPr/>
        </p:nvSpPr>
        <p:spPr>
          <a:xfrm>
            <a:off x="6650666" y="3091692"/>
            <a:ext cx="393405" cy="340242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sp>
        <p:nvSpPr>
          <p:cNvPr id="8" name="Rectangle 7"/>
          <p:cNvSpPr/>
          <p:nvPr/>
        </p:nvSpPr>
        <p:spPr>
          <a:xfrm>
            <a:off x="6145619" y="2255482"/>
            <a:ext cx="127591" cy="122274"/>
          </a:xfrm>
          <a:prstGeom prst="rect">
            <a:avLst/>
          </a:prstGeom>
          <a:solidFill>
            <a:srgbClr val="C41230"/>
          </a:solidFill>
          <a:ln>
            <a:solidFill>
              <a:srgbClr val="C4123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sp>
        <p:nvSpPr>
          <p:cNvPr id="9" name="Isosceles Triangle 8"/>
          <p:cNvSpPr/>
          <p:nvPr/>
        </p:nvSpPr>
        <p:spPr>
          <a:xfrm>
            <a:off x="5022554" y="2247018"/>
            <a:ext cx="276448" cy="170121"/>
          </a:xfrm>
          <a:prstGeom prst="triangle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endParaRPr lang="en-US" sz="2000" b="1" dirty="0" err="1" smtClean="0"/>
          </a:p>
        </p:txBody>
      </p:sp>
      <p:cxnSp>
        <p:nvCxnSpPr>
          <p:cNvPr id="11" name="Straight Arrow Connector 10"/>
          <p:cNvCxnSpPr>
            <a:stCxn id="8" idx="1"/>
            <a:endCxn id="9" idx="5"/>
          </p:cNvCxnSpPr>
          <p:nvPr/>
        </p:nvCxnSpPr>
        <p:spPr>
          <a:xfrm flipH="1">
            <a:off x="5229890" y="2316619"/>
            <a:ext cx="915729" cy="15460"/>
          </a:xfrm>
          <a:prstGeom prst="straightConnector1">
            <a:avLst/>
          </a:prstGeom>
          <a:ln w="381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>
            <a:stCxn id="7" idx="1"/>
            <a:endCxn id="9" idx="3"/>
          </p:cNvCxnSpPr>
          <p:nvPr/>
        </p:nvCxnSpPr>
        <p:spPr>
          <a:xfrm flipH="1" flipV="1">
            <a:off x="5160778" y="2417139"/>
            <a:ext cx="1588239" cy="844674"/>
          </a:xfrm>
          <a:prstGeom prst="straightConnector1">
            <a:avLst/>
          </a:prstGeom>
          <a:ln w="38100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Arrow Connector 16"/>
          <p:cNvCxnSpPr>
            <a:stCxn id="7" idx="1"/>
            <a:endCxn id="6" idx="3"/>
          </p:cNvCxnSpPr>
          <p:nvPr/>
        </p:nvCxnSpPr>
        <p:spPr>
          <a:xfrm flipH="1">
            <a:off x="4619847" y="3261813"/>
            <a:ext cx="2129170" cy="88602"/>
          </a:xfrm>
          <a:prstGeom prst="straightConnector1">
            <a:avLst/>
          </a:prstGeom>
          <a:ln w="38100">
            <a:prstDash val="sysDot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1"/>
            <a:endCxn id="6" idx="0"/>
          </p:cNvCxnSpPr>
          <p:nvPr/>
        </p:nvCxnSpPr>
        <p:spPr>
          <a:xfrm flipH="1">
            <a:off x="4492256" y="2316619"/>
            <a:ext cx="1653363" cy="911521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427782" y="1100307"/>
            <a:ext cx="1327543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LAA Device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468698" y="1108564"/>
            <a:ext cx="1151149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Wi-Fi STA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112643" y="1762621"/>
            <a:ext cx="998928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Wi-Fi AP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1860698" y="2039620"/>
            <a:ext cx="1042208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LAA </a:t>
            </a:r>
            <a:r>
              <a:rPr lang="en-US" sz="2000" dirty="0" err="1" smtClean="0"/>
              <a:t>eNB</a:t>
            </a:r>
            <a:endParaRPr lang="en-US" sz="2000" dirty="0" smtClean="0"/>
          </a:p>
        </p:txBody>
      </p:sp>
      <p:cxnSp>
        <p:nvCxnSpPr>
          <p:cNvPr id="25" name="Straight Arrow Connector 24"/>
          <p:cNvCxnSpPr/>
          <p:nvPr/>
        </p:nvCxnSpPr>
        <p:spPr>
          <a:xfrm>
            <a:off x="2551815" y="2373109"/>
            <a:ext cx="1690576" cy="88870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>
            <a:stCxn id="20" idx="2"/>
          </p:cNvCxnSpPr>
          <p:nvPr/>
        </p:nvCxnSpPr>
        <p:spPr>
          <a:xfrm flipH="1">
            <a:off x="6337006" y="1377306"/>
            <a:ext cx="754548" cy="80081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>
            <a:off x="4046758" y="1341217"/>
            <a:ext cx="975796" cy="90580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>
            <a:stCxn id="22" idx="2"/>
          </p:cNvCxnSpPr>
          <p:nvPr/>
        </p:nvCxnSpPr>
        <p:spPr>
          <a:xfrm flipH="1">
            <a:off x="7044071" y="2039620"/>
            <a:ext cx="1568036" cy="118852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8612107" y="3366639"/>
            <a:ext cx="209352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-62 </a:t>
            </a:r>
            <a:r>
              <a:rPr lang="en-US" sz="2000" dirty="0" err="1" smtClean="0"/>
              <a:t>dBm</a:t>
            </a:r>
            <a:r>
              <a:rPr lang="en-US" sz="2000" dirty="0" smtClean="0"/>
              <a:t> coverage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5660" y="3228140"/>
            <a:ext cx="2093522" cy="276999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>
              <a:lnSpc>
                <a:spcPct val="90000"/>
              </a:lnSpc>
              <a:spcBef>
                <a:spcPts val="600"/>
              </a:spcBef>
            </a:pPr>
            <a:r>
              <a:rPr lang="en-US" sz="2000" dirty="0" smtClean="0"/>
              <a:t>-62 </a:t>
            </a:r>
            <a:r>
              <a:rPr lang="en-US" sz="2000" dirty="0" err="1" smtClean="0"/>
              <a:t>dBm</a:t>
            </a:r>
            <a:r>
              <a:rPr lang="en-US" sz="2000" dirty="0" smtClean="0"/>
              <a:t> coverage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72476" y="1949917"/>
            <a:ext cx="671659" cy="52014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/>
              <a:t>d</a:t>
            </a:r>
            <a:r>
              <a:rPr lang="en-US" sz="1600" dirty="0" smtClean="0"/>
              <a:t>esired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 signal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103628" y="1297046"/>
            <a:ext cx="1014701" cy="52014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impairment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 signal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6000446" y="3935205"/>
            <a:ext cx="1723229" cy="818686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LBT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measured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 signal &lt;&lt; -62 </a:t>
            </a:r>
            <a:r>
              <a:rPr lang="en-US" sz="1600" dirty="0" err="1" smtClean="0"/>
              <a:t>dBm</a:t>
            </a:r>
            <a:endParaRPr lang="en-US" sz="1600" dirty="0" smtClean="0"/>
          </a:p>
        </p:txBody>
      </p:sp>
      <p:sp>
        <p:nvSpPr>
          <p:cNvPr id="42" name="TextBox 41"/>
          <p:cNvSpPr txBox="1"/>
          <p:nvPr/>
        </p:nvSpPr>
        <p:spPr>
          <a:xfrm>
            <a:off x="3670692" y="2056548"/>
            <a:ext cx="693973" cy="52014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LAA UL</a:t>
            </a:r>
          </a:p>
          <a:p>
            <a:pPr algn="ctr">
              <a:lnSpc>
                <a:spcPct val="90000"/>
              </a:lnSpc>
              <a:spcBef>
                <a:spcPts val="600"/>
              </a:spcBef>
            </a:pPr>
            <a:r>
              <a:rPr lang="en-US" sz="1600" dirty="0" smtClean="0"/>
              <a:t> signal</a:t>
            </a:r>
          </a:p>
        </p:txBody>
      </p:sp>
      <p:cxnSp>
        <p:nvCxnSpPr>
          <p:cNvPr id="44" name="Straight Arrow Connector 43"/>
          <p:cNvCxnSpPr>
            <a:stCxn id="38" idx="2"/>
          </p:cNvCxnSpPr>
          <p:nvPr/>
        </p:nvCxnSpPr>
        <p:spPr>
          <a:xfrm>
            <a:off x="5610979" y="1817188"/>
            <a:ext cx="0" cy="438294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/>
          <p:cNvCxnSpPr/>
          <p:nvPr/>
        </p:nvCxnSpPr>
        <p:spPr>
          <a:xfrm flipH="1">
            <a:off x="6473900" y="2373109"/>
            <a:ext cx="570171" cy="44435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H="1" flipV="1">
            <a:off x="5954234" y="3366639"/>
            <a:ext cx="608048" cy="716263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2" idx="3"/>
          </p:cNvCxnSpPr>
          <p:nvPr/>
        </p:nvCxnSpPr>
        <p:spPr>
          <a:xfrm>
            <a:off x="4364665" y="2316619"/>
            <a:ext cx="356191" cy="40905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48727354"/>
      </p:ext>
    </p:extLst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2"/>
          </p:nvPr>
        </p:nvSpPr>
        <p:spPr>
          <a:xfrm>
            <a:off x="327836" y="1289249"/>
            <a:ext cx="11251019" cy="4647426"/>
          </a:xfrm>
        </p:spPr>
        <p:txBody>
          <a:bodyPr/>
          <a:lstStyle/>
          <a:p>
            <a:pPr lvl="0"/>
            <a:r>
              <a:rPr lang="en-US" sz="2000" b="0" dirty="0" smtClean="0">
                <a:solidFill>
                  <a:schemeClr val="tx1"/>
                </a:solidFill>
              </a:rPr>
              <a:t>Unlicensed </a:t>
            </a:r>
            <a:r>
              <a:rPr lang="en-US" sz="2000" b="0" dirty="0">
                <a:solidFill>
                  <a:schemeClr val="tx1"/>
                </a:solidFill>
              </a:rPr>
              <a:t>spectrum, especially above 5 GHz, is likely to play a major role in 5G cellular </a:t>
            </a:r>
            <a:r>
              <a:rPr lang="en-US" sz="2000" b="0" dirty="0" smtClean="0">
                <a:solidFill>
                  <a:schemeClr val="tx1"/>
                </a:solidFill>
              </a:rPr>
              <a:t>systems. </a:t>
            </a:r>
          </a:p>
          <a:p>
            <a:pPr lvl="0"/>
            <a:r>
              <a:rPr lang="en-US" sz="2000" b="0" dirty="0" smtClean="0">
                <a:solidFill>
                  <a:schemeClr val="tx1"/>
                </a:solidFill>
              </a:rPr>
              <a:t>Strong </a:t>
            </a:r>
            <a:r>
              <a:rPr lang="en-US" sz="2000" b="0" dirty="0">
                <a:solidFill>
                  <a:schemeClr val="tx1"/>
                </a:solidFill>
              </a:rPr>
              <a:t>coexistence with existing and evolving devices, especially other broadband access devices, using unlicensed spectrum is a critical consideration for 5G unlicensed spectrum technology. </a:t>
            </a:r>
            <a:endParaRPr lang="en-US" sz="2000" b="0" dirty="0" smtClean="0">
              <a:solidFill>
                <a:schemeClr val="tx1"/>
              </a:solidFill>
            </a:endParaRPr>
          </a:p>
          <a:p>
            <a:pPr lvl="0"/>
            <a:r>
              <a:rPr lang="en-US" sz="2000" b="0" dirty="0" smtClean="0">
                <a:solidFill>
                  <a:schemeClr val="tx1"/>
                </a:solidFill>
              </a:rPr>
              <a:t>Strong </a:t>
            </a:r>
            <a:r>
              <a:rPr lang="en-US" sz="2000" b="0" dirty="0">
                <a:solidFill>
                  <a:schemeClr val="tx1"/>
                </a:solidFill>
              </a:rPr>
              <a:t>coexistence may include waveform compatible signaling for enhanced reliability, information exchange and improved unlicensed access protocols between technologies. </a:t>
            </a:r>
            <a:endParaRPr lang="en-US" sz="2000" dirty="0">
              <a:solidFill>
                <a:schemeClr val="tx1"/>
              </a:solidFill>
            </a:endParaRPr>
          </a:p>
          <a:p>
            <a:pPr lvl="0"/>
            <a:r>
              <a:rPr lang="en-US" sz="2000" b="0" dirty="0">
                <a:solidFill>
                  <a:schemeClr val="tx1"/>
                </a:solidFill>
              </a:rPr>
              <a:t>Unlicensed spectrum access for 5G base stations (</a:t>
            </a:r>
            <a:r>
              <a:rPr lang="en-US" sz="2000" b="0" dirty="0" err="1">
                <a:solidFill>
                  <a:schemeClr val="tx1"/>
                </a:solidFill>
              </a:rPr>
              <a:t>eNB’s</a:t>
            </a:r>
            <a:r>
              <a:rPr lang="en-US" sz="2000" b="0" dirty="0">
                <a:solidFill>
                  <a:schemeClr val="tx1"/>
                </a:solidFill>
              </a:rPr>
              <a:t> or AP’s) to support downlink procedures should consider coexistence and spectrum access issues related to Massive MIMO, high-order TXBF, MU-MIMO, QOS for different types of traffic including real-time traffic, beacons, hidden nodes, and other factors</a:t>
            </a:r>
            <a:r>
              <a:rPr lang="en-US" sz="2000" b="0" dirty="0" smtClean="0">
                <a:solidFill>
                  <a:schemeClr val="tx1"/>
                </a:solidFill>
              </a:rPr>
              <a:t>..</a:t>
            </a:r>
            <a:endParaRPr lang="en-US" sz="2000" dirty="0">
              <a:solidFill>
                <a:schemeClr val="tx1"/>
              </a:solidFill>
            </a:endParaRPr>
          </a:p>
          <a:p>
            <a:pPr lvl="0"/>
            <a:r>
              <a:rPr lang="en-US" sz="2000" b="0" dirty="0">
                <a:solidFill>
                  <a:schemeClr val="tx1"/>
                </a:solidFill>
              </a:rPr>
              <a:t>Unlicensed spectrum access for 5G user devices (devices or STA’s) for uplink directions should address coexistence and spectrum access issues related to scheduled access by the </a:t>
            </a:r>
            <a:r>
              <a:rPr lang="en-US" sz="2000" b="0" dirty="0" err="1">
                <a:solidFill>
                  <a:schemeClr val="tx1"/>
                </a:solidFill>
              </a:rPr>
              <a:t>eNB</a:t>
            </a:r>
            <a:r>
              <a:rPr lang="en-US" sz="2000" b="0" dirty="0">
                <a:solidFill>
                  <a:schemeClr val="tx1"/>
                </a:solidFill>
              </a:rPr>
              <a:t> or AP conflicting with UL LBT procedures, double-hidden nodes, and other factors.</a:t>
            </a:r>
            <a:endParaRPr lang="en-US" sz="2000" dirty="0">
              <a:solidFill>
                <a:schemeClr val="tx1"/>
              </a:solidFill>
            </a:endParaRPr>
          </a:p>
          <a:p>
            <a:pPr lvl="0"/>
            <a:r>
              <a:rPr lang="en-US" sz="2000" b="0" dirty="0">
                <a:solidFill>
                  <a:schemeClr val="tx1"/>
                </a:solidFill>
              </a:rPr>
              <a:t>A common method of aggregating carriers for 5G unlicensed spectrum technologies is desirable for best coexistence and efficiency.   </a:t>
            </a:r>
            <a:endParaRPr lang="en-US" sz="200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Observations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26628274"/>
      </p:ext>
    </p:extLst>
  </p:cSld>
  <p:clrMapOvr>
    <a:masterClrMapping/>
  </p:clrMapOvr>
  <p:transition spd="med">
    <p:fade/>
  </p:transition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IZELISTINDEX" val="2"/>
  <p:tag name="SAFEMARGIN" val="0"/>
  <p:tag name="VERTICALOFFSET" val="0"/>
  <p:tag name="HORIZONTALOFFSET" val="0"/>
  <p:tag name="CUSTOMNAME" val="%f_Resized"/>
  <p:tag name="NAMEOPTION" val="RESIZED_LAST"/>
</p:tagLst>
</file>

<file path=ppt/theme/theme1.xml><?xml version="1.0" encoding="utf-8"?>
<a:theme xmlns:a="http://schemas.openxmlformats.org/drawingml/2006/main" name="BRCM_Red_16x9">
  <a:themeElements>
    <a:clrScheme name="Broadcom_New_Brand">
      <a:dk1>
        <a:sysClr val="windowText" lastClr="000000"/>
      </a:dk1>
      <a:lt1>
        <a:sysClr val="window" lastClr="FFFFFF"/>
      </a:lt1>
      <a:dk2>
        <a:srgbClr val="E31837"/>
      </a:dk2>
      <a:lt2>
        <a:srgbClr val="5F5F5F"/>
      </a:lt2>
      <a:accent1>
        <a:srgbClr val="005568"/>
      </a:accent1>
      <a:accent2>
        <a:srgbClr val="4B721D"/>
      </a:accent2>
      <a:accent3>
        <a:srgbClr val="FFD457"/>
      </a:accent3>
      <a:accent4>
        <a:srgbClr val="781D7E"/>
      </a:accent4>
      <a:accent5>
        <a:srgbClr val="ADAFB2"/>
      </a:accent5>
      <a:accent6>
        <a:srgbClr val="008BB0"/>
      </a:accent6>
      <a:hlink>
        <a:srgbClr val="008BB0"/>
      </a:hlink>
      <a:folHlink>
        <a:srgbClr val="A9218E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C41230"/>
        </a:solidFill>
        <a:ln>
          <a:solidFill>
            <a:srgbClr val="C41230"/>
          </a:solidFill>
        </a:ln>
      </a:spPr>
      <a:bodyPr rtlCol="0" anchor="ctr"/>
      <a:lstStyle>
        <a:defPPr algn="ctr">
          <a:lnSpc>
            <a:spcPct val="90000"/>
          </a:lnSpc>
          <a:spcBef>
            <a:spcPts val="600"/>
          </a:spcBef>
          <a:defRPr sz="2000" b="1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square" lIns="0" tIns="0" rIns="0" bIns="0" rtlCol="0" anchor="t">
        <a:spAutoFit/>
      </a:bodyPr>
      <a:lstStyle>
        <a:defPPr>
          <a:lnSpc>
            <a:spcPct val="90000"/>
          </a:lnSpc>
          <a:spcBef>
            <a:spcPts val="600"/>
          </a:spcBef>
          <a:defRPr sz="2000" dirty="0" smtClean="0"/>
        </a:defPPr>
      </a:lstStyle>
    </a:txDef>
  </a:objectDefaults>
  <a:extraClrSchemeLst>
    <a:extraClrScheme>
      <a:clrScheme name="Broadcom">
        <a:dk1>
          <a:sysClr val="windowText" lastClr="000000"/>
        </a:dk1>
        <a:lt1>
          <a:sysClr val="window" lastClr="FFFFFF"/>
        </a:lt1>
        <a:dk2>
          <a:srgbClr val="E31837"/>
        </a:dk2>
        <a:lt2>
          <a:srgbClr val="5F5F5F"/>
        </a:lt2>
        <a:accent1>
          <a:srgbClr val="005568"/>
        </a:accent1>
        <a:accent2>
          <a:srgbClr val="4B721D"/>
        </a:accent2>
        <a:accent3>
          <a:srgbClr val="FFD457"/>
        </a:accent3>
        <a:accent4>
          <a:srgbClr val="781D7E"/>
        </a:accent4>
        <a:accent5>
          <a:srgbClr val="ADAFB2"/>
        </a:accent5>
        <a:accent6>
          <a:srgbClr val="008BB0"/>
        </a:accent6>
        <a:hlink>
          <a:srgbClr val="008BB0"/>
        </a:hlink>
        <a:folHlink>
          <a:srgbClr val="A9218E"/>
        </a:folHlink>
      </a:clrScheme>
    </a:extraClrScheme>
  </a:extraClrSchemeLst>
  <a:custClrLst>
    <a:custClr name="Secondary Gray">
      <a:srgbClr val="ADAFB2"/>
    </a:custClr>
    <a:custClr name="Secondary Red">
      <a:srgbClr val="C41230"/>
    </a:custClr>
    <a:custClr name="Secondary Blue">
      <a:srgbClr val="008BB0"/>
    </a:custClr>
    <a:custClr name="Secondary Green">
      <a:srgbClr val="78A22F"/>
    </a:custClr>
    <a:custClr name="Secondary Purple">
      <a:srgbClr val="A9218E"/>
    </a:custClr>
    <a:custClr name="Secondary Yellow">
      <a:srgbClr val="FDEF42"/>
    </a:custClr>
    <a:custClr name="Secondary Orange">
      <a:srgbClr val="EC881D"/>
    </a:custClr>
    <a:custClr name="Tertiary Gray">
      <a:srgbClr val="4C5A52"/>
    </a:custClr>
    <a:custClr name="Tertiary Red">
      <a:srgbClr val="BF311A"/>
    </a:custClr>
    <a:custClr name="Tertiary Blue">
      <a:srgbClr val="003F5F"/>
    </a:custClr>
    <a:custClr name="Tertiary Green">
      <a:srgbClr val="455A21"/>
    </a:custClr>
    <a:custClr name="Tertiary Purple">
      <a:srgbClr val="56004E"/>
    </a:custClr>
    <a:custClr name="Tertiary Yellow">
      <a:srgbClr val="B38808"/>
    </a:custClr>
    <a:custClr name="Tertiary brown">
      <a:srgbClr val="794400"/>
    </a:custClr>
  </a:custClr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BRCM_Red_16x9</Template>
  <TotalTime>89402</TotalTime>
  <Words>602</Words>
  <Application>Microsoft Office PowerPoint</Application>
  <PresentationFormat>Custom</PresentationFormat>
  <Paragraphs>80</Paragraphs>
  <Slides>6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BRCM_Red_16x9</vt:lpstr>
      <vt:lpstr>PowerPoint Presentation</vt:lpstr>
      <vt:lpstr>Unlicensed spectrum and 5G</vt:lpstr>
      <vt:lpstr>Today’s smartphones and licensed/unlicensed spectrum</vt:lpstr>
      <vt:lpstr>Unlicensed spectrum access protocol issues</vt:lpstr>
      <vt:lpstr>The Double Hidden node problem with no UL LBT degrades coexistence and beamforming exacerbates this problem</vt:lpstr>
      <vt:lpstr>Observations</vt:lpstr>
    </vt:vector>
  </TitlesOfParts>
  <Company>Broadcom Corporation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Nelson Sollenberger</dc:creator>
  <cp:lastModifiedBy>Nelson Sollenberger</cp:lastModifiedBy>
  <cp:revision>680</cp:revision>
  <dcterms:created xsi:type="dcterms:W3CDTF">2013-09-11T00:49:25Z</dcterms:created>
  <dcterms:modified xsi:type="dcterms:W3CDTF">2015-09-04T19:02:00Z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AdHocReviewCycleID">
    <vt:i4>1051875661</vt:i4>
  </property>
  <property fmtid="{D5CDD505-2E9C-101B-9397-08002B2CF9AE}" pid="4" name="_EmailSubject">
    <vt:lpwstr>re: 3GPP 5G workshop contribution</vt:lpwstr>
  </property>
  <property fmtid="{D5CDD505-2E9C-101B-9397-08002B2CF9AE}" pid="5" name="_AuthorEmail">
    <vt:lpwstr>nsollenberger@broadcom.com</vt:lpwstr>
  </property>
  <property fmtid="{D5CDD505-2E9C-101B-9397-08002B2CF9AE}" pid="6" name="_AuthorEmailDisplayName">
    <vt:lpwstr>Nelson Sollenberger</vt:lpwstr>
  </property>
</Properties>
</file>