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2.xml" ContentType="application/vnd.openxmlformats-officedocument.presentationml.tags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  <p:sldMasterId id="2147483659" r:id="rId2"/>
  </p:sldMasterIdLst>
  <p:notesMasterIdLst>
    <p:notesMasterId r:id="rId17"/>
  </p:notesMasterIdLst>
  <p:handoutMasterIdLst>
    <p:handoutMasterId r:id="rId18"/>
  </p:handoutMasterIdLst>
  <p:sldIdLst>
    <p:sldId id="256" r:id="rId3"/>
    <p:sldId id="410" r:id="rId4"/>
    <p:sldId id="400" r:id="rId5"/>
    <p:sldId id="375" r:id="rId6"/>
    <p:sldId id="416" r:id="rId7"/>
    <p:sldId id="407" r:id="rId8"/>
    <p:sldId id="409" r:id="rId9"/>
    <p:sldId id="417" r:id="rId10"/>
    <p:sldId id="415" r:id="rId11"/>
    <p:sldId id="345" r:id="rId12"/>
    <p:sldId id="412" r:id="rId13"/>
    <p:sldId id="411" r:id="rId14"/>
    <p:sldId id="420" r:id="rId15"/>
    <p:sldId id="390" r:id="rId16"/>
  </p:sldIdLst>
  <p:sldSz cx="9144000" cy="5143500" type="screen16x9"/>
  <p:notesSz cx="6797675" cy="9926638"/>
  <p:embeddedFontLst>
    <p:embeddedFont>
      <p:font typeface="Verdana" panose="020B0604030504040204" pitchFamily="34" charset="0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53">
          <p15:clr>
            <a:srgbClr val="A4A3A4"/>
          </p15:clr>
        </p15:guide>
        <p15:guide id="2" orient="horz" pos="1459">
          <p15:clr>
            <a:srgbClr val="A4A3A4"/>
          </p15:clr>
        </p15:guide>
        <p15:guide id="3" orient="horz" pos="1877">
          <p15:clr>
            <a:srgbClr val="A4A3A4"/>
          </p15:clr>
        </p15:guide>
        <p15:guide id="4" orient="horz" pos="3129">
          <p15:clr>
            <a:srgbClr val="A4A3A4"/>
          </p15:clr>
        </p15:guide>
        <p15:guide id="5" orient="horz" pos="713">
          <p15:clr>
            <a:srgbClr val="A4A3A4"/>
          </p15:clr>
        </p15:guide>
        <p15:guide id="6" orient="horz" pos="2953">
          <p15:clr>
            <a:srgbClr val="A4A3A4"/>
          </p15:clr>
        </p15:guide>
        <p15:guide id="7" orient="horz" pos="584">
          <p15:clr>
            <a:srgbClr val="A4A3A4"/>
          </p15:clr>
        </p15:guide>
        <p15:guide id="8" pos="5522">
          <p15:clr>
            <a:srgbClr val="A4A3A4"/>
          </p15:clr>
        </p15:guide>
        <p15:guide id="9" pos="237">
          <p15:clr>
            <a:srgbClr val="A4A3A4"/>
          </p15:clr>
        </p15:guide>
        <p15:guide id="10" pos="2879">
          <p15:clr>
            <a:srgbClr val="A4A3A4"/>
          </p15:clr>
        </p15:guide>
        <p15:guide id="11" pos="2954">
          <p15:clr>
            <a:srgbClr val="A4A3A4"/>
          </p15:clr>
        </p15:guide>
        <p15:guide id="12" pos="5550">
          <p15:clr>
            <a:srgbClr val="A4A3A4"/>
          </p15:clr>
        </p15:guide>
        <p15:guide id="13" pos="3712">
          <p15:clr>
            <a:srgbClr val="A4A3A4"/>
          </p15:clr>
        </p15:guide>
        <p15:guide id="14" pos="309">
          <p15:clr>
            <a:srgbClr val="A4A3A4"/>
          </p15:clr>
        </p15:guide>
        <p15:guide id="15" pos="204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aw, Alan, Vodafone Group" initials="LAW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660A"/>
    <a:srgbClr val="1F1D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88929" autoAdjust="0"/>
  </p:normalViewPr>
  <p:slideViewPr>
    <p:cSldViewPr snapToGrid="0" snapToObjects="1">
      <p:cViewPr>
        <p:scale>
          <a:sx n="90" d="100"/>
          <a:sy n="90" d="100"/>
        </p:scale>
        <p:origin x="-1080" y="-456"/>
      </p:cViewPr>
      <p:guideLst>
        <p:guide orient="horz" pos="253"/>
        <p:guide orient="horz" pos="1459"/>
        <p:guide orient="horz" pos="1877"/>
        <p:guide orient="horz" pos="3129"/>
        <p:guide orient="horz" pos="713"/>
        <p:guide orient="horz" pos="2953"/>
        <p:guide orient="horz" pos="584"/>
        <p:guide pos="5522"/>
        <p:guide pos="237"/>
        <p:guide pos="2879"/>
        <p:guide pos="2954"/>
        <p:guide pos="5550"/>
        <p:guide pos="3712"/>
        <p:guide pos="309"/>
        <p:guide pos="204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font" Target="fonts/font3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tags" Target="tags/tag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Verdana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21BF3E-4F14-FA45-A7DB-A2F0721B27FC}" type="datetimeFigureOut">
              <a:rPr lang="en-US" smtClean="0">
                <a:latin typeface="Verdana"/>
              </a:rPr>
              <a:t>9/10/2015</a:t>
            </a:fld>
            <a:endParaRPr lang="en-US" dirty="0">
              <a:latin typeface="Verdan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Verdan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A4C41B-E27A-064B-AD4A-35E2282BBF4A}" type="slidenum">
              <a:rPr lang="en-US" smtClean="0">
                <a:latin typeface="Verdana"/>
              </a:rPr>
              <a:t>‹#›</a:t>
            </a:fld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9287954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/>
              </a:defRPr>
            </a:lvl1pPr>
          </a:lstStyle>
          <a:p>
            <a:fld id="{EA3D705A-D5B0-3D40-9E39-915C6B96C897}" type="datetimeFigureOut">
              <a:rPr lang="en-US" smtClean="0"/>
              <a:pPr/>
              <a:t>9/10/2015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/>
              </a:defRPr>
            </a:lvl1pPr>
          </a:lstStyle>
          <a:p>
            <a:fld id="{FF53AD6E-38BA-3C41-92B5-9C73D4A69BF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5905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3AD6E-38BA-3C41-92B5-9C73D4A69BF8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6011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3AD6E-38BA-3C41-92B5-9C73D4A69BF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774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3AD6E-38BA-3C41-92B5-9C73D4A69BF8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6942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BBDC1-8721-8549-8775-7AB9E895701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677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3AD6E-38BA-3C41-92B5-9C73D4A69BF8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530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95"/>
            <a:ext cx="9144000" cy="4686300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-77095" y="455714"/>
            <a:ext cx="10063773" cy="4962745"/>
          </a:xfrm>
          <a:custGeom>
            <a:avLst/>
            <a:gdLst/>
            <a:ahLst/>
            <a:cxnLst/>
            <a:rect l="l" t="t" r="r" b="b"/>
            <a:pathLst>
              <a:path w="10063773" h="4962745">
                <a:moveTo>
                  <a:pt x="9827379" y="0"/>
                </a:moveTo>
                <a:lnTo>
                  <a:pt x="9844782" y="330608"/>
                </a:lnTo>
                <a:lnTo>
                  <a:pt x="9923641" y="426185"/>
                </a:lnTo>
                <a:cubicBezTo>
                  <a:pt x="10012112" y="557141"/>
                  <a:pt x="10063773" y="715011"/>
                  <a:pt x="10063773" y="884947"/>
                </a:cubicBezTo>
                <a:lnTo>
                  <a:pt x="10063772" y="2941845"/>
                </a:lnTo>
                <a:cubicBezTo>
                  <a:pt x="10063773" y="3225071"/>
                  <a:pt x="9920273" y="3474781"/>
                  <a:pt x="9702013" y="3622234"/>
                </a:cubicBezTo>
                <a:lnTo>
                  <a:pt x="9583661" y="3686474"/>
                </a:lnTo>
                <a:lnTo>
                  <a:pt x="9621590" y="4537775"/>
                </a:lnTo>
                <a:lnTo>
                  <a:pt x="9221095" y="4555619"/>
                </a:lnTo>
                <a:lnTo>
                  <a:pt x="9221095" y="4687786"/>
                </a:lnTo>
                <a:lnTo>
                  <a:pt x="6254759" y="4687786"/>
                </a:lnTo>
                <a:lnTo>
                  <a:pt x="83641" y="4962745"/>
                </a:lnTo>
                <a:lnTo>
                  <a:pt x="0" y="3085531"/>
                </a:lnTo>
                <a:lnTo>
                  <a:pt x="7785244" y="2738654"/>
                </a:lnTo>
                <a:lnTo>
                  <a:pt x="7785245" y="884946"/>
                </a:lnTo>
                <a:cubicBezTo>
                  <a:pt x="7785244" y="460108"/>
                  <a:pt x="8108119" y="110680"/>
                  <a:pt x="8521871" y="68662"/>
                </a:cubicBezTo>
                <a:lnTo>
                  <a:pt x="8550228" y="67229"/>
                </a:lnTo>
                <a:close/>
              </a:path>
            </a:pathLst>
          </a:custGeom>
          <a:solidFill>
            <a:srgbClr val="FFC8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2920" y="3851090"/>
            <a:ext cx="5243514" cy="515471"/>
          </a:xfrm>
        </p:spPr>
        <p:txBody>
          <a:bodyPr>
            <a:normAutofit/>
          </a:bodyPr>
          <a:lstStyle>
            <a:lvl1pPr>
              <a:lnSpc>
                <a:spcPts val="3000"/>
              </a:lnSpc>
              <a:defRPr sz="2400" b="1">
                <a:solidFill>
                  <a:srgbClr val="00000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364610" y="4499457"/>
            <a:ext cx="5240198" cy="440362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b="0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pic>
        <p:nvPicPr>
          <p:cNvPr id="19" name="Picture 18" descr="Logo-black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611" y="3672315"/>
            <a:ext cx="2199800" cy="107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4174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314826"/>
            <a:ext cx="9144000" cy="8286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114676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879845"/>
            <a:ext cx="2133600" cy="186610"/>
          </a:xfrm>
          <a:prstGeom prst="rect">
            <a:avLst/>
          </a:prstGeom>
        </p:spPr>
        <p:txBody>
          <a:bodyPr anchor="ctr"/>
          <a:lstStyle>
            <a:lvl1pPr>
              <a:defRPr sz="750">
                <a:latin typeface="Verdana"/>
                <a:cs typeface="Verdana"/>
              </a:defRPr>
            </a:lvl1pPr>
          </a:lstStyle>
          <a:p>
            <a:fld id="{CDC5098C-9743-B341-BA2D-25FBC2F71526}" type="datetime1">
              <a:rPr lang="en-GB" smtClean="0">
                <a:solidFill>
                  <a:prstClr val="black"/>
                </a:solidFill>
              </a:rPr>
              <a:pPr/>
              <a:t>10/09/2015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88495" y="4879845"/>
            <a:ext cx="2155412" cy="186610"/>
          </a:xfrm>
          <a:prstGeom prst="rect">
            <a:avLst/>
          </a:prstGeom>
        </p:spPr>
        <p:txBody>
          <a:bodyPr anchor="ctr"/>
          <a:lstStyle>
            <a:lvl1pPr algn="ctr">
              <a:defRPr sz="750">
                <a:latin typeface="Verdana"/>
                <a:cs typeface="Verdana"/>
              </a:defRPr>
            </a:lvl1pPr>
          </a:lstStyle>
          <a:p>
            <a:r>
              <a:rPr lang="en-GB" dirty="0" smtClean="0">
                <a:solidFill>
                  <a:prstClr val="black"/>
                </a:solidFill>
              </a:rPr>
              <a:t>Small Cell Forum </a:t>
            </a:r>
            <a:r>
              <a:rPr lang="en-GB" dirty="0" smtClean="0">
                <a:solidFill>
                  <a:srgbClr val="FF0000"/>
                </a:solidFill>
              </a:rPr>
              <a:t>INTERNAL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8927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/>
          <a:srcRect l="14153" t="52018" r="63088" b="16381"/>
          <a:stretch/>
        </p:blipFill>
        <p:spPr>
          <a:xfrm>
            <a:off x="1" y="0"/>
            <a:ext cx="8440049" cy="51435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4314826"/>
            <a:ext cx="9144000" cy="8286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2181969"/>
            <a:ext cx="7772400" cy="1033307"/>
          </a:xfrm>
        </p:spPr>
        <p:txBody>
          <a:bodyPr anchor="b">
            <a:normAutofit/>
          </a:bodyPr>
          <a:lstStyle>
            <a:lvl1pPr algn="l">
              <a:defRPr sz="2250" b="1" cap="none"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04834"/>
            <a:ext cx="7772400" cy="578744"/>
          </a:xfrm>
        </p:spPr>
        <p:txBody>
          <a:bodyPr anchor="t">
            <a:normAutofit/>
          </a:bodyPr>
          <a:lstStyle>
            <a:lvl1pPr marL="0" indent="0">
              <a:buNone/>
              <a:defRPr sz="1575" b="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879845"/>
            <a:ext cx="2133600" cy="186610"/>
          </a:xfrm>
          <a:prstGeom prst="rect">
            <a:avLst/>
          </a:prstGeom>
        </p:spPr>
        <p:txBody>
          <a:bodyPr anchor="ctr"/>
          <a:lstStyle>
            <a:lvl1pPr>
              <a:defRPr sz="750">
                <a:latin typeface="Verdana"/>
                <a:cs typeface="Verdana"/>
              </a:defRPr>
            </a:lvl1pPr>
          </a:lstStyle>
          <a:p>
            <a:fld id="{68E377E0-328F-214A-98C2-CDC8050C3C78}" type="datetime1">
              <a:rPr lang="en-GB" smtClean="0">
                <a:solidFill>
                  <a:prstClr val="black"/>
                </a:solidFill>
              </a:rPr>
              <a:pPr/>
              <a:t>10/09/2015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88495" y="4879845"/>
            <a:ext cx="2155412" cy="186610"/>
          </a:xfrm>
          <a:prstGeom prst="rect">
            <a:avLst/>
          </a:prstGeom>
        </p:spPr>
        <p:txBody>
          <a:bodyPr anchor="ctr"/>
          <a:lstStyle>
            <a:lvl1pPr algn="ctr">
              <a:defRPr sz="750">
                <a:latin typeface="Verdana"/>
                <a:cs typeface="Verdana"/>
              </a:defRPr>
            </a:lvl1pPr>
          </a:lstStyle>
          <a:p>
            <a:r>
              <a:rPr lang="en-GB" dirty="0" smtClean="0">
                <a:solidFill>
                  <a:prstClr val="black"/>
                </a:solidFill>
              </a:rPr>
              <a:t>Small Cell Forum </a:t>
            </a:r>
            <a:r>
              <a:rPr lang="en-GB" dirty="0" smtClean="0">
                <a:solidFill>
                  <a:srgbClr val="FF0000"/>
                </a:solidFill>
              </a:rPr>
              <a:t>INTERNAL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7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F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912429" y="190501"/>
            <a:ext cx="1905000" cy="11293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48814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105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>
            <a:normAutofit/>
          </a:bodyPr>
          <a:lstStyle>
            <a:lvl1pPr>
              <a:defRPr sz="105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839135"/>
            <a:ext cx="2133600" cy="186610"/>
          </a:xfrm>
          <a:prstGeom prst="rect">
            <a:avLst/>
          </a:prstGeom>
        </p:spPr>
        <p:txBody>
          <a:bodyPr anchor="ctr"/>
          <a:lstStyle>
            <a:lvl1pPr>
              <a:defRPr sz="750">
                <a:latin typeface="Verdana"/>
                <a:cs typeface="Verdana"/>
              </a:defRPr>
            </a:lvl1pPr>
          </a:lstStyle>
          <a:p>
            <a:fld id="{27C37ABD-CF50-544F-823C-5AB02B388763}" type="datetime1">
              <a:rPr lang="en-GB" smtClean="0">
                <a:solidFill>
                  <a:prstClr val="black"/>
                </a:solidFill>
              </a:rPr>
              <a:pPr/>
              <a:t>10/09/2015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839135"/>
            <a:ext cx="2895600" cy="186610"/>
          </a:xfrm>
          <a:prstGeom prst="rect">
            <a:avLst/>
          </a:prstGeom>
        </p:spPr>
        <p:txBody>
          <a:bodyPr anchor="ctr"/>
          <a:lstStyle>
            <a:lvl1pPr algn="ctr">
              <a:defRPr sz="750">
                <a:latin typeface="Verdana"/>
                <a:cs typeface="Verdana"/>
              </a:defRPr>
            </a:lvl1pPr>
          </a:lstStyle>
          <a:p>
            <a:r>
              <a:rPr lang="en-GB" dirty="0" smtClean="0">
                <a:solidFill>
                  <a:prstClr val="black"/>
                </a:solidFill>
              </a:rPr>
              <a:t>Small Cell Forum </a:t>
            </a:r>
            <a:r>
              <a:rPr lang="en-GB" dirty="0" smtClean="0">
                <a:solidFill>
                  <a:srgbClr val="FF0000"/>
                </a:solidFill>
              </a:rPr>
              <a:t>INTERNAL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5" name="Straight Connector 14"/>
          <p:cNvCxnSpPr/>
          <p:nvPr userDrawn="1"/>
        </p:nvCxnSpPr>
        <p:spPr>
          <a:xfrm flipV="1">
            <a:off x="457200" y="4708555"/>
            <a:ext cx="8229600" cy="7682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4432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49"/>
            <a:ext cx="4040188" cy="431007"/>
          </a:xfrm>
        </p:spPr>
        <p:txBody>
          <a:bodyPr anchor="b">
            <a:noAutofit/>
          </a:bodyPr>
          <a:lstStyle>
            <a:lvl1pPr marL="0" indent="0">
              <a:buNone/>
              <a:defRPr sz="135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31456"/>
          </a:xfrm>
        </p:spPr>
        <p:txBody>
          <a:bodyPr>
            <a:normAutofit/>
          </a:bodyPr>
          <a:lstStyle>
            <a:lvl1pPr>
              <a:defRPr sz="105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200149"/>
            <a:ext cx="4041775" cy="431007"/>
          </a:xfrm>
        </p:spPr>
        <p:txBody>
          <a:bodyPr anchor="b">
            <a:noAutofit/>
          </a:bodyPr>
          <a:lstStyle>
            <a:lvl1pPr marL="0" indent="0">
              <a:buNone/>
              <a:defRPr sz="1350" b="0">
                <a:solidFill>
                  <a:srgbClr val="6E69B0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31456"/>
          </a:xfrm>
        </p:spPr>
        <p:txBody>
          <a:bodyPr>
            <a:normAutofit/>
          </a:bodyPr>
          <a:lstStyle>
            <a:lvl1pPr>
              <a:defRPr sz="105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839135"/>
            <a:ext cx="2133600" cy="186610"/>
          </a:xfrm>
          <a:prstGeom prst="rect">
            <a:avLst/>
          </a:prstGeom>
        </p:spPr>
        <p:txBody>
          <a:bodyPr anchor="ctr"/>
          <a:lstStyle>
            <a:lvl1pPr>
              <a:defRPr sz="750">
                <a:latin typeface="Verdana"/>
                <a:cs typeface="Verdana"/>
              </a:defRPr>
            </a:lvl1pPr>
          </a:lstStyle>
          <a:p>
            <a:fld id="{5746204A-01DB-1C43-B520-2E8A90C37B58}" type="datetime1">
              <a:rPr lang="en-GB" smtClean="0">
                <a:solidFill>
                  <a:prstClr val="black"/>
                </a:solidFill>
              </a:rPr>
              <a:pPr/>
              <a:t>10/09/2015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839135"/>
            <a:ext cx="2895600" cy="186610"/>
          </a:xfrm>
          <a:prstGeom prst="rect">
            <a:avLst/>
          </a:prstGeom>
        </p:spPr>
        <p:txBody>
          <a:bodyPr anchor="ctr"/>
          <a:lstStyle>
            <a:lvl1pPr algn="ctr">
              <a:defRPr sz="750">
                <a:latin typeface="Verdana"/>
                <a:cs typeface="Verdana"/>
              </a:defRPr>
            </a:lvl1pPr>
          </a:lstStyle>
          <a:p>
            <a:r>
              <a:rPr lang="en-GB" dirty="0" smtClean="0">
                <a:solidFill>
                  <a:prstClr val="black"/>
                </a:solidFill>
              </a:rPr>
              <a:t>Small Cell Forum </a:t>
            </a:r>
            <a:r>
              <a:rPr lang="en-GB" dirty="0" smtClean="0">
                <a:solidFill>
                  <a:srgbClr val="FF0000"/>
                </a:solidFill>
              </a:rPr>
              <a:t>INTERNAL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2" name="Straight Connector 11"/>
          <p:cNvCxnSpPr/>
          <p:nvPr userDrawn="1"/>
        </p:nvCxnSpPr>
        <p:spPr>
          <a:xfrm flipV="1">
            <a:off x="457200" y="4708555"/>
            <a:ext cx="8229600" cy="7682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1654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839135"/>
            <a:ext cx="2133600" cy="186610"/>
          </a:xfrm>
          <a:prstGeom prst="rect">
            <a:avLst/>
          </a:prstGeom>
        </p:spPr>
        <p:txBody>
          <a:bodyPr anchor="ctr"/>
          <a:lstStyle>
            <a:lvl1pPr>
              <a:defRPr sz="750">
                <a:latin typeface="Verdana"/>
                <a:cs typeface="Verdana"/>
              </a:defRPr>
            </a:lvl1pPr>
          </a:lstStyle>
          <a:p>
            <a:fld id="{947E8DF1-6F3F-EF40-B664-EB9581D4F70A}" type="datetime1">
              <a:rPr lang="en-GB" smtClean="0">
                <a:solidFill>
                  <a:prstClr val="black"/>
                </a:solidFill>
              </a:rPr>
              <a:pPr/>
              <a:t>10/09/2015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839135"/>
            <a:ext cx="2895600" cy="186610"/>
          </a:xfrm>
          <a:prstGeom prst="rect">
            <a:avLst/>
          </a:prstGeom>
        </p:spPr>
        <p:txBody>
          <a:bodyPr anchor="ctr"/>
          <a:lstStyle>
            <a:lvl1pPr algn="ctr">
              <a:defRPr sz="750">
                <a:latin typeface="Verdana"/>
                <a:cs typeface="Verdana"/>
              </a:defRPr>
            </a:lvl1pPr>
          </a:lstStyle>
          <a:p>
            <a:r>
              <a:rPr lang="en-GB" dirty="0" smtClean="0">
                <a:solidFill>
                  <a:prstClr val="black"/>
                </a:solidFill>
              </a:rPr>
              <a:t>Small Cell Forum </a:t>
            </a:r>
            <a:r>
              <a:rPr lang="en-GB" dirty="0" smtClean="0">
                <a:solidFill>
                  <a:srgbClr val="FF0000"/>
                </a:solidFill>
              </a:rPr>
              <a:t>INTERNAL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457200" y="4708555"/>
            <a:ext cx="8229600" cy="7682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35798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839135"/>
            <a:ext cx="2133600" cy="186610"/>
          </a:xfrm>
          <a:prstGeom prst="rect">
            <a:avLst/>
          </a:prstGeom>
        </p:spPr>
        <p:txBody>
          <a:bodyPr anchor="ctr"/>
          <a:lstStyle>
            <a:lvl1pPr>
              <a:defRPr sz="750">
                <a:latin typeface="Verdana"/>
                <a:cs typeface="Verdana"/>
              </a:defRPr>
            </a:lvl1pPr>
          </a:lstStyle>
          <a:p>
            <a:fld id="{52B91E33-A411-8D42-BCEF-46965199B851}" type="datetime1">
              <a:rPr lang="en-GB" smtClean="0">
                <a:solidFill>
                  <a:prstClr val="black"/>
                </a:solidFill>
              </a:rPr>
              <a:pPr/>
              <a:t>10/09/2015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839135"/>
            <a:ext cx="2895600" cy="186610"/>
          </a:xfrm>
          <a:prstGeom prst="rect">
            <a:avLst/>
          </a:prstGeom>
        </p:spPr>
        <p:txBody>
          <a:bodyPr anchor="ctr"/>
          <a:lstStyle>
            <a:lvl1pPr algn="ctr">
              <a:defRPr sz="750">
                <a:latin typeface="Verdana"/>
                <a:cs typeface="Verdana"/>
              </a:defRPr>
            </a:lvl1pPr>
          </a:lstStyle>
          <a:p>
            <a:r>
              <a:rPr lang="en-GB" dirty="0" smtClean="0">
                <a:solidFill>
                  <a:prstClr val="black"/>
                </a:solidFill>
              </a:rPr>
              <a:t>Small Cell Forum </a:t>
            </a:r>
            <a:r>
              <a:rPr lang="en-GB" dirty="0" smtClean="0">
                <a:solidFill>
                  <a:srgbClr val="FF0000"/>
                </a:solidFill>
              </a:rPr>
              <a:t>INTERNAL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457200" y="4708555"/>
            <a:ext cx="8229600" cy="7682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847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9573" y="1200149"/>
            <a:ext cx="5947229" cy="3362463"/>
          </a:xfrm>
        </p:spPr>
        <p:txBody>
          <a:bodyPr>
            <a:normAutofit/>
          </a:bodyPr>
          <a:lstStyle>
            <a:lvl1pPr>
              <a:defRPr sz="1050"/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200149"/>
            <a:ext cx="2133600" cy="3362463"/>
          </a:xfrm>
        </p:spPr>
        <p:txBody>
          <a:bodyPr>
            <a:normAutofit/>
          </a:bodyPr>
          <a:lstStyle>
            <a:lvl1pPr marL="0" indent="0">
              <a:buNone/>
              <a:defRPr sz="1350" b="0">
                <a:solidFill>
                  <a:srgbClr val="6E69B0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839135"/>
            <a:ext cx="2133600" cy="186610"/>
          </a:xfrm>
          <a:prstGeom prst="rect">
            <a:avLst/>
          </a:prstGeom>
        </p:spPr>
        <p:txBody>
          <a:bodyPr anchor="ctr"/>
          <a:lstStyle>
            <a:lvl1pPr>
              <a:defRPr sz="750">
                <a:latin typeface="Verdana"/>
                <a:cs typeface="Verdana"/>
              </a:defRPr>
            </a:lvl1pPr>
          </a:lstStyle>
          <a:p>
            <a:fld id="{A5B84364-9B2F-1248-A029-3E681483C1AB}" type="datetime1">
              <a:rPr lang="en-GB" smtClean="0">
                <a:solidFill>
                  <a:prstClr val="black"/>
                </a:solidFill>
              </a:rPr>
              <a:pPr/>
              <a:t>10/09/2015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839135"/>
            <a:ext cx="2895600" cy="186610"/>
          </a:xfrm>
          <a:prstGeom prst="rect">
            <a:avLst/>
          </a:prstGeom>
        </p:spPr>
        <p:txBody>
          <a:bodyPr anchor="ctr"/>
          <a:lstStyle>
            <a:lvl1pPr algn="ctr">
              <a:defRPr sz="750">
                <a:latin typeface="Verdana"/>
                <a:cs typeface="Verdana"/>
              </a:defRPr>
            </a:lvl1pPr>
          </a:lstStyle>
          <a:p>
            <a:r>
              <a:rPr lang="en-GB" dirty="0" smtClean="0">
                <a:solidFill>
                  <a:prstClr val="black"/>
                </a:solidFill>
              </a:rPr>
              <a:t>Small Cell Forum </a:t>
            </a:r>
            <a:r>
              <a:rPr lang="en-GB" dirty="0" smtClean="0">
                <a:solidFill>
                  <a:srgbClr val="FF0000"/>
                </a:solidFill>
              </a:rPr>
              <a:t>INTERNAL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457200" y="4708555"/>
            <a:ext cx="8229600" cy="7682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200" y="321979"/>
            <a:ext cx="6227418" cy="6540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7103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B325-738C-D74B-9ADB-558A0F9BBEF4}" type="datetime1">
              <a:rPr lang="en-GB" smtClean="0">
                <a:solidFill>
                  <a:prstClr val="black"/>
                </a:solidFill>
              </a:rPr>
              <a:pPr/>
              <a:t>10/09/2015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>
                <a:solidFill>
                  <a:prstClr val="black"/>
                </a:solidFill>
              </a:rPr>
              <a:t>Small Cell Forum </a:t>
            </a:r>
            <a:r>
              <a:rPr lang="en-GB" dirty="0" smtClean="0">
                <a:solidFill>
                  <a:srgbClr val="FF0000"/>
                </a:solidFill>
              </a:rPr>
              <a:t>INTERNAL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457200" y="3545682"/>
            <a:ext cx="6227418" cy="798910"/>
          </a:xfrm>
        </p:spPr>
        <p:txBody>
          <a:bodyPr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457200" y="334768"/>
            <a:ext cx="6227418" cy="3134714"/>
          </a:xfrm>
        </p:spPr>
        <p:txBody>
          <a:bodyPr/>
          <a:lstStyle/>
          <a:p>
            <a:endParaRPr lang="en-US"/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457200" y="4708555"/>
            <a:ext cx="8229600" cy="7682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9474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2" hasCustomPrompt="1"/>
          </p:nvPr>
        </p:nvSpPr>
        <p:spPr>
          <a:xfrm>
            <a:off x="376237" y="1196974"/>
            <a:ext cx="8128469" cy="3395663"/>
          </a:xfrm>
        </p:spPr>
        <p:txBody>
          <a:bodyPr/>
          <a:lstStyle>
            <a:lvl1pPr>
              <a:defRPr>
                <a:sym typeface="Wingdings"/>
              </a:defRPr>
            </a:lvl1pPr>
          </a:lstStyle>
          <a:p>
            <a:pPr lvl="0"/>
            <a:r>
              <a:rPr lang="en-GB" dirty="0" smtClean="0"/>
              <a:t>Indent for bullets (</a:t>
            </a:r>
            <a:r>
              <a:rPr lang="en-GB" dirty="0" err="1" smtClean="0"/>
              <a:t>Alt+Shift</a:t>
            </a:r>
            <a:r>
              <a:rPr lang="en-GB" dirty="0" smtClean="0"/>
              <a:t>+)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70575" y="4839135"/>
            <a:ext cx="2895600" cy="186610"/>
          </a:xfrm>
          <a:prstGeom prst="rect">
            <a:avLst/>
          </a:prstGeom>
        </p:spPr>
        <p:txBody>
          <a:bodyPr lIns="0" rIns="0" anchor="ctr"/>
          <a:lstStyle>
            <a:lvl1pPr algn="ctr">
              <a:defRPr sz="900">
                <a:latin typeface="Verdana"/>
                <a:cs typeface="Verdana"/>
              </a:defRPr>
            </a:lvl1pPr>
          </a:lstStyle>
          <a:p>
            <a:pPr algn="r"/>
            <a:r>
              <a:rPr lang="en-US" dirty="0" smtClean="0"/>
              <a:t>© Small Cell Forum Ltd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5680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-hous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08307" y="368302"/>
            <a:ext cx="1457871" cy="69912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79552" y="951591"/>
            <a:ext cx="6463025" cy="1102519"/>
          </a:xfrm>
        </p:spPr>
        <p:txBody>
          <a:bodyPr>
            <a:normAutofit/>
          </a:bodyPr>
          <a:lstStyle>
            <a:lvl1pPr>
              <a:lnSpc>
                <a:spcPts val="3400"/>
              </a:lnSpc>
              <a:defRPr sz="3000"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379552" y="2107109"/>
            <a:ext cx="6463025" cy="1314450"/>
          </a:xfrm>
        </p:spPr>
        <p:txBody>
          <a:bodyPr>
            <a:normAutofit/>
          </a:bodyPr>
          <a:lstStyle>
            <a:lvl1pPr marL="0" indent="0" algn="l">
              <a:buNone/>
              <a:defRPr sz="2100" b="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 flipV="1">
            <a:off x="363542" y="4736503"/>
            <a:ext cx="8402637" cy="10242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Date Placeholder 3"/>
          <p:cNvSpPr>
            <a:spLocks noGrp="1"/>
          </p:cNvSpPr>
          <p:nvPr>
            <p:ph type="dt" sz="half" idx="2"/>
          </p:nvPr>
        </p:nvSpPr>
        <p:spPr>
          <a:xfrm>
            <a:off x="363538" y="4839135"/>
            <a:ext cx="2133600" cy="186610"/>
          </a:xfrm>
          <a:prstGeom prst="rect">
            <a:avLst/>
          </a:prstGeom>
        </p:spPr>
        <p:txBody>
          <a:bodyPr lIns="0" rIns="0" anchor="ctr"/>
          <a:lstStyle>
            <a:lvl1pPr>
              <a:defRPr sz="1000">
                <a:latin typeface="Verdana"/>
                <a:cs typeface="Verdana"/>
              </a:defRPr>
            </a:lvl1pPr>
          </a:lstStyle>
          <a:p>
            <a:endParaRPr lang="en-US" dirty="0"/>
          </a:p>
        </p:txBody>
      </p:sp>
      <p:sp>
        <p:nvSpPr>
          <p:cNvPr id="2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70575" y="4839135"/>
            <a:ext cx="2895600" cy="186610"/>
          </a:xfrm>
          <a:prstGeom prst="rect">
            <a:avLst/>
          </a:prstGeom>
        </p:spPr>
        <p:txBody>
          <a:bodyPr lIns="0" rIns="0" anchor="ctr"/>
          <a:lstStyle>
            <a:lvl1pPr algn="ctr">
              <a:defRPr sz="1000">
                <a:latin typeface="Verdana"/>
                <a:cs typeface="Verdana"/>
              </a:defRPr>
            </a:lvl1pPr>
          </a:lstStyle>
          <a:p>
            <a:pPr algn="r"/>
            <a:r>
              <a:rPr lang="en-US" dirty="0" smtClean="0"/>
              <a:t>© Small Cell Forum Ltd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9760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F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912429" y="190502"/>
            <a:ext cx="1905000" cy="11293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898076" y="798345"/>
            <a:ext cx="7402287" cy="3549796"/>
            <a:chOff x="907143" y="807416"/>
            <a:chExt cx="7402287" cy="3549796"/>
          </a:xfrm>
        </p:grpSpPr>
        <p:pic>
          <p:nvPicPr>
            <p:cNvPr id="5" name="Picture 4"/>
            <p:cNvPicPr>
              <a:picLocks noChangeAspect="1"/>
            </p:cNvPicPr>
            <p:nvPr userDrawn="1"/>
          </p:nvPicPr>
          <p:blipFill rotWithShape="1">
            <a:blip r:embed="rId2"/>
            <a:srcRect b="11255"/>
            <a:stretch/>
          </p:blipFill>
          <p:spPr>
            <a:xfrm>
              <a:off x="907143" y="807416"/>
              <a:ext cx="7402287" cy="3150271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 rotWithShape="1">
            <a:blip r:embed="rId2"/>
            <a:srcRect t="88745"/>
            <a:stretch/>
          </p:blipFill>
          <p:spPr>
            <a:xfrm>
              <a:off x="907143" y="3957687"/>
              <a:ext cx="7402287" cy="399525"/>
            </a:xfrm>
            <a:prstGeom prst="rect">
              <a:avLst/>
            </a:prstGeom>
          </p:spPr>
        </p:pic>
      </p:grpSp>
      <p:sp>
        <p:nvSpPr>
          <p:cNvPr id="3" name="Rectangle 2"/>
          <p:cNvSpPr/>
          <p:nvPr userDrawn="1"/>
        </p:nvSpPr>
        <p:spPr>
          <a:xfrm>
            <a:off x="291353" y="4669632"/>
            <a:ext cx="8526076" cy="1889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988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63538" y="1196975"/>
            <a:ext cx="4132262" cy="3397649"/>
          </a:xfrm>
        </p:spPr>
        <p:txBody>
          <a:bodyPr/>
          <a:lstStyle>
            <a:lvl1pPr>
              <a:defRPr sz="1400">
                <a:sym typeface="Wingdings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Indent for bullets (</a:t>
            </a:r>
            <a:r>
              <a:rPr lang="en-GB" dirty="0" err="1" smtClean="0"/>
              <a:t>Alt+Shift</a:t>
            </a:r>
            <a:r>
              <a:rPr lang="en-GB" dirty="0" smtClean="0"/>
              <a:t>+)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48203" y="1196975"/>
            <a:ext cx="4117975" cy="3397649"/>
          </a:xfrm>
        </p:spPr>
        <p:txBody>
          <a:bodyPr>
            <a:normAutofit/>
          </a:bodyPr>
          <a:lstStyle>
            <a:lvl1pPr>
              <a:defRPr sz="1400">
                <a:sym typeface="Wingdings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Indent for bullets (</a:t>
            </a:r>
            <a:r>
              <a:rPr lang="en-GB" dirty="0" err="1" smtClean="0"/>
              <a:t>Alt+Shift</a:t>
            </a:r>
            <a:r>
              <a:rPr lang="en-GB" dirty="0" smtClean="0"/>
              <a:t>+)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70575" y="4839135"/>
            <a:ext cx="2895600" cy="186610"/>
          </a:xfrm>
          <a:prstGeom prst="rect">
            <a:avLst/>
          </a:prstGeom>
        </p:spPr>
        <p:txBody>
          <a:bodyPr lIns="0" rIns="0" anchor="ctr"/>
          <a:lstStyle>
            <a:lvl1pPr algn="ctr">
              <a:defRPr sz="900">
                <a:latin typeface="Verdana"/>
                <a:cs typeface="Verdana"/>
              </a:defRPr>
            </a:lvl1pPr>
          </a:lstStyle>
          <a:p>
            <a:pPr algn="r"/>
            <a:r>
              <a:rPr lang="en-US" dirty="0" smtClean="0"/>
              <a:t>© Small Cell Forum Ltd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9642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37" y="360000"/>
            <a:ext cx="6654483" cy="560388"/>
          </a:xfrm>
          <a:solidFill>
            <a:srgbClr val="6E69B0"/>
          </a:solidFill>
        </p:spPr>
        <p:txBody>
          <a:bodyPr lIns="0" tIns="0" rIns="0" bIns="0" anchor="ctr" anchorCtr="0"/>
          <a:lstStyle>
            <a:lvl1pPr>
              <a:lnSpc>
                <a:spcPct val="100000"/>
              </a:lnSpc>
              <a:defRPr>
                <a:solidFill>
                  <a:schemeClr val="bg2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70575" y="4839135"/>
            <a:ext cx="2895600" cy="186610"/>
          </a:xfrm>
          <a:prstGeom prst="rect">
            <a:avLst/>
          </a:prstGeom>
        </p:spPr>
        <p:txBody>
          <a:bodyPr lIns="0" rIns="0" anchor="ctr"/>
          <a:lstStyle>
            <a:lvl1pPr algn="ctr">
              <a:defRPr sz="900">
                <a:latin typeface="Verdana"/>
                <a:cs typeface="Verdana"/>
              </a:defRPr>
            </a:lvl1pPr>
          </a:lstStyle>
          <a:p>
            <a:pPr algn="r"/>
            <a:r>
              <a:rPr lang="en-US" dirty="0" smtClean="0"/>
              <a:t>© Small Cell Forum Ltd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0532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70575" y="4839135"/>
            <a:ext cx="2895600" cy="186610"/>
          </a:xfrm>
          <a:prstGeom prst="rect">
            <a:avLst/>
          </a:prstGeom>
        </p:spPr>
        <p:txBody>
          <a:bodyPr lIns="0" rIns="0" anchor="ctr"/>
          <a:lstStyle>
            <a:lvl1pPr algn="ctr">
              <a:defRPr sz="900">
                <a:latin typeface="Verdana"/>
                <a:cs typeface="Verdana"/>
              </a:defRPr>
            </a:lvl1pPr>
          </a:lstStyle>
          <a:p>
            <a:pPr algn="r"/>
            <a:r>
              <a:rPr lang="en-US" dirty="0" smtClean="0"/>
              <a:t>© Small Cell Forum Ltd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0483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1" y="4053970"/>
            <a:ext cx="9144000" cy="10895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670" y="829670"/>
            <a:ext cx="6463025" cy="1102519"/>
          </a:xfrm>
        </p:spPr>
        <p:txBody>
          <a:bodyPr>
            <a:normAutofit/>
          </a:bodyPr>
          <a:lstStyle>
            <a:lvl1pPr>
              <a:defRPr sz="22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0670" y="1985189"/>
            <a:ext cx="6463025" cy="1314450"/>
          </a:xfrm>
        </p:spPr>
        <p:txBody>
          <a:bodyPr>
            <a:normAutofit/>
          </a:bodyPr>
          <a:lstStyle>
            <a:lvl1pPr marL="0" indent="0" algn="l">
              <a:buNone/>
              <a:defRPr sz="1575" b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86810" y="4053969"/>
            <a:ext cx="2321157" cy="83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62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2" hasCustomPrompt="1"/>
          </p:nvPr>
        </p:nvSpPr>
        <p:spPr>
          <a:xfrm>
            <a:off x="457200" y="1200151"/>
            <a:ext cx="8229600" cy="3362462"/>
          </a:xfrm>
        </p:spPr>
        <p:txBody>
          <a:bodyPr/>
          <a:lstStyle>
            <a:lvl1pPr marL="214313" indent="-214313">
              <a:buFont typeface="Arial" pitchFamily="34" charset="0"/>
              <a:buChar char="•"/>
              <a:defRPr sz="1350" b="0">
                <a:solidFill>
                  <a:schemeClr val="tx1"/>
                </a:solidFill>
              </a:defRPr>
            </a:lvl1pPr>
            <a:lvl2pPr marL="214313" indent="-214313">
              <a:buFont typeface="Arial" pitchFamily="34" charset="0"/>
              <a:buChar char="•"/>
              <a:defRPr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879845"/>
            <a:ext cx="2133600" cy="186610"/>
          </a:xfrm>
          <a:prstGeom prst="rect">
            <a:avLst/>
          </a:prstGeom>
        </p:spPr>
        <p:txBody>
          <a:bodyPr anchor="ctr"/>
          <a:lstStyle>
            <a:lvl1pPr>
              <a:defRPr sz="750">
                <a:latin typeface="Verdana"/>
                <a:cs typeface="Verdana"/>
              </a:defRPr>
            </a:lvl1pPr>
          </a:lstStyle>
          <a:p>
            <a:fld id="{7E0AE795-0DB5-6946-9056-1B0B45FEA2A4}" type="datetime1">
              <a:rPr lang="en-GB" smtClean="0">
                <a:solidFill>
                  <a:prstClr val="black"/>
                </a:solidFill>
              </a:rPr>
              <a:pPr/>
              <a:t>10/09/2015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88495" y="4879845"/>
            <a:ext cx="2155412" cy="186610"/>
          </a:xfrm>
          <a:prstGeom prst="rect">
            <a:avLst/>
          </a:prstGeom>
        </p:spPr>
        <p:txBody>
          <a:bodyPr anchor="ctr"/>
          <a:lstStyle>
            <a:lvl1pPr algn="ctr">
              <a:defRPr sz="750">
                <a:latin typeface="Verdana"/>
                <a:cs typeface="Verdana"/>
              </a:defRPr>
            </a:lvl1pPr>
          </a:lstStyle>
          <a:p>
            <a:r>
              <a:rPr lang="en-GB" dirty="0" smtClean="0">
                <a:solidFill>
                  <a:prstClr val="black"/>
                </a:solidFill>
              </a:rPr>
              <a:t>Small Cell Forum </a:t>
            </a:r>
            <a:r>
              <a:rPr lang="en-GB" dirty="0" smtClean="0">
                <a:solidFill>
                  <a:srgbClr val="FF0000"/>
                </a:solidFill>
              </a:rPr>
              <a:t>INTERNAL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 flipV="1">
            <a:off x="457200" y="4708555"/>
            <a:ext cx="8229600" cy="7682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0886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10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vmlDrawing" Target="../drawings/vmlDrawing1.v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 userDrawn="1"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05675884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think-cell Slide" r:id="rId11" imgW="216" imgH="216" progId="TCLayout.ActiveDocument.1">
                  <p:embed/>
                </p:oleObj>
              </mc:Choice>
              <mc:Fallback>
                <p:oleObj name="think-cell Slide" r:id="rId11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6238" y="323997"/>
            <a:ext cx="6214718" cy="648992"/>
          </a:xfrm>
          <a:prstGeom prst="rect">
            <a:avLst/>
          </a:prstGeom>
        </p:spPr>
        <p:txBody>
          <a:bodyPr vert="horz" lIns="0" tIns="0" rIns="91440" bIns="0" rtlCol="0" anchor="b">
            <a:no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6238" y="1196976"/>
            <a:ext cx="8397875" cy="339743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70575" y="4839135"/>
            <a:ext cx="2895600" cy="186610"/>
          </a:xfrm>
          <a:prstGeom prst="rect">
            <a:avLst/>
          </a:prstGeom>
        </p:spPr>
        <p:txBody>
          <a:bodyPr lIns="0" rIns="0" anchor="ctr"/>
          <a:lstStyle>
            <a:lvl1pPr algn="ctr">
              <a:defRPr sz="900">
                <a:latin typeface="Verdana"/>
                <a:cs typeface="Verdana"/>
              </a:defRPr>
            </a:lvl1pPr>
          </a:lstStyle>
          <a:p>
            <a:pPr algn="r"/>
            <a:r>
              <a:rPr lang="en-US" dirty="0" smtClean="0"/>
              <a:t>© Small Cell Forum Ltd 2015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308332" y="328212"/>
            <a:ext cx="1457871" cy="69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542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8" r:id="rId4"/>
    <p:sldLayoutId id="2147483652" r:id="rId5"/>
    <p:sldLayoutId id="2147483654" r:id="rId6"/>
    <p:sldLayoutId id="2147483655" r:id="rId7"/>
  </p:sldLayoutIdLst>
  <p:transition spd="slow">
    <p:fade/>
  </p:transition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latinLnBrk="0" hangingPunct="1">
        <a:lnSpc>
          <a:spcPts val="2600"/>
        </a:lnSpc>
        <a:spcBef>
          <a:spcPct val="0"/>
        </a:spcBef>
        <a:buNone/>
        <a:defRPr sz="2200" b="0" kern="1200">
          <a:solidFill>
            <a:schemeClr val="tx1"/>
          </a:solidFill>
          <a:latin typeface="+mj-lt"/>
          <a:ea typeface="+mj-ea"/>
          <a:cs typeface="Verdana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300" b="1" kern="1200">
          <a:solidFill>
            <a:srgbClr val="807F83"/>
          </a:solidFill>
          <a:latin typeface="+mn-lt"/>
          <a:ea typeface="+mn-ea"/>
          <a:cs typeface="Verdana"/>
        </a:defRPr>
      </a:lvl1pPr>
      <a:lvl2pPr marL="0" indent="0" algn="l" defTabSz="457200" rtl="0" eaLnBrk="1" latinLnBrk="0" hangingPunct="1">
        <a:spcBef>
          <a:spcPct val="20000"/>
        </a:spcBef>
        <a:buFont typeface="Arial"/>
        <a:buNone/>
        <a:defRPr sz="1300" kern="1200">
          <a:solidFill>
            <a:schemeClr val="tx1"/>
          </a:solidFill>
          <a:latin typeface="+mn-lt"/>
          <a:ea typeface="+mn-ea"/>
          <a:cs typeface="Verdana"/>
        </a:defRPr>
      </a:lvl2pPr>
      <a:lvl3pPr marL="0" indent="-180000" algn="l" defTabSz="457200" rtl="0" eaLnBrk="1" latinLnBrk="0" hangingPunct="1">
        <a:spcBef>
          <a:spcPct val="20000"/>
        </a:spcBef>
        <a:buClr>
          <a:schemeClr val="accent2"/>
        </a:buClr>
        <a:buFont typeface="Arial"/>
        <a:buChar char="•"/>
        <a:defRPr sz="1300" kern="1200">
          <a:solidFill>
            <a:schemeClr val="tx1"/>
          </a:solidFill>
          <a:latin typeface="+mn-lt"/>
          <a:ea typeface="+mn-ea"/>
          <a:cs typeface="Verdana"/>
        </a:defRPr>
      </a:lvl3pPr>
      <a:lvl4pPr marL="360000" indent="-1800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300" kern="1200">
          <a:solidFill>
            <a:schemeClr val="tx1"/>
          </a:solidFill>
          <a:latin typeface="+mn-lt"/>
          <a:ea typeface="+mn-ea"/>
          <a:cs typeface="Verdana"/>
        </a:defRPr>
      </a:lvl4pPr>
      <a:lvl5pPr marL="540000" indent="-180000" algn="l" defTabSz="457200" rtl="0" eaLnBrk="1" latinLnBrk="0" hangingPunct="1">
        <a:spcBef>
          <a:spcPct val="20000"/>
        </a:spcBef>
        <a:buClr>
          <a:schemeClr val="accent3"/>
        </a:buClr>
        <a:buFont typeface="Arial"/>
        <a:buChar char="•"/>
        <a:defRPr sz="1300" kern="1200">
          <a:solidFill>
            <a:schemeClr val="tx1"/>
          </a:solidFill>
          <a:latin typeface="+mn-lt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085695" y="334769"/>
            <a:ext cx="1601104" cy="57586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4769"/>
            <a:ext cx="6227418" cy="6412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49"/>
            <a:ext cx="8229600" cy="3362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839135"/>
            <a:ext cx="2133600" cy="186610"/>
          </a:xfrm>
          <a:prstGeom prst="rect">
            <a:avLst/>
          </a:prstGeom>
        </p:spPr>
        <p:txBody>
          <a:bodyPr anchor="ctr"/>
          <a:lstStyle>
            <a:lvl1pPr>
              <a:defRPr sz="750">
                <a:latin typeface="Verdana"/>
                <a:cs typeface="Verdana"/>
              </a:defRPr>
            </a:lvl1pPr>
          </a:lstStyle>
          <a:p>
            <a:fld id="{F6C3D1FA-62F5-414E-A690-6A6D4EB3CC62}" type="datetime1">
              <a:rPr lang="en-GB" smtClean="0">
                <a:solidFill>
                  <a:prstClr val="black"/>
                </a:solidFill>
              </a:rPr>
              <a:pPr/>
              <a:t>10/09/2015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39135"/>
            <a:ext cx="2895600" cy="186610"/>
          </a:xfrm>
          <a:prstGeom prst="rect">
            <a:avLst/>
          </a:prstGeom>
        </p:spPr>
        <p:txBody>
          <a:bodyPr anchor="ctr"/>
          <a:lstStyle>
            <a:lvl1pPr algn="ctr">
              <a:defRPr sz="750">
                <a:latin typeface="Verdana"/>
                <a:cs typeface="Verdana"/>
              </a:defRPr>
            </a:lvl1pPr>
          </a:lstStyle>
          <a:p>
            <a:r>
              <a:rPr lang="en-GB" dirty="0" smtClean="0">
                <a:solidFill>
                  <a:prstClr val="black"/>
                </a:solidFill>
              </a:rPr>
              <a:t>Small Cell Forum </a:t>
            </a:r>
            <a:r>
              <a:rPr lang="en-GB" dirty="0" smtClean="0">
                <a:solidFill>
                  <a:srgbClr val="FF0000"/>
                </a:solidFill>
              </a:rPr>
              <a:t>INTERNAL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112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342900" rtl="0" eaLnBrk="1" latinLnBrk="0" hangingPunct="1">
        <a:lnSpc>
          <a:spcPts val="2400"/>
        </a:lnSpc>
        <a:spcBef>
          <a:spcPct val="0"/>
        </a:spcBef>
        <a:buNone/>
        <a:defRPr sz="1800" b="1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0" indent="0" algn="l" defTabSz="342900" rtl="0" eaLnBrk="1" latinLnBrk="0" hangingPunct="1">
        <a:spcBef>
          <a:spcPct val="20000"/>
        </a:spcBef>
        <a:buFont typeface="Arial"/>
        <a:buNone/>
        <a:defRPr sz="1050" b="1" kern="1200">
          <a:solidFill>
            <a:srgbClr val="807F83"/>
          </a:solidFill>
          <a:latin typeface="Verdana"/>
          <a:ea typeface="+mn-ea"/>
          <a:cs typeface="Verdana"/>
        </a:defRPr>
      </a:lvl1pPr>
      <a:lvl2pPr marL="0" indent="0" algn="l" defTabSz="342900" rtl="0" eaLnBrk="1" latinLnBrk="0" hangingPunct="1">
        <a:spcBef>
          <a:spcPct val="20000"/>
        </a:spcBef>
        <a:buFont typeface="Arial"/>
        <a:buNone/>
        <a:defRPr sz="1050" kern="1200">
          <a:solidFill>
            <a:schemeClr val="tx1"/>
          </a:solidFill>
          <a:latin typeface="Verdana"/>
          <a:ea typeface="+mn-ea"/>
          <a:cs typeface="Verdana"/>
        </a:defRPr>
      </a:lvl2pPr>
      <a:lvl3pPr marL="0" indent="-135000" algn="l" defTabSz="342900" rtl="0" eaLnBrk="1" latinLnBrk="0" hangingPunct="1">
        <a:spcBef>
          <a:spcPct val="20000"/>
        </a:spcBef>
        <a:buClr>
          <a:schemeClr val="accent2"/>
        </a:buClr>
        <a:buFont typeface="Arial"/>
        <a:buChar char="•"/>
        <a:defRPr sz="1350" kern="1200">
          <a:solidFill>
            <a:schemeClr val="tx1"/>
          </a:solidFill>
          <a:latin typeface="Verdana"/>
          <a:ea typeface="+mn-ea"/>
          <a:cs typeface="Verdana"/>
        </a:defRPr>
      </a:lvl3pPr>
      <a:lvl4pPr marL="270000" indent="-135000" algn="l" defTabSz="3429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350" kern="1200">
          <a:solidFill>
            <a:schemeClr val="tx1"/>
          </a:solidFill>
          <a:latin typeface="Verdana"/>
          <a:ea typeface="+mn-ea"/>
          <a:cs typeface="Verdana"/>
        </a:defRPr>
      </a:lvl4pPr>
      <a:lvl5pPr marL="405000" indent="-135000" algn="l" defTabSz="342900" rtl="0" eaLnBrk="1" latinLnBrk="0" hangingPunct="1">
        <a:spcBef>
          <a:spcPct val="20000"/>
        </a:spcBef>
        <a:buClr>
          <a:schemeClr val="accent3"/>
        </a:buClr>
        <a:buFont typeface="Arial"/>
        <a:buChar char="•"/>
        <a:defRPr sz="1350" kern="1200">
          <a:solidFill>
            <a:schemeClr val="tx1"/>
          </a:solidFill>
          <a:latin typeface="Verdana"/>
          <a:ea typeface="+mn-ea"/>
          <a:cs typeface="Verdana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jpeg"/><Relationship Id="rId18" Type="http://schemas.openxmlformats.org/officeDocument/2006/relationships/image" Target="../media/image27.jpeg"/><Relationship Id="rId26" Type="http://schemas.openxmlformats.org/officeDocument/2006/relationships/image" Target="../media/image35.jpeg"/><Relationship Id="rId39" Type="http://schemas.openxmlformats.org/officeDocument/2006/relationships/image" Target="../media/image48.jpeg"/><Relationship Id="rId21" Type="http://schemas.openxmlformats.org/officeDocument/2006/relationships/image" Target="../media/image30.png"/><Relationship Id="rId34" Type="http://schemas.openxmlformats.org/officeDocument/2006/relationships/image" Target="../media/image43.png"/><Relationship Id="rId42" Type="http://schemas.openxmlformats.org/officeDocument/2006/relationships/image" Target="../media/image51.png"/><Relationship Id="rId47" Type="http://schemas.openxmlformats.org/officeDocument/2006/relationships/image" Target="../media/image56.jpeg"/><Relationship Id="rId50" Type="http://schemas.openxmlformats.org/officeDocument/2006/relationships/image" Target="../media/image59.jpeg"/><Relationship Id="rId55" Type="http://schemas.openxmlformats.org/officeDocument/2006/relationships/image" Target="../media/image64.png"/><Relationship Id="rId63" Type="http://schemas.openxmlformats.org/officeDocument/2006/relationships/image" Target="../media/image7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5.jpeg"/><Relationship Id="rId20" Type="http://schemas.openxmlformats.org/officeDocument/2006/relationships/image" Target="../media/image29.jpeg"/><Relationship Id="rId29" Type="http://schemas.openxmlformats.org/officeDocument/2006/relationships/image" Target="../media/image38.png"/><Relationship Id="rId41" Type="http://schemas.openxmlformats.org/officeDocument/2006/relationships/image" Target="../media/image50.jpeg"/><Relationship Id="rId54" Type="http://schemas.openxmlformats.org/officeDocument/2006/relationships/image" Target="../media/image63.png"/><Relationship Id="rId62" Type="http://schemas.openxmlformats.org/officeDocument/2006/relationships/image" Target="../media/image7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24" Type="http://schemas.openxmlformats.org/officeDocument/2006/relationships/image" Target="../media/image33.png"/><Relationship Id="rId32" Type="http://schemas.openxmlformats.org/officeDocument/2006/relationships/image" Target="../media/image41.jpeg"/><Relationship Id="rId37" Type="http://schemas.openxmlformats.org/officeDocument/2006/relationships/image" Target="../media/image46.png"/><Relationship Id="rId40" Type="http://schemas.openxmlformats.org/officeDocument/2006/relationships/image" Target="../media/image49.png"/><Relationship Id="rId45" Type="http://schemas.openxmlformats.org/officeDocument/2006/relationships/image" Target="../media/image54.jpeg"/><Relationship Id="rId53" Type="http://schemas.openxmlformats.org/officeDocument/2006/relationships/image" Target="../media/image62.jpeg"/><Relationship Id="rId58" Type="http://schemas.openxmlformats.org/officeDocument/2006/relationships/image" Target="../media/image67.jpeg"/><Relationship Id="rId66" Type="http://schemas.openxmlformats.org/officeDocument/2006/relationships/image" Target="../media/image75.gif"/><Relationship Id="rId5" Type="http://schemas.openxmlformats.org/officeDocument/2006/relationships/image" Target="../media/image14.jpeg"/><Relationship Id="rId15" Type="http://schemas.openxmlformats.org/officeDocument/2006/relationships/image" Target="../media/image24.jpeg"/><Relationship Id="rId23" Type="http://schemas.openxmlformats.org/officeDocument/2006/relationships/image" Target="../media/image32.jpeg"/><Relationship Id="rId28" Type="http://schemas.openxmlformats.org/officeDocument/2006/relationships/image" Target="../media/image37.png"/><Relationship Id="rId36" Type="http://schemas.openxmlformats.org/officeDocument/2006/relationships/image" Target="../media/image45.png"/><Relationship Id="rId49" Type="http://schemas.openxmlformats.org/officeDocument/2006/relationships/image" Target="../media/image58.jpeg"/><Relationship Id="rId57" Type="http://schemas.openxmlformats.org/officeDocument/2006/relationships/image" Target="../media/image66.jpeg"/><Relationship Id="rId61" Type="http://schemas.openxmlformats.org/officeDocument/2006/relationships/image" Target="../media/image70.jpeg"/><Relationship Id="rId10" Type="http://schemas.openxmlformats.org/officeDocument/2006/relationships/image" Target="../media/image19.png"/><Relationship Id="rId19" Type="http://schemas.openxmlformats.org/officeDocument/2006/relationships/image" Target="../media/image28.jpeg"/><Relationship Id="rId31" Type="http://schemas.openxmlformats.org/officeDocument/2006/relationships/image" Target="../media/image40.jpeg"/><Relationship Id="rId44" Type="http://schemas.openxmlformats.org/officeDocument/2006/relationships/image" Target="../media/image53.jpeg"/><Relationship Id="rId52" Type="http://schemas.openxmlformats.org/officeDocument/2006/relationships/image" Target="../media/image61.jpeg"/><Relationship Id="rId60" Type="http://schemas.openxmlformats.org/officeDocument/2006/relationships/image" Target="../media/image69.jpeg"/><Relationship Id="rId65" Type="http://schemas.openxmlformats.org/officeDocument/2006/relationships/image" Target="../media/image74.gif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image" Target="../media/image23.png"/><Relationship Id="rId22" Type="http://schemas.openxmlformats.org/officeDocument/2006/relationships/image" Target="../media/image31.jpeg"/><Relationship Id="rId27" Type="http://schemas.openxmlformats.org/officeDocument/2006/relationships/image" Target="../media/image36.png"/><Relationship Id="rId30" Type="http://schemas.openxmlformats.org/officeDocument/2006/relationships/image" Target="../media/image39.jpeg"/><Relationship Id="rId35" Type="http://schemas.openxmlformats.org/officeDocument/2006/relationships/image" Target="../media/image44.png"/><Relationship Id="rId43" Type="http://schemas.openxmlformats.org/officeDocument/2006/relationships/image" Target="../media/image52.jpeg"/><Relationship Id="rId48" Type="http://schemas.openxmlformats.org/officeDocument/2006/relationships/image" Target="../media/image57.jpeg"/><Relationship Id="rId56" Type="http://schemas.openxmlformats.org/officeDocument/2006/relationships/image" Target="../media/image65.png"/><Relationship Id="rId64" Type="http://schemas.openxmlformats.org/officeDocument/2006/relationships/image" Target="../media/image73.png"/><Relationship Id="rId8" Type="http://schemas.openxmlformats.org/officeDocument/2006/relationships/image" Target="../media/image17.jpeg"/><Relationship Id="rId51" Type="http://schemas.openxmlformats.org/officeDocument/2006/relationships/image" Target="../media/image60.jpeg"/><Relationship Id="rId3" Type="http://schemas.openxmlformats.org/officeDocument/2006/relationships/image" Target="../media/image12.png"/><Relationship Id="rId12" Type="http://schemas.openxmlformats.org/officeDocument/2006/relationships/image" Target="../media/image21.jpeg"/><Relationship Id="rId17" Type="http://schemas.openxmlformats.org/officeDocument/2006/relationships/image" Target="../media/image26.jpeg"/><Relationship Id="rId25" Type="http://schemas.openxmlformats.org/officeDocument/2006/relationships/image" Target="../media/image34.jpeg"/><Relationship Id="rId33" Type="http://schemas.openxmlformats.org/officeDocument/2006/relationships/image" Target="../media/image42.png"/><Relationship Id="rId38" Type="http://schemas.openxmlformats.org/officeDocument/2006/relationships/image" Target="../media/image47.png"/><Relationship Id="rId46" Type="http://schemas.openxmlformats.org/officeDocument/2006/relationships/image" Target="../media/image55.png"/><Relationship Id="rId59" Type="http://schemas.openxmlformats.org/officeDocument/2006/relationships/image" Target="../media/image6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g"/><Relationship Id="rId13" Type="http://schemas.openxmlformats.org/officeDocument/2006/relationships/hyperlink" Target="http://www.scf.io/document/085" TargetMode="External"/><Relationship Id="rId3" Type="http://schemas.openxmlformats.org/officeDocument/2006/relationships/image" Target="../media/image76.png"/><Relationship Id="rId7" Type="http://schemas.openxmlformats.org/officeDocument/2006/relationships/image" Target="../media/image80.jpg"/><Relationship Id="rId12" Type="http://schemas.openxmlformats.org/officeDocument/2006/relationships/hyperlink" Target="http://www.scf.io/document/062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g"/><Relationship Id="rId11" Type="http://schemas.openxmlformats.org/officeDocument/2006/relationships/hyperlink" Target="http://www.scf.io/document/061" TargetMode="External"/><Relationship Id="rId5" Type="http://schemas.openxmlformats.org/officeDocument/2006/relationships/image" Target="../media/image78.jpg"/><Relationship Id="rId10" Type="http://schemas.openxmlformats.org/officeDocument/2006/relationships/image" Target="../media/image83.jpg"/><Relationship Id="rId4" Type="http://schemas.openxmlformats.org/officeDocument/2006/relationships/image" Target="../media/image77.jpg"/><Relationship Id="rId9" Type="http://schemas.openxmlformats.org/officeDocument/2006/relationships/image" Target="../media/image82.jpg"/><Relationship Id="rId14" Type="http://schemas.openxmlformats.org/officeDocument/2006/relationships/hyperlink" Target="http://www.scf.io/document/067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hyperlink" Target="http://www.scf.io/document/106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hyperlink" Target="http://scf.io/document/080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2919" y="3666565"/>
            <a:ext cx="6324214" cy="1328297"/>
          </a:xfrm>
        </p:spPr>
        <p:txBody>
          <a:bodyPr>
            <a:noAutofit/>
          </a:bodyPr>
          <a:lstStyle/>
          <a:p>
            <a:r>
              <a:rPr lang="en-GB" dirty="0"/>
              <a:t>Small cells: Delivering densification for </a:t>
            </a:r>
            <a:r>
              <a:rPr lang="en-GB" dirty="0" smtClean="0"/>
              <a:t>5G</a:t>
            </a:r>
            <a:br>
              <a:rPr lang="en-GB" dirty="0" smtClean="0"/>
            </a:br>
            <a:r>
              <a:rPr lang="en-GB" sz="2000" dirty="0" smtClean="0"/>
              <a:t>3GPP RAN 5G Workshop    RWS-150071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1142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9"/>
            <a:ext cx="9144000" cy="514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5791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Additional Material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© Small Cell Forum Ltd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978967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AE795-0DB5-6946-9056-1B0B45FEA2A4}" type="datetime1">
              <a:rPr lang="en-GB" smtClean="0">
                <a:solidFill>
                  <a:prstClr val="black"/>
                </a:solidFill>
              </a:rPr>
              <a:pPr/>
              <a:t>10/09/2015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79461" y="4879844"/>
            <a:ext cx="1616559" cy="186610"/>
          </a:xfrm>
        </p:spPr>
        <p:txBody>
          <a:bodyPr/>
          <a:lstStyle/>
          <a:p>
            <a:r>
              <a:rPr lang="en-GB" dirty="0" smtClean="0">
                <a:solidFill>
                  <a:prstClr val="black"/>
                </a:solidFill>
              </a:rPr>
              <a:t>© Small Cell Forum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70801" y="7961"/>
            <a:ext cx="6951896" cy="4640751"/>
            <a:chOff x="186214" y="168675"/>
            <a:chExt cx="6719661" cy="4485722"/>
          </a:xfrm>
        </p:grpSpPr>
        <p:cxnSp>
          <p:nvCxnSpPr>
            <p:cNvPr id="25" name="Straight Connector 24"/>
            <p:cNvCxnSpPr/>
            <p:nvPr/>
          </p:nvCxnSpPr>
          <p:spPr>
            <a:xfrm flipH="1">
              <a:off x="1728631" y="2622441"/>
              <a:ext cx="1121021" cy="991459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4074341" y="2641311"/>
              <a:ext cx="1089522" cy="953718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4074341" y="1304055"/>
              <a:ext cx="1089522" cy="953718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 flipV="1">
              <a:off x="1728631" y="1304055"/>
              <a:ext cx="1121021" cy="991459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5190323" y="168675"/>
              <a:ext cx="1715552" cy="13605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>
                <a:solidFill>
                  <a:srgbClr val="FFFFFF"/>
                </a:solidFill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6214" y="2695844"/>
              <a:ext cx="3354350" cy="1949427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3834" y="263548"/>
              <a:ext cx="3419813" cy="1903592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13646" y="2702079"/>
              <a:ext cx="3291756" cy="1952318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06146" y="263548"/>
              <a:ext cx="3315437" cy="1966706"/>
            </a:xfrm>
            <a:prstGeom prst="rect">
              <a:avLst/>
            </a:prstGeom>
          </p:spPr>
        </p:pic>
        <p:sp>
          <p:nvSpPr>
            <p:cNvPr id="13" name="Rounded Rectangle 12"/>
            <p:cNvSpPr/>
            <p:nvPr/>
          </p:nvSpPr>
          <p:spPr>
            <a:xfrm>
              <a:off x="2768500" y="2217630"/>
              <a:ext cx="1386992" cy="462974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 smtClean="0">
                  <a:solidFill>
                    <a:srgbClr val="FFC82E"/>
                  </a:solidFill>
                </a:rPr>
                <a:t>www.scf.io</a:t>
              </a:r>
              <a:endParaRPr lang="en-GB" sz="1400" b="1" dirty="0">
                <a:solidFill>
                  <a:srgbClr val="FFC82E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430610" y="1811045"/>
            <a:ext cx="152227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SCF release </a:t>
            </a:r>
          </a:p>
          <a:p>
            <a:r>
              <a:rPr lang="en-GB" dirty="0" smtClean="0"/>
              <a:t>publications</a:t>
            </a:r>
          </a:p>
          <a:p>
            <a:r>
              <a:rPr lang="en-GB" dirty="0" smtClean="0"/>
              <a:t>downloadable</a:t>
            </a:r>
          </a:p>
          <a:p>
            <a:r>
              <a:rPr lang="en-GB" dirty="0" smtClean="0"/>
              <a:t>from</a:t>
            </a:r>
          </a:p>
          <a:p>
            <a:r>
              <a:rPr lang="en-GB" dirty="0" smtClean="0"/>
              <a:t>www.scf.io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303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4770"/>
            <a:ext cx="6227418" cy="33856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Forum activities to support our mission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AE795-0DB5-6946-9056-1B0B45FEA2A4}" type="datetime1">
              <a:rPr lang="en-GB" smtClean="0">
                <a:solidFill>
                  <a:prstClr val="black"/>
                </a:solidFill>
              </a:rPr>
              <a:pPr/>
              <a:t>10/09/2015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525" y="660555"/>
            <a:ext cx="4900059" cy="3894686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390698" y="4663442"/>
            <a:ext cx="8221287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GB" b="1" dirty="0" smtClean="0"/>
              <a:t>Our release programme reports progress on these activities:  www.scf.io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4046111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37" y="368214"/>
            <a:ext cx="2595563" cy="556664"/>
          </a:xfrm>
          <a:solidFill>
            <a:schemeClr val="tx1"/>
          </a:solidFill>
        </p:spPr>
        <p:txBody>
          <a:bodyPr wrap="square" lIns="108000" tIns="108000" rIns="108000" bIns="108000">
            <a:spAutoFit/>
          </a:bodyPr>
          <a:lstStyle/>
          <a:p>
            <a:r>
              <a:rPr lang="en-US" dirty="0" smtClean="0"/>
              <a:t>Release Program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© Small Cell Forum Ltd 2015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376238" y="1131888"/>
            <a:ext cx="8374062" cy="3556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61473" y="2086342"/>
            <a:ext cx="46388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 err="1">
                <a:solidFill>
                  <a:schemeClr val="bg1"/>
                </a:solidFill>
              </a:rPr>
              <a:t>s</a:t>
            </a:r>
            <a:r>
              <a:rPr lang="en-US" sz="10000" b="1" dirty="0" err="1" smtClean="0">
                <a:solidFill>
                  <a:schemeClr val="bg1"/>
                </a:solidFill>
              </a:rPr>
              <a:t>cf.io</a:t>
            </a:r>
            <a:endParaRPr lang="en-US" sz="10000" b="1" dirty="0">
              <a:solidFill>
                <a:schemeClr val="bg1"/>
              </a:solidFill>
            </a:endParaRPr>
          </a:p>
        </p:txBody>
      </p:sp>
      <p:pic>
        <p:nvPicPr>
          <p:cNvPr id="7" name="Picture 6" descr="cod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201" y="1725749"/>
            <a:ext cx="2352402" cy="235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4521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>
          <a:xfrm>
            <a:off x="376237" y="1775534"/>
            <a:ext cx="8128469" cy="2817103"/>
          </a:xfrm>
        </p:spPr>
        <p:txBody>
          <a:bodyPr/>
          <a:lstStyle/>
          <a:p>
            <a:pPr lvl="2"/>
            <a:r>
              <a:rPr lang="en-GB" sz="1600" dirty="0" smtClean="0"/>
              <a:t>The small cell forum: Who we are and our contribution to the industry</a:t>
            </a:r>
          </a:p>
          <a:p>
            <a:pPr lvl="2"/>
            <a:endParaRPr lang="en-GB" sz="1600" dirty="0"/>
          </a:p>
          <a:p>
            <a:pPr lvl="2"/>
            <a:r>
              <a:rPr lang="en-GB" sz="1600" dirty="0" smtClean="0"/>
              <a:t>Accelerating commercialisation </a:t>
            </a:r>
            <a:r>
              <a:rPr lang="en-GB" sz="1600" dirty="0" smtClean="0"/>
              <a:t>of standards based small cells</a:t>
            </a:r>
          </a:p>
          <a:p>
            <a:pPr lvl="2"/>
            <a:endParaRPr lang="en-GB" sz="1600" dirty="0" smtClean="0"/>
          </a:p>
          <a:p>
            <a:pPr lvl="2"/>
            <a:r>
              <a:rPr lang="en-GB" sz="1600" dirty="0" smtClean="0"/>
              <a:t>Examples to date</a:t>
            </a:r>
          </a:p>
          <a:p>
            <a:pPr lvl="2"/>
            <a:endParaRPr lang="en-GB" sz="1600" dirty="0" smtClean="0"/>
          </a:p>
          <a:p>
            <a:pPr lvl="2"/>
            <a:r>
              <a:rPr lang="en-GB" sz="1600" dirty="0" smtClean="0"/>
              <a:t>Current </a:t>
            </a:r>
            <a:r>
              <a:rPr lang="en-GB" sz="1600" dirty="0" smtClean="0"/>
              <a:t>SCF work </a:t>
            </a:r>
            <a:r>
              <a:rPr lang="en-GB" sz="1600" dirty="0" smtClean="0"/>
              <a:t>items based on 4G driving recommendations for 5G</a:t>
            </a:r>
            <a:endParaRPr lang="en-GB" sz="1600" dirty="0"/>
          </a:p>
          <a:p>
            <a:pPr lvl="2"/>
            <a:endParaRPr lang="en-GB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© Small Cell Forum Ltd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8659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Rectangle 146"/>
          <p:cNvSpPr/>
          <p:nvPr/>
        </p:nvSpPr>
        <p:spPr>
          <a:xfrm>
            <a:off x="-1587" y="1220788"/>
            <a:ext cx="9144000" cy="392272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55575" y="245044"/>
            <a:ext cx="6296382" cy="648992"/>
          </a:xfrm>
        </p:spPr>
        <p:txBody>
          <a:bodyPr/>
          <a:lstStyle/>
          <a:p>
            <a:pPr algn="r">
              <a:lnSpc>
                <a:spcPct val="93000"/>
              </a:lnSpc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000" dirty="0" smtClean="0">
                <a:solidFill>
                  <a:srgbClr val="FFFFFF"/>
                </a:solidFill>
                <a:latin typeface="Verdana"/>
              </a:rPr>
              <a:t>Carrier-led organization: 63 </a:t>
            </a:r>
            <a:r>
              <a:rPr lang="en-GB" sz="2000" dirty="0">
                <a:solidFill>
                  <a:srgbClr val="FFFFFF"/>
                </a:solidFill>
                <a:latin typeface="Verdana"/>
              </a:rPr>
              <a:t>operator </a:t>
            </a:r>
            <a:r>
              <a:rPr lang="en-GB" sz="2000" dirty="0" smtClean="0">
                <a:solidFill>
                  <a:srgbClr val="FFFFFF"/>
                </a:solidFill>
                <a:latin typeface="Verdana"/>
              </a:rPr>
              <a:t>members</a:t>
            </a:r>
            <a:br>
              <a:rPr lang="en-GB" sz="2000" dirty="0" smtClean="0">
                <a:solidFill>
                  <a:srgbClr val="FFFFFF"/>
                </a:solidFill>
                <a:latin typeface="Verdana"/>
              </a:rPr>
            </a:br>
            <a:r>
              <a:rPr lang="en-GB" sz="2000" dirty="0" smtClean="0">
                <a:solidFill>
                  <a:srgbClr val="FFFFFF"/>
                </a:solidFill>
                <a:latin typeface="Verdana"/>
              </a:rPr>
              <a:t>	80 technology providers </a:t>
            </a:r>
            <a:endParaRPr lang="en-US" sz="2000" dirty="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2294" name="AutoShape 6" descr="data:image/jpeg;base64,/9j/4AAQSkZJRgABAQAAAQABAAD/2wCEAAkGBxQTEhUQEBMUFhEVFxYYFhAVFhYYIRYWFhgWFxcYHRUaHCggGxolGxQfITEiJSkrLi4uFx82RDMsNygtLisBCgoKDg0OGxAQGy4kHyQvLCw3Ly4sLCwsLSwsLC4sLCwsLCwsLCwsLCwsLCwsLCwsLCwsLCwsLCwvLCwsLCwsLP/AABEIAHsBmgMBEQACEQEDEQH/xAAcAAEAAgIDAQAAAAAAAAAAAAAABgcEBQIDCAH/xABEEAABAwEDCAYGCQMCBwAAAAABAAIDEQQSIQUGBxMxQVFhNHFzgZGyIiRSobHBFCMyYmOCg7PRM0JywvAVNUN0kqLS/8QAGwEBAAIDAQEAAAAAAAAAAAAAAAQFAgMGAQf/xAA2EQACAQMBBQYDCAMAAwAAAAAAAQIDBBEFEiExMnEzQVGBscETNGEiQnKRodHh8BUj8RRigv/aAAwDAQACEQMRAD8AvFAEAQBAEAQBAEAQBAEAQBAEAQBAEAQBAEAQBAEAQBAEAQBAEAQBAEAQBAEAQBAEAQBAEAQBAEAQBAEAQBAEAQBAEAQBAEAQBAEAQBAEAQBAEAQBAEAQBAEAQBAEAQBAEAQBAEAQBAEAQBAEAQBAEAQBAEAQBAEAQBAEAQBAEAQBAEAQBAEAQBAEAQBAEAQBAEAQBAEAQBAEAQBAEAQBAEAQBAEAQBAEAQBAEAQBAEAQBAEAQBAEAQBAEAQBAEAQBAEAQBAEAQBAEAQBAEB8vDiEweZQvDiEwMoXhxCYGUfLw4hMDKF8cQmBlHKqHoQBAEAQBAYkGU4XuuMmic/2GvaThtwBqsnCSWWgZaxB0Wu2RxC9LIxjeL3Bo8SV6ot8EepZOVmtLJG343te32mODh4hGmtzPGsHavAEB8JQHy+OIQYF8cQgwL44hBgXxxCDAvjiEGDkgCAIAgCA6rTaWRtL5HtYwbXvcGgd5wXqTe5GUYyk8RWWcLFbopRehkZI0YFzHNcAesFHFrij2pTnTeJpp/VYMheGBhWrK8Ebrks8LH+w+RjTjyJqslCT3pG2FvVmtqEW19E2ZgNcRs4rE1H1AEAQBAEAQBAEAQBAEAQBAEAQBAEAQEA0iW6TWthDiI7gddGF4kuGPHZsV3pdKDg5tb84OY124qKoqaeI4z14kKcFbHPo63BeMzR1kLwyOtwXhkji4Lw2I3+Y+UJI7XExjnXJHXXR1wIIONOI215KFe04ypNtb0WWnVZxrRinufcXGufOqCAIAgIrpItbmWSjDTWSNY4j2aOcR33adRKk2kU6m/uMZvcVU1xBDmkhwNQ4YEEbCDxVm1nieRL0yTaTJBFK7a+Njj1uaCfiqWaxJozKkz8tbpLbKHHCMhjRwAArTrNT3qyt4pU0SKfAz9F1qc21uiB9CSNxLfvNIIPXQkd6wu4rYye1V9nJa6riMEB59zqylLPaZTM4m7I9rYyTRga4tDQ3YKUx4lW9KCjFYL63hGEFjwNNqxwHgtuSRln3VjgPBeZZmmxqxwHgmWZJs+6ocB4BeZZmmwIxwHgmWZZZaeiLKcr9fA9znRxhjmXiTcLi8FoJ3G7Wm6hUC6glhopdUpQjsySw3n2LGUQqQgCAICpNLdsc61MhJ+rZG1wb95xcC7ro0Dx4qdapbOTptFpxVJz728eSx+5pswbY6O3w3SQJHXHj2muB29Roe5bK6TgyZqdKM7WWe7ei6sqWnVwyyjayN7x+VpPyVdFZaRyNKG3OMfFpHnaSQvJe8lz3ElzjiSTiSSrbhuR9CjFRSjHckW/ontbn2NzHGoilcxvJt1jgO4uPuUC5SU9xyWuUowucx71nz3r2Joo5TBAEAQBAEAQBAEAQBAEAQBAEAQBAEBr8r5GitIAmbUt2OBoRXbjw5Fb6NxUovMGRbmzpXKSqLgaZ2YdmP90o53m//Klf5Ot9PyIL0O2x3/n/AAQ7OvNt1kLSHX4n1AdShBGN092/kVZWl2q6aaw0Ut/pztWmnmLI8VMK8z8gZGfaphEw0FKueRW60UxpvONKKPcV1RhtMmWdrK4nsLd9SeRaO7MB6T5nHjeaPddVQ9SqvgkdDHR6CW9t+ZtMi5q2ezO1kbSX0ID3mpAO2m4ddForXdWqsSe4lULGjQe1FbzJtOcNljNH2iIEbW3wSO4YrXGhVlvUWbZXFKLw5L8zpZnVYzstEfeSPiFk7aqvusK4pP7yNlZbXHIL0T2PbxY4OHiFplFxeGsG1ST3o714ekO0o9Fj7ZvkkUuz530MJ8CryrEIvDNzolm7CLyNVNU531ZmVDnf020dofkrOh2aJEOBsNGnTm9nJ8lruuzMqvIW+q0inVaLQxjS+RzWMG1ziGgdZOC9Sb3I9SbeERe3ZpWC3ONpa6pd9qSCQEOI3mlW157VujWqU1s+pJhcVqS2fVGBatFtlI+rlmY7cSWOHe26Ce4hZq7n3pGyOoVFxSZWOW8lPs0z7PLS8w7Rsc04tcORHhiNynQmpxyi3pVFUipIwVkbUS/MrMo21pmkeY4AboLQLz3DbSuAA40ONeCj1q+w8LiRLu9+C9mKy/QmjdGNj9qc/nb8mqN/5UyB/k630/IkGSclWexRFsQbGytXPc7aeLnuK0ynKbyyLVq1K8sy3s6Jc8LC3A2qE/4uDvLVe/BqeDM1Z3D+4/yOUGdticaC1Q1+88N81EdGa7mHZ11vcH+RuI3hwDmkEHYQag961kZrG5nJAU5pW6d+jH5pFYW3J5nU6N8v/wDT9EabM7p1m7VvzWdbkZNvvlanQuvOTolp7CXyOVdDmRyFr20Oq9Tz2Fan0AtnQ/0Wbtz+3GoN1zI5XX/mI/h92TxRiiMW2ZRhiprpY467L72tr1VOK9UW+CNlOjUqckW8eCbMlrgRUGoOwjeF4a+B9QBAEAQBAEAQBAEAQBAEAQBAEAQBARrSFGDY3E/2vYR3m78HKdpzxXXmVesRTtW/Br1KpK6E5EnuiuLpD9/1Y85P++SptVe+K6nR6FHdOXT3JplO3MgifNJ9hgqee4AcySB3qspwdSSjHiy7q1Y0oOcuCKgy/nNPaib7i2LdC0mlPve0evwCv6NpTordvficxXvald73heH7+Jp2jcNu4D+FuZ5HwR2PYW4OBHWCPiteU+BKgmuJ22S1PicJInFjxsc007uY5HBa5xUliSJdNtb0W9mnlv6VAJCAJGm68DZeABqORBr4jcqWvS+HPHcWdOe0smo0o9Fj7ZvkkW2z530PZ8CryrEIvDNzolm7CLyNVNU531ZmVFnf020dofkrOh2aJEOBn6NOnN7OT5LXddmZVeQtTKmUY7PG6aZwaxu08TuAG8ngq+MXJ4RHjFyeEUlnbnJJbZLzvRib/Th9n7x4vPHdsHOzpUlTX1LWhSVNfU2+iQSfTH3K6rVHW8No1dfvVrTle5rXd42FnieX2PhrPHJcKripKk0wwgWqF+90ND+V5p51YWj+y0XGmv7El9SBKUWSL4zAiDcn2YDey93vcXH3uVVXeajOevHmvLr6HVnvnQLFELoDp5KiNp2ClKvdyFRhvJGzEj2jS+I/oZWdr8eW/guJTOVMpS2h+stEjpHbrxwb/i3Y0dQVhGKisRR0VKlCksQWDGjjLsGguI2hoJp4LJ7uJuyo8Xg+EUJB2jaDu7l4bF4o3GbOcctikDoyTFX04K4OG+g3O4Ee8YLCpTVRb+JHurSFxHEuPc/73F72S0tkYyVhqx7Q5p4hwqPcVWNYeGclOLjJxfFFRaV+nfox+aRT7bk8zp9G+Xf4n6I02Z3TrN2rfms63IybffK1OhdecnRLT2Evkcq6HMjkLXtodV6nnsK1PoBbOh/os3bn9uNQbrmRyuv/ADEfw+7N3nhnTHYo9zp3D6uL/U7g0e/ZxI10qTm/oQtP0+d3PC3RXF+y+pSeUbdJPI6aZxdI41JPuAG4DgrGMVFYR3lChChBU6awkW1opEn0I6ytzWO1VfZoK05Xq99VBucbe447X/h/+V9jjhZ6/wDMEzUcpAgCAIAgCAIAgCAIAgCAIAgCAIAgI/n6PUZeuP8AcYplh8xHz9Cu1b5SXl6oqQrozjiwtFg+rnP3mfA/yqTVOePQ6bQ+zl1JVlzJgtMD4HEtDwKOG4ghzTTfiBgoFGq6U1NdxbXFFVqbg+8ryLR3ab91z4gyuMgJOHJtBjyr3q2epU9nKTyUcdIqqW9rH97iwcjZFhszAyFgHF5xc48S7/YVTVrTqvMmXlGhClHEUd+U4InxuZPd1ZBrepQc6nYRxWEHJSzHibJqLWJFFhdAVMCe6Kn42hu6kR/cCrr9cr6k+37zYaUeix9s3ySLTZ876G6fAq8qxES8M3OiWbsIvI1U1TnfVmZUWd/TbR2h+Ss6HZokQ4GtsFvkgkbNC669taHA7RQgg4EUWc4qSwzdsprDO3LmXZ7UQbQ+8G/ZaAAG12mg38zisYUow5TbThGPAx8i5HktUzYIR6RxLjsY0bXHlj3kgJOagss3SqKnHaZeGb+RIrJCIYRhtc87Xu3uJ4/AUCq6lRzeWVVSrKpLaZs1gayqtMo+us3OOT3OZ/Kn2fB+Rb6Zyy8vcrxSyzRfuZI9QsvYx+9oKqq3aS6nO3Xbz6s1ufuaTra1j4nhs0d4AOrdc11CQSASDVuBod/WMqFb4eU+DN1ldqg2pLcyNZvaNJNYH20s1TcdVG4kvPAuoLrerE8luqXSx9gmV9Ujs4pZz4vuLNstmZG0MiY1jBsa0BoHcFDbbeWU0pOTzJ5ZDNK9nhNk1jruva9mrOF4hzgHN4kXamn3a7lItm9vHcWekzmq2yuDTz7FRKedMi89Hkl7J1nJ3Nc3ua97R7gqyuv9jOS1FYuZ9fVZK+0r9O/Rj80il23J5l5o3y7/ABP0RpszunWbtW/NZ1uRk2++VqdC685OiWnsJfI5V0OZHIWvbQ6r1PPYVqfQDbZDzktFkvCzvAa/a0tDhUYAiuwrCdKM+JHubChc4dRb15GBbrZJM90szy+R21x3/wADkFmoqKwiVRpQpQUILCRJMxc0TbH62WoszDjuMjh/YDuHE923EaK1bYWFxK7VdUVrHYhzv9Pr+39zc8UQa0NaAGtAAaBQADAADgq84htyeXxOaHgQBAEAQBAEAQBAEAQBAEAQBAEAQGhz5HqM35P3GKXY/MR8/Qr9UWbSfl6oqIrpDjSxdFo+pmP4g8o/lUeqdpHodPofZS6+xMLZamRMdLK4NY0VLjuHzPJV0IuclGPFlxUnGnFyk8JFc5Z0hyuJbZWiNm57gHOPOn2W9WKtqWnRSzUeWUdbVpyeKSwvF8SOWnL9qk+3aJTyDy0eDaBSlb0o8Io0O4qy4yfp6GBI8uNXEk8Sa+8rPCXA2QbfELBkqBOtFQ9O0f4x/F6rr/hHzJ9v3mz0o9Fj7ZvkkWmz530N0+BV5ViIl4ZudEs3YReRqpqnO+rMyos7+m2jtD8lZ0OzRIhwNI5bDfE63Iboku0X5XjhtLopMNeGta87ntJo3817xA4qNdQco5XcYXVNyhldxb6ritCAq3TOPrLKfuzfGL+VOs+EvL3LbTOWXl7lcqYWiPQGZw9Qsn/bw+Rqqa3aS6s5y57afV+pxznzkhsUYfLUvdW5E3a8jb1NFcSePEgJTpSm9x7b2068sR/MrDKmkS2Sk6tzYWbmxtBNOb3A16wApsbaC47y6pabRjzfa6/waC05YtEn9S0TO5GV9PCtFtUIrgkTYUKUeEV+SMHfXfxWRIXgfUM0Xfo2/wCXQfq/uyKtuO0Zyep/NT8vREC0r9O/Rj80ilW3J5l3o3y7/E/RGmzO6dZu1b81nW5GTb75Wp0Lrzk6Jaewl8jlXQ5kcha9tDqvU89hWp9APhXpsQQyLg0WZXjfZRZhhLDeq32mucXB444uoe7iFX3MGpbXicbrttOncOq+WXqlwJso5SBAEAQBAEAQBAEAQBAEAQBAEAQBAEBpc8x6lN/iPc5qlWXbxIWorNrPoU8V0pxRZGi4ery9r/oaqLVO0XT3Z1GidjLr7IxtKtrIZDEPsvc9zudwNAHV6Z8AstLgnKUvD3Gs1Goxgu/P6f8ASuQrdlFAs7NHNKzGzxzysEr5Gh3pVutDsbobsNOJrjVUl1d1PiOMXhI6Szs6Xw1OSy2sm8yhk6xwwvfJBA2NrTX6tg7hQbTu31UWM6s5JJvPUmyp0oRe5JdCmBsV4ythwJ3oqPp2gfdj+L/5Vdf8I+ZPt+82elHosfbN8ki02fO+hunwKvKsRHgXhm50SzdhF5Gqmqc76szKizv6baO0PyVnQ7NEiHAxs3sl/SbRHZ63Q4m84bmtBcac6Cg5kL2rPYi5G1y2Y5JDnhmJ9Hj19mc98bf6jH0JaPaBAFWjfhht2bI9G52niQo18vEiBOUsnouHR3nV9Kj1EzvWYhiT/wBRmwP6xsdzod6rrijsPK4Mrrqh8N7S4MmSjEQrDTQPSsh5T/GFTrP73l7lrpj5vL3K2UwtUehM1m0sVlH4EP7bVUVed9Wc1X7WXV+pUWka2OkyhMHHCO4xo4ANDj/7OJVhbxxTX1L7T4KNCP13mjybZdbNFDeu6yRjL3C+4Nr71sk8Jsl1J7EHLwTZdmT8ybDE0AWdjzvfKNYTz9LAdwAVbKvUfec5O+uJvO0103ehHtKFmssVlaxkUTJ3Pbq7jGtIaPtnAVu0w4VIW22cnLPcTNLlVnWy22sb/YqxTjo0Xfo2I/4dBT8Tx1sirbjtGcnqXzUvL0RAtK/Tv0Y/NIpVtyeZd6N8u/xP0RpszunWbtW/NZ1eRk2++VqdC685OiWnsJfI5V0OZHIWvbQ6r1PPY2K1PoBLsw80WW3Wvme9sbKNFy6CXEVOJBwApu3rRWrOGEiq1TUp2jjGmll79/gYGeGa77FIBUvhf/Tlp4tdwcPeMeIGVKqpr6krTdQjdw8JLivdfT0NXkjKUlnlZPEaPae4je08QRgs5xUlhk64t4XFN058H+n1L5yDleO1Qtni2HAt3tcNrTzH8HeqycHB4Z89uradtVdOfFfqvE2KxI4QBAEAQBAEAQBAEAQBAEAQBAEAQGoztbWxz/4E+FD8lItHitHqRL9Ztp9CmyunOILL0YN9WkPGY+SNUOpv/aunuzqtEX+h9fZHHSbk0yQMmaKmFxvcmOADj3Fre6q806qo1HF9/qZavRc6Smvu+jKvCu2c9A3GTc5bVAzVwykMFaNLWupXE0vA06lFqW1KctqS3llRuqtOOzF7jEyhlOaY1nle+mwOOA6mjAdwXsaUIcqwbfizm/tPJ0PYRgQQeBFNuxeZzwJMVg3OZmUDDa4iNkjhG4cQ8gDwdQ9yj3UFKm/pvJVJ4kTPSgPVY+2b5JFBs+d9CVPgVcVYiJeWQGUstnadohiHgxqpqnO+pmVBngPXbR2h94BVnQ7NEiHAz9Gja25vKOQ+4D5rXddmZVeQt4jcVWkUpjSBmv8ARJdZEPVpD6P4btpZ1bxyqN2Nlb1ttYfEtLattrD4kYyfbpIJWzQuuyMNWn4gjeCMCOBW+UVJYZNcFOOzLgeg8jW7XwRWgC7rY2Pu8LzQaV71UTjsycfAoakNibj4EC0zM9GzO3B0orzIYf8ASfBS7Piyw0175LoVgVNLdHorITLtmgadoiiFOpjVTz5mcxVeZyf1ZVGlLJTorYZ6fVzhpDt19rQ1zeujQe88FPtp5hjwL3TaqlS2e9ehDwaYjAjYRhQ8a8VvLEkJz4t9259JdTZeuR1/8rte/atXwKec4Iy0+3znZ/V/uaOWV8r7zi+SR28lz3HfzJWzCSJkYxpxwsJfkjqXpuRZeh/KbjrrKcWtpIzlU3XjqrQ+Kh3UeEii1mik41Vxe5+xptK49e/Rj80i2W3J5kzRvl3+J+iNRmW2tvsw/EB8AT8lnW5GTNQeLWp090XVnEK2S0AbTDL5HKuhzI5G2eK0Oq9Tz0NitT6AWxofb6tMfxiPBjP5UK65l0OV19/74r/192S/LWS47TC+CUei4bd7TucOYKjwk4vKKi3rzoVFUhxX9wUNlvJT7LM6CUek3Y7c5p2OHI/yNys4TU1lH0K0uoXNJVIf8fgbrR5lx9ntTIhUxTuaxzPvONGuHME+FeS116alHPgQ9Zso17dz+9FN5+nev73l2quODCAIAgCAIAgCAIAgCAIAgCAIAgCA4yxhwLXCrSCCDvBwIXqeHlHjSksMg9o0dNL6snLY6/ZLLxA4Xrwr4K0jqktnDjv6lFPQouWYzwvDH8kuyVk5lnibDHW63edpJxJJ4kquq1ZVJucuLLihRjRgoR4Iy3CuB2cFrNxDcraPYZHF8DzCTtZS83uFQR40VhS1GpFYks+pVVdKpyeYPZ/VGBFo0NfStIpyi+Zetj1Lwj+v8GMdLa4z/T+SQ5HzNs0BD7pkkGx8lDQ8mgBo66V5qJVu6lTdwX0J1K0p0/q/qdmc+bMdrAJNyVuDZAK4ey4bx34eKxoXEqT3cDZUpKfU12buY7LPIJpZNY9uLAG3Q08aVJJ4LZWu3UWylhHkKKi8skOV8mstEToZK3XbxtBGII5gqPCbhLaRtayRCy6Nmh4Ms5dGD9hrLpI4F1407h4KU7x43IJE7a2goNg3KEekUzozJZapNcyTVyEAO9G8HUFAaVBBpht3BSKVw4LGMozjPBl5qZqR2O84OMkrhQyEUo3bda3GgrtxOwLGrWdToJzciQrSYGLlPJ8c8T4Jm3o3ihHwIO4g4g8QsoycXlGUJOLyiv4tFDdZV9qcYq/ZEYDiOF+8QOu74KW7x43LeT/8g8bo7yxrPC1jWxsADGgNa0bmtFAPAKE3l5ZXttvLNfnHkKO2QmCWoxvNe2lWOFQHCvIkU4ErOnUcJZRso1pUpbUSHZM0WMbIHWifWxg11TY7l6m5xLjhxA8VJldtrCWCdPUm44jHD8cliqGVhiZUybFaIzDOwPYdx3HcQRiCOIWUZOLyjOnUlTltReGQK26Kmk1htJa32ZIw8j8wc34KVG78UWkNWaX2o56PH7iyaKWg/XWpzhwjjDPe5zvgju/BHstXl92H5vP7EyyHm5Z7IPqIwHHbIfScetxxpyGCjTqSnxZXV7mrWf23+xG85NHLJ5TNBLqS81ewsvNLjtcKEUJ3/Jbqdy4rDWSfa6rKlDYmtrHDfhm7zTzVjsLHBji+R9L8pFK02AN/tbicMdu1a6tV1HvIt3eTuZJvclwR1Z35ox24NcXmOVgIbIBeq043XNqKiuzEUqV7SrOn0M7K/nat4WU+4wc08wmWSXXySmWUAhlG3A2ooTSpJNCRWu84LKrXc1hLBuvdUlcQ2FHZXXOfQmLm1FDsO5RyqK7tmixhkJitBZETXVll4tHAOvCo4VHipaunjejoKevzjDE4ZfjnH6YJtkPJEdlhbBFW62uJxLicS4niVGnNzeWU1xcTuKjqT4sz1iaDQ52Zrx21gDjckb9iUCtK7QRvbyqNi2Uqrg9xP0/UKlnPMd6fFf3vNPmxo9ZZphPJLrXsxY0NugHZU4mp4bFsqXDmsJE6+1ypc0/hxjsp8d+X7E2Ucog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//Z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5" name="Rectangle 74"/>
          <p:cNvSpPr/>
          <p:nvPr/>
        </p:nvSpPr>
        <p:spPr>
          <a:xfrm>
            <a:off x="7284358" y="0"/>
            <a:ext cx="1830842" cy="108857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82E"/>
              </a:solidFill>
            </a:endParaRPr>
          </a:p>
        </p:txBody>
      </p:sp>
      <p:pic>
        <p:nvPicPr>
          <p:cNvPr id="76" name="Picture 75" descr="SCF-Logo-2015-whit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738" y="323849"/>
            <a:ext cx="1463252" cy="76956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549536" y="1303433"/>
            <a:ext cx="7683596" cy="3031723"/>
            <a:chOff x="347922" y="1411660"/>
            <a:chExt cx="8459999" cy="3338069"/>
          </a:xfrm>
        </p:grpSpPr>
        <p:grpSp>
          <p:nvGrpSpPr>
            <p:cNvPr id="77" name="Group 76"/>
            <p:cNvGrpSpPr>
              <a:grpSpLocks noChangeAspect="1"/>
            </p:cNvGrpSpPr>
            <p:nvPr/>
          </p:nvGrpSpPr>
          <p:grpSpPr>
            <a:xfrm>
              <a:off x="383922" y="3488958"/>
              <a:ext cx="8387999" cy="368417"/>
              <a:chOff x="491504" y="3493280"/>
              <a:chExt cx="4279404" cy="187960"/>
            </a:xfrm>
          </p:grpSpPr>
          <p:pic>
            <p:nvPicPr>
              <p:cNvPr id="78" name="Picture 77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407688" y="3510425"/>
                <a:ext cx="363220" cy="15367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79" name="Picture 3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040298" y="3501916"/>
                <a:ext cx="355600" cy="1706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80" name="Picture 8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91504" y="3530872"/>
                <a:ext cx="405384" cy="112776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81" name="Picture 43" descr="C:\Users\Susan\Pictures\slide logos\SFR-logo-sms.jpg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601693" y="3493280"/>
                <a:ext cx="177800" cy="1879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2" name="Picture 11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153483" y="3530872"/>
                <a:ext cx="304800" cy="112776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84" name="Picture 83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2105171" y="3535571"/>
                <a:ext cx="413512" cy="10337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85" name="Picture 84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9308" y="3511731"/>
                <a:ext cx="422453" cy="151059"/>
              </a:xfrm>
              <a:prstGeom prst="rect">
                <a:avLst/>
              </a:prstGeom>
            </p:spPr>
          </p:pic>
          <p:pic>
            <p:nvPicPr>
              <p:cNvPr id="86" name="Picture 51" descr="C:\Users\Susan\Pictures\slide logos\SingTel Logo (2).jpg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3922903" y="3521728"/>
                <a:ext cx="341376" cy="1310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7" name="Group 86"/>
            <p:cNvGrpSpPr>
              <a:grpSpLocks noChangeAspect="1"/>
            </p:cNvGrpSpPr>
            <p:nvPr/>
          </p:nvGrpSpPr>
          <p:grpSpPr>
            <a:xfrm>
              <a:off x="401922" y="1411660"/>
              <a:ext cx="8351999" cy="411100"/>
              <a:chOff x="484291" y="2202337"/>
              <a:chExt cx="4272753" cy="210312"/>
            </a:xfrm>
          </p:grpSpPr>
          <p:pic>
            <p:nvPicPr>
              <p:cNvPr id="88" name="Picture 20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3324149" y="2233770"/>
                <a:ext cx="281178" cy="147447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89" name="Picture 2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031811" y="2230023"/>
                <a:ext cx="330200" cy="154940"/>
              </a:xfrm>
              <a:prstGeom prst="rect">
                <a:avLst/>
              </a:prstGeom>
              <a:blipFill dpi="0" rotWithShape="0">
                <a:blip r:embed="rId14" cstate="print"/>
                <a:srcRect/>
                <a:tile tx="0" ty="0" sx="100000" sy="100000" flip="none" algn="tl"/>
              </a:blipFill>
              <a:ln w="9525" cmpd="sng">
                <a:noFill/>
                <a:round/>
                <a:headEnd/>
                <a:tailEnd/>
              </a:ln>
            </p:spPr>
          </p:pic>
          <p:pic>
            <p:nvPicPr>
              <p:cNvPr id="90" name="Picture 6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2798092" y="2236500"/>
                <a:ext cx="350012" cy="141986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91" name="Picture 13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2359157" y="2202337"/>
                <a:ext cx="262890" cy="210312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92" name="Picture 91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1538056" y="2216815"/>
                <a:ext cx="272034" cy="181356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93" name="Picture 92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1986135" y="2249867"/>
                <a:ext cx="196977" cy="115253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94" name="Picture 2" descr="C:\Users\Susan\Pictures\arqiva logo temp.jpg"/>
              <p:cNvPicPr>
                <a:picLocks noChangeAspect="1" noChangeArrowheads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484291" y="2242723"/>
                <a:ext cx="371475" cy="129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5" name="Picture 3" descr="C:\Users\Susan\Documents\Femto membership docs\Member logos &amp; Text\Clear Talk\Clear Talk 1.jpg"/>
              <p:cNvPicPr>
                <a:picLocks noChangeAspect="1" noChangeArrowheads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4387474" y="2241294"/>
                <a:ext cx="369570" cy="132398"/>
              </a:xfrm>
              <a:prstGeom prst="rect">
                <a:avLst/>
              </a:prstGeom>
              <a:noFill/>
            </p:spPr>
          </p:pic>
          <p:pic>
            <p:nvPicPr>
              <p:cNvPr id="96" name="Picture 2"/>
              <p:cNvPicPr>
                <a:picLocks noChangeAspect="1" noChangeArrowheads="1"/>
              </p:cNvPicPr>
              <p:nvPr/>
            </p:nvPicPr>
            <p:blipFill rotWithShape="1"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533" t="26878" r="63931" b="57635"/>
              <a:stretch/>
            </p:blipFill>
            <p:spPr bwMode="auto">
              <a:xfrm>
                <a:off x="3781372" y="2224414"/>
                <a:ext cx="430055" cy="1661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97" name="Group 96"/>
            <p:cNvGrpSpPr>
              <a:grpSpLocks noChangeAspect="1"/>
            </p:cNvGrpSpPr>
            <p:nvPr/>
          </p:nvGrpSpPr>
          <p:grpSpPr>
            <a:xfrm>
              <a:off x="989931" y="1955391"/>
              <a:ext cx="7181374" cy="342754"/>
              <a:chOff x="1046662" y="2471108"/>
              <a:chExt cx="3725300" cy="177800"/>
            </a:xfrm>
          </p:grpSpPr>
          <p:pic>
            <p:nvPicPr>
              <p:cNvPr id="98" name="Picture 10"/>
              <p:cNvPicPr>
                <a:picLocks noChangeAspect="1" noChangeArrowheads="1"/>
              </p:cNvPicPr>
              <p:nvPr/>
            </p:nvPicPr>
            <p:blipFill>
              <a:blip r:embed="rId22" cstate="print"/>
              <a:srcRect/>
              <a:stretch>
                <a:fillRect/>
              </a:stretch>
            </p:blipFill>
            <p:spPr bwMode="auto">
              <a:xfrm>
                <a:off x="1518257" y="2497270"/>
                <a:ext cx="396240" cy="125476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100" name="Picture 32"/>
              <p:cNvPicPr>
                <a:picLocks noChangeAspect="1" noChangeArrowheads="1"/>
              </p:cNvPicPr>
              <p:nvPr/>
            </p:nvPicPr>
            <p:blipFill>
              <a:blip r:embed="rId23" cstate="print"/>
              <a:srcRect/>
              <a:stretch>
                <a:fillRect/>
              </a:stretch>
            </p:blipFill>
            <p:spPr bwMode="auto">
              <a:xfrm>
                <a:off x="2083832" y="2477966"/>
                <a:ext cx="367030" cy="164084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101" name="Picture 35"/>
              <p:cNvPicPr>
                <a:picLocks noChangeAspect="1" noChangeArrowheads="1"/>
              </p:cNvPicPr>
              <p:nvPr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3186280" y="2513780"/>
                <a:ext cx="391287" cy="92456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102" name="Picture 39"/>
              <p:cNvPicPr>
                <a:picLocks noChangeAspect="1" noChangeArrowheads="1"/>
              </p:cNvPicPr>
              <p:nvPr/>
            </p:nvPicPr>
            <p:blipFill>
              <a:blip r:embed="rId25" cstate="print"/>
              <a:srcRect/>
              <a:stretch>
                <a:fillRect/>
              </a:stretch>
            </p:blipFill>
            <p:spPr bwMode="auto">
              <a:xfrm>
                <a:off x="2620197" y="2505525"/>
                <a:ext cx="396748" cy="108966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103" name="Picture 37"/>
              <p:cNvPicPr>
                <a:picLocks noChangeAspect="1" noChangeArrowheads="1"/>
              </p:cNvPicPr>
              <p:nvPr/>
            </p:nvPicPr>
            <p:blipFill>
              <a:blip r:embed="rId26" cstate="print"/>
              <a:srcRect/>
              <a:stretch>
                <a:fillRect/>
              </a:stretch>
            </p:blipFill>
            <p:spPr bwMode="auto">
              <a:xfrm>
                <a:off x="4246944" y="2512955"/>
                <a:ext cx="525018" cy="94107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104" name="Picture 103"/>
              <p:cNvPicPr>
                <a:picLocks noChangeAspect="1" noChangeArrowheads="1"/>
              </p:cNvPicPr>
              <p:nvPr/>
            </p:nvPicPr>
            <p:blipFill>
              <a:blip r:embed="rId27" cstate="print"/>
              <a:srcRect/>
              <a:stretch>
                <a:fillRect/>
              </a:stretch>
            </p:blipFill>
            <p:spPr bwMode="auto">
              <a:xfrm>
                <a:off x="3746902" y="2471108"/>
                <a:ext cx="330708" cy="177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" name="Picture 2"/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6662" y="2503112"/>
                <a:ext cx="302260" cy="1137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6" name="Group 105"/>
            <p:cNvGrpSpPr>
              <a:grpSpLocks noChangeAspect="1"/>
            </p:cNvGrpSpPr>
            <p:nvPr/>
          </p:nvGrpSpPr>
          <p:grpSpPr>
            <a:xfrm>
              <a:off x="725922" y="2367388"/>
              <a:ext cx="7703999" cy="474251"/>
              <a:chOff x="478850" y="2791559"/>
              <a:chExt cx="4270509" cy="262890"/>
            </a:xfrm>
          </p:grpSpPr>
          <p:pic>
            <p:nvPicPr>
              <p:cNvPr id="107" name="Picture 45"/>
              <p:cNvPicPr>
                <a:picLocks noChangeAspect="1" noChangeArrowheads="1"/>
              </p:cNvPicPr>
              <p:nvPr/>
            </p:nvPicPr>
            <p:blipFill>
              <a:blip r:embed="rId29" cstate="print"/>
              <a:srcRect/>
              <a:stretch>
                <a:fillRect/>
              </a:stretch>
            </p:blipFill>
            <p:spPr bwMode="auto">
              <a:xfrm>
                <a:off x="478850" y="2842042"/>
                <a:ext cx="395097" cy="1619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8" name="Picture 16" descr="C:\Users\Susan\Pictures\slide logos\Cosmo Globul temp logo.jpg"/>
              <p:cNvPicPr>
                <a:picLocks noChangeAspect="1" noChangeArrowheads="1"/>
              </p:cNvPicPr>
              <p:nvPr/>
            </p:nvPicPr>
            <p:blipFill>
              <a:blip r:embed="rId30" cstate="print"/>
              <a:srcRect/>
              <a:stretch>
                <a:fillRect/>
              </a:stretch>
            </p:blipFill>
            <p:spPr bwMode="auto">
              <a:xfrm>
                <a:off x="3560078" y="2845852"/>
                <a:ext cx="287655" cy="1543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9" name="Picture 52" descr="C:\Users\Susan\Pictures\slide logos\cyta logo temp.jpg"/>
              <p:cNvPicPr>
                <a:picLocks noChangeAspect="1" noChangeArrowheads="1"/>
              </p:cNvPicPr>
              <p:nvPr/>
            </p:nvPicPr>
            <p:blipFill>
              <a:blip r:embed="rId31" cstate="print"/>
              <a:srcRect/>
              <a:stretch>
                <a:fillRect/>
              </a:stretch>
            </p:blipFill>
            <p:spPr bwMode="auto">
              <a:xfrm>
                <a:off x="1452189" y="2858710"/>
                <a:ext cx="365189" cy="1285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0" name="Picture 109" descr="C:\Users\Susan\Pictures\slide logos\Docomo Pacific logo temp.jpg"/>
              <p:cNvPicPr>
                <a:picLocks noChangeAspect="1" noChangeArrowheads="1"/>
              </p:cNvPicPr>
              <p:nvPr/>
            </p:nvPicPr>
            <p:blipFill>
              <a:blip r:embed="rId32" cstate="print"/>
              <a:srcRect/>
              <a:stretch>
                <a:fillRect/>
              </a:stretch>
            </p:blipFill>
            <p:spPr bwMode="auto">
              <a:xfrm>
                <a:off x="1939645" y="2896406"/>
                <a:ext cx="356601" cy="531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1" name="Picture 3"/>
              <p:cNvPicPr>
                <a:picLocks noChangeAspect="1" noChangeArrowheads="1"/>
              </p:cNvPicPr>
              <p:nvPr/>
            </p:nvPicPr>
            <p:blipFill rotWithShape="1">
              <a:blip r:embed="rId33" cstate="print"/>
              <a:srcRect l="12018" t="21460" r="76577" b="69845"/>
              <a:stretch/>
            </p:blipFill>
            <p:spPr bwMode="auto">
              <a:xfrm>
                <a:off x="996214" y="2843502"/>
                <a:ext cx="333708" cy="1590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2" name="Picture 2"/>
              <p:cNvPicPr>
                <a:picLocks noChangeAspect="1" noChangeArrowheads="1"/>
              </p:cNvPicPr>
              <p:nvPr/>
            </p:nvPicPr>
            <p:blipFill rotWithShape="1"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5433" b="501"/>
              <a:stretch/>
            </p:blipFill>
            <p:spPr bwMode="auto">
              <a:xfrm>
                <a:off x="2418513" y="2843775"/>
                <a:ext cx="230911" cy="1584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3" name="Picture 4"/>
              <p:cNvPicPr>
                <a:picLocks noChangeAspect="1" noChangeArrowheads="1"/>
              </p:cNvPicPr>
              <p:nvPr/>
            </p:nvPicPr>
            <p:blipFill rotWithShape="1"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512" t="31573" r="72812" b="60668"/>
              <a:stretch/>
            </p:blipFill>
            <p:spPr bwMode="auto">
              <a:xfrm>
                <a:off x="3118875" y="2851110"/>
                <a:ext cx="318936" cy="1437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4" name="Picture 2"/>
              <p:cNvPicPr>
                <a:picLocks noChangeAspect="1" noChangeArrowheads="1"/>
              </p:cNvPicPr>
              <p:nvPr/>
            </p:nvPicPr>
            <p:blipFill rotWithShape="1"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666" t="28385" r="73646" b="64323"/>
              <a:stretch/>
            </p:blipFill>
            <p:spPr bwMode="auto">
              <a:xfrm>
                <a:off x="3970000" y="2848325"/>
                <a:ext cx="389377" cy="1493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5" name="Picture 4"/>
              <p:cNvPicPr>
                <a:picLocks noChangeAspect="1" noChangeArrowheads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71691" y="2791559"/>
                <a:ext cx="224917" cy="2628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6" name="Picture 11" descr="C:\Users\Susan\Pictures\slide logos\jersey telecom logo temp.gif"/>
              <p:cNvPicPr>
                <a:picLocks noChangeAspect="1" noChangeArrowheads="1"/>
              </p:cNvPicPr>
              <p:nvPr/>
            </p:nvPicPr>
            <p:blipFill>
              <a:blip r:embed="rId38" cstate="print"/>
              <a:srcRect/>
              <a:stretch>
                <a:fillRect/>
              </a:stretch>
            </p:blipFill>
            <p:spPr bwMode="auto">
              <a:xfrm>
                <a:off x="4481643" y="2832326"/>
                <a:ext cx="267716" cy="1813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17" name="Group 116"/>
            <p:cNvGrpSpPr>
              <a:grpSpLocks noChangeAspect="1"/>
            </p:cNvGrpSpPr>
            <p:nvPr/>
          </p:nvGrpSpPr>
          <p:grpSpPr>
            <a:xfrm>
              <a:off x="653922" y="2942576"/>
              <a:ext cx="7847999" cy="445445"/>
              <a:chOff x="491504" y="3147818"/>
              <a:chExt cx="4289175" cy="243459"/>
            </a:xfrm>
          </p:grpSpPr>
          <p:pic>
            <p:nvPicPr>
              <p:cNvPr id="118" name="Picture 16"/>
              <p:cNvPicPr>
                <a:picLocks noChangeAspect="1" noChangeArrowheads="1"/>
              </p:cNvPicPr>
              <p:nvPr/>
            </p:nvPicPr>
            <p:blipFill>
              <a:blip r:embed="rId39" cstate="print"/>
              <a:srcRect/>
              <a:stretch>
                <a:fillRect/>
              </a:stretch>
            </p:blipFill>
            <p:spPr bwMode="auto">
              <a:xfrm>
                <a:off x="4409077" y="3213667"/>
                <a:ext cx="371602" cy="11176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119" name="Picture 34"/>
              <p:cNvPicPr>
                <a:picLocks noChangeAspect="1" noChangeArrowheads="1"/>
              </p:cNvPicPr>
              <p:nvPr/>
            </p:nvPicPr>
            <p:blipFill>
              <a:blip r:embed="rId40" cstate="print"/>
              <a:srcRect/>
              <a:stretch>
                <a:fillRect/>
              </a:stretch>
            </p:blipFill>
            <p:spPr bwMode="auto">
              <a:xfrm>
                <a:off x="2455689" y="3195951"/>
                <a:ext cx="431927" cy="147193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120" name="Picture 36"/>
              <p:cNvPicPr>
                <a:picLocks noChangeAspect="1" noChangeArrowheads="1"/>
              </p:cNvPicPr>
              <p:nvPr/>
            </p:nvPicPr>
            <p:blipFill>
              <a:blip r:embed="rId41" cstate="print"/>
              <a:srcRect/>
              <a:stretch>
                <a:fillRect/>
              </a:stretch>
            </p:blipFill>
            <p:spPr bwMode="auto">
              <a:xfrm>
                <a:off x="3662050" y="3177980"/>
                <a:ext cx="202692" cy="183134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121" name="Picture 28"/>
              <p:cNvPicPr>
                <a:picLocks noChangeAspect="1" noChangeArrowheads="1"/>
              </p:cNvPicPr>
              <p:nvPr/>
            </p:nvPicPr>
            <p:blipFill>
              <a:blip r:embed="rId42" cstate="print"/>
              <a:srcRect/>
              <a:stretch>
                <a:fillRect/>
              </a:stretch>
            </p:blipFill>
            <p:spPr bwMode="auto">
              <a:xfrm>
                <a:off x="1968091" y="3210175"/>
                <a:ext cx="306578" cy="118745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122" name="Picture 31"/>
              <p:cNvPicPr>
                <a:picLocks noChangeAspect="1" noChangeArrowheads="1"/>
              </p:cNvPicPr>
              <p:nvPr/>
            </p:nvPicPr>
            <p:blipFill>
              <a:blip r:embed="rId43" cstate="print"/>
              <a:srcRect/>
              <a:stretch>
                <a:fillRect/>
              </a:stretch>
            </p:blipFill>
            <p:spPr bwMode="auto">
              <a:xfrm>
                <a:off x="1016948" y="3175883"/>
                <a:ext cx="338786" cy="187329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123" name="Picture 58" descr="C:\Users\Susan\Pictures\slide logos\M1 Logo.jpg"/>
              <p:cNvPicPr>
                <a:picLocks noChangeAspect="1" noChangeArrowheads="1"/>
              </p:cNvPicPr>
              <p:nvPr/>
            </p:nvPicPr>
            <p:blipFill>
              <a:blip r:embed="rId44" cstate="print"/>
              <a:srcRect/>
              <a:stretch>
                <a:fillRect/>
              </a:stretch>
            </p:blipFill>
            <p:spPr bwMode="auto">
              <a:xfrm>
                <a:off x="1536754" y="3147818"/>
                <a:ext cx="250317" cy="2434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4" name="Picture 58" descr="KDDI logo"/>
              <p:cNvPicPr>
                <a:picLocks noChangeAspect="1" noChangeArrowheads="1"/>
              </p:cNvPicPr>
              <p:nvPr/>
            </p:nvPicPr>
            <p:blipFill>
              <a:blip r:embed="rId45" cstate="print"/>
              <a:srcRect/>
              <a:stretch>
                <a:fillRect/>
              </a:stretch>
            </p:blipFill>
            <p:spPr bwMode="auto">
              <a:xfrm>
                <a:off x="491504" y="3193347"/>
                <a:ext cx="344424" cy="1524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5" name="Picture 5"/>
              <p:cNvPicPr>
                <a:picLocks noChangeAspect="1" noChangeArrowheads="1"/>
              </p:cNvPicPr>
              <p:nvPr/>
            </p:nvPicPr>
            <p:blipFill>
              <a:blip r:embed="rId46" cstate="print"/>
              <a:srcRect/>
              <a:stretch>
                <a:fillRect/>
              </a:stretch>
            </p:blipFill>
            <p:spPr bwMode="auto">
              <a:xfrm>
                <a:off x="3068636" y="3191158"/>
                <a:ext cx="412394" cy="1567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6" name="Picture 25"/>
              <p:cNvPicPr>
                <a:picLocks noChangeAspect="1" noChangeArrowheads="1"/>
              </p:cNvPicPr>
              <p:nvPr/>
            </p:nvPicPr>
            <p:blipFill>
              <a:blip r:embed="rId47" cstate="print"/>
              <a:srcRect/>
              <a:stretch>
                <a:fillRect/>
              </a:stretch>
            </p:blipFill>
            <p:spPr bwMode="auto">
              <a:xfrm>
                <a:off x="4045762" y="3178398"/>
                <a:ext cx="182298" cy="18229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</p:grpSp>
        <p:grpSp>
          <p:nvGrpSpPr>
            <p:cNvPr id="127" name="Group 126"/>
            <p:cNvGrpSpPr>
              <a:grpSpLocks noChangeAspect="1"/>
            </p:cNvGrpSpPr>
            <p:nvPr/>
          </p:nvGrpSpPr>
          <p:grpSpPr>
            <a:xfrm>
              <a:off x="473923" y="3958312"/>
              <a:ext cx="8207996" cy="315208"/>
              <a:chOff x="478850" y="3768365"/>
              <a:chExt cx="4365428" cy="167640"/>
            </a:xfrm>
          </p:grpSpPr>
          <p:pic>
            <p:nvPicPr>
              <p:cNvPr id="128" name="Picture 5"/>
              <p:cNvPicPr>
                <a:picLocks noChangeAspect="1" noChangeArrowheads="1"/>
              </p:cNvPicPr>
              <p:nvPr/>
            </p:nvPicPr>
            <p:blipFill>
              <a:blip r:embed="rId48" cstate="print"/>
              <a:srcRect/>
              <a:stretch>
                <a:fillRect/>
              </a:stretch>
            </p:blipFill>
            <p:spPr bwMode="auto">
              <a:xfrm>
                <a:off x="478850" y="3812752"/>
                <a:ext cx="408940" cy="7886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pic>
            <p:nvPicPr>
              <p:cNvPr id="129" name="Picture 9"/>
              <p:cNvPicPr>
                <a:picLocks noChangeAspect="1" noChangeArrowheads="1"/>
              </p:cNvPicPr>
              <p:nvPr/>
            </p:nvPicPr>
            <p:blipFill>
              <a:blip r:embed="rId49" cstate="print"/>
              <a:srcRect/>
              <a:stretch>
                <a:fillRect/>
              </a:stretch>
            </p:blipFill>
            <p:spPr bwMode="auto">
              <a:xfrm>
                <a:off x="3978299" y="3806084"/>
                <a:ext cx="371602" cy="92202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130" name="Picture 24"/>
              <p:cNvPicPr>
                <a:picLocks noChangeAspect="1" noChangeArrowheads="1"/>
              </p:cNvPicPr>
              <p:nvPr/>
            </p:nvPicPr>
            <p:blipFill>
              <a:blip r:embed="rId50" cstate="print"/>
              <a:srcRect/>
              <a:stretch>
                <a:fillRect/>
              </a:stretch>
            </p:blipFill>
            <p:spPr bwMode="auto">
              <a:xfrm>
                <a:off x="1028107" y="3769318"/>
                <a:ext cx="289560" cy="165735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131" name="Picture 12" descr="C:\Users\Susan\Pictures\slide logos\Tatung logo.jpg"/>
              <p:cNvPicPr>
                <a:picLocks noChangeAspect="1" noChangeArrowheads="1"/>
              </p:cNvPicPr>
              <p:nvPr/>
            </p:nvPicPr>
            <p:blipFill>
              <a:blip r:embed="rId51" cstate="print"/>
              <a:srcRect/>
              <a:stretch>
                <a:fillRect/>
              </a:stretch>
            </p:blipFill>
            <p:spPr bwMode="auto">
              <a:xfrm>
                <a:off x="3089208" y="3789511"/>
                <a:ext cx="402717" cy="1253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2" name="Picture 53" descr="C:\Users\Susan\Pictures\slide logos\TDC logo temp.jpg"/>
              <p:cNvPicPr>
                <a:picLocks noChangeAspect="1" noChangeArrowheads="1"/>
              </p:cNvPicPr>
              <p:nvPr/>
            </p:nvPicPr>
            <p:blipFill>
              <a:blip r:embed="rId52" cstate="print"/>
              <a:srcRect/>
              <a:stretch>
                <a:fillRect/>
              </a:stretch>
            </p:blipFill>
            <p:spPr bwMode="auto">
              <a:xfrm>
                <a:off x="3632242" y="3768365"/>
                <a:ext cx="205740" cy="1676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" name="Picture 2" descr="C:\Users\Susan\Pictures\slide logos\Taiwan Mobile logo 2.jpg"/>
              <p:cNvPicPr>
                <a:picLocks noChangeAspect="1" noChangeArrowheads="1"/>
              </p:cNvPicPr>
              <p:nvPr/>
            </p:nvPicPr>
            <p:blipFill rotWithShape="1">
              <a:blip r:embed="rId53" cstate="print"/>
              <a:srcRect l="9168" t="17818" r="9144" b="18620"/>
              <a:stretch/>
            </p:blipFill>
            <p:spPr bwMode="auto">
              <a:xfrm>
                <a:off x="1985585" y="3773949"/>
                <a:ext cx="453923" cy="1564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" name="Picture 2" descr="http://www.srdp.net/SRDP/files/stacks_image_107_1.png"/>
              <p:cNvPicPr>
                <a:picLocks noChangeAspect="1" noChangeArrowheads="1"/>
              </p:cNvPicPr>
              <p:nvPr/>
            </p:nvPicPr>
            <p:blipFill>
              <a:blip r:embed="rId5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7984" y="3820953"/>
                <a:ext cx="387284" cy="6246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5" name="Picture 2"/>
              <p:cNvPicPr>
                <a:picLocks noChangeAspect="1" noChangeArrowheads="1"/>
              </p:cNvPicPr>
              <p:nvPr/>
            </p:nvPicPr>
            <p:blipFill>
              <a:blip r:embed="rId5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90222" y="3771718"/>
                <a:ext cx="354056" cy="1609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6" name="Picture 2" descr="http://www.increasebroadbandspeed.co.uk/wp-content/uploads/2012/06/talktalk.gif"/>
              <p:cNvPicPr>
                <a:picLocks noChangeAspect="1" noChangeArrowheads="1"/>
              </p:cNvPicPr>
              <p:nvPr/>
            </p:nvPicPr>
            <p:blipFill rotWithShape="1">
              <a:blip r:embed="rId56"/>
              <a:srcRect l="10826" t="-3897" r="12826"/>
              <a:stretch/>
            </p:blipFill>
            <p:spPr bwMode="auto">
              <a:xfrm>
                <a:off x="2579825" y="3776542"/>
                <a:ext cx="369066" cy="151286"/>
              </a:xfrm>
              <a:prstGeom prst="rect">
                <a:avLst/>
              </a:prstGeom>
              <a:noFill/>
            </p:spPr>
          </p:pic>
        </p:grpSp>
        <p:grpSp>
          <p:nvGrpSpPr>
            <p:cNvPr id="137" name="Group 136"/>
            <p:cNvGrpSpPr>
              <a:grpSpLocks noChangeAspect="1"/>
            </p:cNvGrpSpPr>
            <p:nvPr/>
          </p:nvGrpSpPr>
          <p:grpSpPr>
            <a:xfrm>
              <a:off x="347922" y="4374456"/>
              <a:ext cx="8459999" cy="375273"/>
              <a:chOff x="452743" y="4045520"/>
              <a:chExt cx="4306023" cy="191008"/>
            </a:xfrm>
          </p:grpSpPr>
          <p:pic>
            <p:nvPicPr>
              <p:cNvPr id="138" name="Picture 8" descr="C:\Users\Susan\Pictures\slide logos\New-Logo-TrueMove-Nov18.jpg"/>
              <p:cNvPicPr>
                <a:picLocks noChangeAspect="1" noChangeArrowheads="1"/>
              </p:cNvPicPr>
              <p:nvPr/>
            </p:nvPicPr>
            <p:blipFill>
              <a:blip r:embed="rId57" cstate="print"/>
              <a:srcRect/>
              <a:stretch>
                <a:fillRect/>
              </a:stretch>
            </p:blipFill>
            <p:spPr bwMode="auto">
              <a:xfrm>
                <a:off x="2953767" y="4086398"/>
                <a:ext cx="395669" cy="109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" name="Picture 21" descr="C:\Users\Susan\Pictures\slide logos\Turkcell_logo.jpg"/>
              <p:cNvPicPr>
                <a:picLocks noChangeAspect="1" noChangeArrowheads="1"/>
              </p:cNvPicPr>
              <p:nvPr/>
            </p:nvPicPr>
            <p:blipFill rotWithShape="1">
              <a:blip r:embed="rId58" cstate="print"/>
              <a:srcRect l="7604" t="3121" r="8211" b="-1"/>
              <a:stretch/>
            </p:blipFill>
            <p:spPr bwMode="auto">
              <a:xfrm>
                <a:off x="3482632" y="4077968"/>
                <a:ext cx="462406" cy="1261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" name="Picture 2"/>
              <p:cNvPicPr>
                <a:picLocks noChangeAspect="1" noChangeArrowheads="1"/>
              </p:cNvPicPr>
              <p:nvPr/>
            </p:nvPicPr>
            <p:blipFill rotWithShape="1">
              <a:blip r:embed="rId5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82" t="26991" r="80322" b="65197"/>
              <a:stretch/>
            </p:blipFill>
            <p:spPr bwMode="auto">
              <a:xfrm>
                <a:off x="2414748" y="4072449"/>
                <a:ext cx="405823" cy="1371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1" name="Picture 12"/>
              <p:cNvPicPr>
                <a:picLocks noChangeAspect="1" noChangeArrowheads="1"/>
              </p:cNvPicPr>
              <p:nvPr/>
            </p:nvPicPr>
            <p:blipFill>
              <a:blip r:embed="rId60" cstate="print"/>
              <a:srcRect/>
              <a:stretch>
                <a:fillRect/>
              </a:stretch>
            </p:blipFill>
            <p:spPr bwMode="auto">
              <a:xfrm>
                <a:off x="1417788" y="4092256"/>
                <a:ext cx="478536" cy="97536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142" name="Picture 15"/>
              <p:cNvPicPr>
                <a:picLocks noChangeAspect="1" noChangeArrowheads="1"/>
              </p:cNvPicPr>
              <p:nvPr/>
            </p:nvPicPr>
            <p:blipFill>
              <a:blip r:embed="rId61" cstate="print"/>
              <a:srcRect/>
              <a:stretch>
                <a:fillRect/>
              </a:stretch>
            </p:blipFill>
            <p:spPr bwMode="auto">
              <a:xfrm>
                <a:off x="4493336" y="4054156"/>
                <a:ext cx="265430" cy="173736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pic>
            <p:nvPicPr>
              <p:cNvPr id="143" name="Picture 15" descr="C:\Users\Susan\Pictures\slide logos\TMN temp logo.jpg"/>
              <p:cNvPicPr>
                <a:picLocks noChangeAspect="1" noChangeArrowheads="1"/>
              </p:cNvPicPr>
              <p:nvPr/>
            </p:nvPicPr>
            <p:blipFill>
              <a:blip r:embed="rId62" cstate="print"/>
              <a:srcRect/>
              <a:stretch>
                <a:fillRect/>
              </a:stretch>
            </p:blipFill>
            <p:spPr bwMode="auto">
              <a:xfrm>
                <a:off x="2029520" y="4079016"/>
                <a:ext cx="252032" cy="124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4" name="Picture 27"/>
              <p:cNvPicPr>
                <a:picLocks noChangeAspect="1" noChangeArrowheads="1"/>
              </p:cNvPicPr>
              <p:nvPr/>
            </p:nvPicPr>
            <p:blipFill>
              <a:blip r:embed="rId63" cstate="print"/>
              <a:srcRect/>
              <a:stretch>
                <a:fillRect/>
              </a:stretch>
            </p:blipFill>
            <p:spPr bwMode="auto">
              <a:xfrm>
                <a:off x="969124" y="4092828"/>
                <a:ext cx="315468" cy="96393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145" name="Picture 26"/>
              <p:cNvPicPr>
                <a:picLocks noChangeAspect="1" noChangeArrowheads="1"/>
              </p:cNvPicPr>
              <p:nvPr/>
            </p:nvPicPr>
            <p:blipFill rotWithShape="1">
              <a:blip r:embed="rId64" cstate="print"/>
              <a:srcRect l="906" r="13378"/>
              <a:stretch/>
            </p:blipFill>
            <p:spPr bwMode="auto">
              <a:xfrm>
                <a:off x="452743" y="4045520"/>
                <a:ext cx="383185" cy="19100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pic>
            <p:nvPicPr>
              <p:cNvPr id="146" name="Picture 2" descr="https://www.unionwireless.com/images/logo.gif"/>
              <p:cNvPicPr>
                <a:picLocks noChangeAspect="1" noChangeArrowheads="1"/>
              </p:cNvPicPr>
              <p:nvPr/>
            </p:nvPicPr>
            <p:blipFill>
              <a:blip r:embed="rId65"/>
              <a:srcRect/>
              <a:stretch>
                <a:fillRect/>
              </a:stretch>
            </p:blipFill>
            <p:spPr bwMode="auto">
              <a:xfrm>
                <a:off x="4078234" y="4084026"/>
                <a:ext cx="281910" cy="113997"/>
              </a:xfrm>
              <a:prstGeom prst="rect">
                <a:avLst/>
              </a:prstGeom>
              <a:noFill/>
            </p:spPr>
          </p:pic>
        </p:grpSp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6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6141" y="3412388"/>
              <a:ext cx="344117" cy="495615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0" y="4494941"/>
            <a:ext cx="9144000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Our work plan is crowd sourced from deployment experiences of our member operators and supported by technology providers</a:t>
            </a:r>
            <a:endParaRPr lang="en-GB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2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969" y="1723441"/>
            <a:ext cx="9144000" cy="394971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376242" y="198194"/>
            <a:ext cx="6808413" cy="895218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108000" tIns="108000" rIns="108000" bIns="108000" rtlCol="0" anchor="ctr" anchorCtr="0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200" b="0" kern="1200">
                <a:solidFill>
                  <a:schemeClr val="bg2"/>
                </a:solidFill>
                <a:latin typeface="+mj-lt"/>
                <a:ea typeface="+mj-ea"/>
                <a:cs typeface="Verdana"/>
              </a:defRPr>
            </a:lvl1pPr>
          </a:lstStyle>
          <a:p>
            <a:r>
              <a:rPr lang="en-US" b="1" dirty="0" smtClean="0"/>
              <a:t>What we do:</a:t>
            </a:r>
            <a:r>
              <a:rPr lang="en-US" dirty="0"/>
              <a:t> </a:t>
            </a:r>
            <a:r>
              <a:rPr lang="en-US" dirty="0" smtClean="0"/>
              <a:t>Drive the commercialization of small cell technologies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dirty="0" smtClean="0"/>
              <a:t>© Small Cell Forum Ltd 2015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239492" y="121238"/>
            <a:ext cx="1644757" cy="1036765"/>
            <a:chOff x="7239470" y="121227"/>
            <a:chExt cx="1644757" cy="1036765"/>
          </a:xfrm>
        </p:grpSpPr>
        <p:sp>
          <p:nvSpPr>
            <p:cNvPr id="9" name="Rectangle 8"/>
            <p:cNvSpPr/>
            <p:nvPr/>
          </p:nvSpPr>
          <p:spPr>
            <a:xfrm>
              <a:off x="7239470" y="121227"/>
              <a:ext cx="1644757" cy="103676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 descr="SCFLogoWhite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9470" y="189592"/>
              <a:ext cx="1593541" cy="968400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3261202" y="1358763"/>
            <a:ext cx="2653763" cy="371513"/>
          </a:xfrm>
          <a:prstGeom prst="rect">
            <a:avLst/>
          </a:prstGeom>
          <a:solidFill>
            <a:schemeClr val="accent4"/>
          </a:solidFill>
        </p:spPr>
        <p:txBody>
          <a:bodyPr wrap="square" tIns="46800" bIns="46800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Driving standards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6242" y="1351928"/>
            <a:ext cx="2653763" cy="371513"/>
          </a:xfrm>
          <a:prstGeom prst="rect">
            <a:avLst/>
          </a:prstGeom>
          <a:solidFill>
            <a:schemeClr val="accent4"/>
          </a:solidFill>
        </p:spPr>
        <p:txBody>
          <a:bodyPr wrap="square" tIns="46800" bIns="46800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Drivers &amp; barriers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2156" y="1351928"/>
            <a:ext cx="2653763" cy="371513"/>
          </a:xfrm>
          <a:prstGeom prst="rect">
            <a:avLst/>
          </a:prstGeom>
          <a:solidFill>
            <a:schemeClr val="accent4"/>
          </a:solidFill>
        </p:spPr>
        <p:txBody>
          <a:bodyPr wrap="square" tIns="46800" bIns="46800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Promoting solutions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23533" y="1810014"/>
            <a:ext cx="2653762" cy="869529"/>
          </a:xfrm>
          <a:prstGeom prst="rect">
            <a:avLst/>
          </a:prstGeom>
          <a:solidFill>
            <a:schemeClr val="accent1"/>
          </a:solidFill>
        </p:spPr>
        <p:txBody>
          <a:bodyPr wrap="square" tIns="64800" bIns="64800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FFFF"/>
                </a:solidFill>
              </a:rPr>
              <a:t>Decomposed UTRAN for non-ideal backhaul (</a:t>
            </a:r>
            <a:r>
              <a:rPr lang="en-US" sz="1600" dirty="0" err="1" smtClean="0">
                <a:solidFill>
                  <a:srgbClr val="FFFFFF"/>
                </a:solidFill>
              </a:rPr>
              <a:t>Iuh</a:t>
            </a:r>
            <a:r>
              <a:rPr lang="en-US" sz="1600" dirty="0">
                <a:solidFill>
                  <a:srgbClr val="FFFFFF"/>
                </a:solidFill>
              </a:rPr>
              <a:t> </a:t>
            </a:r>
            <a:r>
              <a:rPr lang="en-US" sz="1600" dirty="0" smtClean="0">
                <a:solidFill>
                  <a:srgbClr val="FFFFFF"/>
                </a:solidFill>
              </a:rPr>
              <a:t>&amp; </a:t>
            </a:r>
            <a:r>
              <a:rPr lang="en-US" sz="1600" dirty="0" err="1" smtClean="0">
                <a:solidFill>
                  <a:srgbClr val="FFFFFF"/>
                </a:solidFill>
              </a:rPr>
              <a:t>Plugfest</a:t>
            </a:r>
            <a:r>
              <a:rPr lang="en-US" sz="1600" dirty="0" smtClean="0">
                <a:solidFill>
                  <a:srgbClr val="FFFFFF"/>
                </a:solidFill>
              </a:rPr>
              <a:t>)</a:t>
            </a: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16813" y="3710464"/>
            <a:ext cx="2653762" cy="623308"/>
          </a:xfrm>
          <a:prstGeom prst="rect">
            <a:avLst/>
          </a:prstGeom>
          <a:solidFill>
            <a:schemeClr val="accent1"/>
          </a:solidFill>
        </p:spPr>
        <p:txBody>
          <a:bodyPr wrap="square" tIns="64800" bIns="64800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FFFF"/>
                </a:solidFill>
              </a:rPr>
              <a:t>Delivered SC Services API for value creation</a:t>
            </a: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16813" y="2760239"/>
            <a:ext cx="2653762" cy="869529"/>
          </a:xfrm>
          <a:prstGeom prst="rect">
            <a:avLst/>
          </a:prstGeom>
          <a:solidFill>
            <a:schemeClr val="accent1"/>
          </a:solidFill>
        </p:spPr>
        <p:txBody>
          <a:bodyPr wrap="square" tIns="64800" bIns="64800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FFFF"/>
                </a:solidFill>
              </a:rPr>
              <a:t>Defined multi-vendor FAPI interface for SC realization</a:t>
            </a: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16813" y="4414467"/>
            <a:ext cx="2653762" cy="623308"/>
          </a:xfrm>
          <a:prstGeom prst="rect">
            <a:avLst/>
          </a:prstGeom>
          <a:solidFill>
            <a:schemeClr val="accent1"/>
          </a:solidFill>
        </p:spPr>
        <p:txBody>
          <a:bodyPr wrap="square" tIns="64800" bIns="64800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FFFF"/>
                </a:solidFill>
              </a:rPr>
              <a:t>`Drove TR-069 evolution</a:t>
            </a:r>
            <a:endParaRPr lang="en-US" sz="1600" dirty="0">
              <a:solidFill>
                <a:srgbClr val="FFFFFF"/>
              </a:solidFill>
            </a:endParaRPr>
          </a:p>
        </p:txBody>
      </p:sp>
      <p:pic>
        <p:nvPicPr>
          <p:cNvPr id="25" name="Picture 24" descr="Enterpris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668" y="2561482"/>
            <a:ext cx="2654019" cy="698891"/>
          </a:xfrm>
          <a:prstGeom prst="rect">
            <a:avLst/>
          </a:prstGeom>
        </p:spPr>
      </p:pic>
      <p:pic>
        <p:nvPicPr>
          <p:cNvPr id="29" name="Picture 28" descr="Residential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668" y="1841790"/>
            <a:ext cx="2653507" cy="69875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6112669" y="1841790"/>
            <a:ext cx="788464" cy="208416"/>
          </a:xfrm>
          <a:prstGeom prst="rect">
            <a:avLst/>
          </a:prstGeom>
          <a:solidFill>
            <a:schemeClr val="tx1"/>
          </a:solidFill>
        </p:spPr>
        <p:txBody>
          <a:bodyPr wrap="square" lIns="36000" tIns="18000" rIns="36000" bIns="36000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Residential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12669" y="2561482"/>
            <a:ext cx="740540" cy="208416"/>
          </a:xfrm>
          <a:prstGeom prst="rect">
            <a:avLst/>
          </a:prstGeom>
          <a:solidFill>
            <a:schemeClr val="tx1"/>
          </a:solidFill>
        </p:spPr>
        <p:txBody>
          <a:bodyPr wrap="square" lIns="36000" tIns="18000" rIns="36000" bIns="36000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</a:rPr>
              <a:t>Enterprise</a:t>
            </a:r>
            <a:endParaRPr lang="en-US" sz="1000" dirty="0">
              <a:solidFill>
                <a:schemeClr val="bg1"/>
              </a:solidFill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6112924" y="3989672"/>
            <a:ext cx="2653763" cy="698824"/>
            <a:chOff x="6112924" y="3989672"/>
            <a:chExt cx="2653763" cy="698824"/>
          </a:xfrm>
        </p:grpSpPr>
        <p:pic>
          <p:nvPicPr>
            <p:cNvPr id="28" name="Picture 27" descr="Rural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2924" y="3989672"/>
              <a:ext cx="2653763" cy="698824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6113437" y="3989672"/>
              <a:ext cx="1071218" cy="208416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lIns="36000" tIns="18000" rIns="36000" bIns="36000" rtlCol="0">
              <a:spAutoFit/>
            </a:bodyPr>
            <a:lstStyle/>
            <a:p>
              <a:r>
                <a:rPr lang="en-US" sz="1000" dirty="0" smtClean="0">
                  <a:solidFill>
                    <a:schemeClr val="bg1"/>
                  </a:solidFill>
                </a:rPr>
                <a:t>Rural &amp; remote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112156" y="3274981"/>
            <a:ext cx="2653763" cy="698824"/>
            <a:chOff x="5993826" y="4637918"/>
            <a:chExt cx="2653763" cy="698824"/>
          </a:xfrm>
        </p:grpSpPr>
        <p:pic>
          <p:nvPicPr>
            <p:cNvPr id="27" name="Picture 26" descr="Urban.jp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3826" y="4637918"/>
              <a:ext cx="2653763" cy="698824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5995107" y="4637918"/>
              <a:ext cx="481746" cy="208416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lIns="36000" tIns="18000" rIns="36000" bIns="36000" rtlCol="0">
              <a:spAutoFit/>
            </a:bodyPr>
            <a:lstStyle/>
            <a:p>
              <a:r>
                <a:rPr lang="en-US" sz="1000" dirty="0" smtClean="0">
                  <a:solidFill>
                    <a:schemeClr val="bg1"/>
                  </a:solidFill>
                </a:rPr>
                <a:t>Urban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36" name="Picture 35" descr="101-Release-One-Home-Overview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0000">
            <a:off x="442164" y="1888516"/>
            <a:ext cx="1133574" cy="1562237"/>
          </a:xfrm>
          <a:prstGeom prst="rect">
            <a:avLst/>
          </a:prstGeom>
          <a:effectLst>
            <a:outerShdw blurRad="63500" dir="2700000" sx="101000" sy="101000" algn="tl" rotWithShape="0">
              <a:srgbClr val="000000">
                <a:alpha val="20000"/>
              </a:srgbClr>
            </a:outerShdw>
          </a:effectLst>
        </p:spPr>
      </p:pic>
      <p:pic>
        <p:nvPicPr>
          <p:cNvPr id="37" name="Picture 36" descr="102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841" y="1877527"/>
            <a:ext cx="1106767" cy="1563309"/>
          </a:xfrm>
          <a:prstGeom prst="rect">
            <a:avLst/>
          </a:prstGeom>
          <a:effectLst>
            <a:outerShdw blurRad="63500" dir="2700000" sx="101000" sy="101000" algn="tl" rotWithShape="0">
              <a:srgbClr val="000000">
                <a:alpha val="20000"/>
              </a:srgbClr>
            </a:outerShdw>
          </a:effectLst>
        </p:spPr>
      </p:pic>
      <p:pic>
        <p:nvPicPr>
          <p:cNvPr id="38" name="Picture 37" descr="103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0000">
            <a:off x="1851076" y="1871929"/>
            <a:ext cx="1106115" cy="1563309"/>
          </a:xfrm>
          <a:prstGeom prst="rect">
            <a:avLst/>
          </a:prstGeom>
          <a:effectLst>
            <a:outerShdw blurRad="63500" dir="2700000" sx="101000" sy="101000" algn="tl" rotWithShape="0">
              <a:srgbClr val="000000">
                <a:alpha val="2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3558" y="3577701"/>
            <a:ext cx="27640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Over 80 docs including</a:t>
            </a:r>
            <a:endParaRPr lang="en-GB" sz="1400" dirty="0" smtClean="0">
              <a:hlinkClick r:id="rId11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hlinkClick r:id="rId11"/>
              </a:rPr>
              <a:t>Enterprise </a:t>
            </a:r>
            <a:r>
              <a:rPr lang="en-GB" sz="1400" dirty="0">
                <a:hlinkClick r:id="rId11"/>
              </a:rPr>
              <a:t>Market Drivers</a:t>
            </a:r>
            <a:endParaRPr lang="en-GB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hlinkClick r:id="rId12"/>
              </a:rPr>
              <a:t>Enterprise Business Case</a:t>
            </a:r>
            <a:endParaRPr lang="en-GB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hlinkClick r:id="rId13"/>
              </a:rPr>
              <a:t>The Value of Small Cell Forum </a:t>
            </a:r>
            <a:r>
              <a:rPr lang="en-GB" sz="1400" dirty="0" smtClean="0">
                <a:hlinkClick r:id="rId13"/>
              </a:rPr>
              <a:t>Plugfests</a:t>
            </a:r>
            <a:endParaRPr lang="en-GB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hlinkClick r:id="rId14"/>
              </a:rPr>
              <a:t>Enterprise Architectures</a:t>
            </a:r>
            <a:endParaRPr lang="en-GB" sz="1400" dirty="0" smtClean="0"/>
          </a:p>
        </p:txBody>
      </p:sp>
    </p:spTree>
    <p:extLst>
      <p:ext uri="{BB962C8B-B14F-4D97-AF65-F5344CB8AC3E}">
        <p14:creationId xmlns:p14="http://schemas.microsoft.com/office/powerpoint/2010/main" val="140315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79552" y="978223"/>
            <a:ext cx="6850981" cy="3354079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Three aspects must be built into 5G to accelerate adoption and enable value creation using Small Cell HetNets</a:t>
            </a:r>
            <a:br>
              <a:rPr lang="en-GB" sz="2400" b="1" dirty="0" smtClean="0"/>
            </a:br>
            <a:r>
              <a:rPr lang="en-GB" sz="2000" dirty="0"/>
              <a:t>1</a:t>
            </a:r>
            <a:r>
              <a:rPr lang="en-GB" sz="2000" dirty="0" smtClean="0"/>
              <a:t>) Interface for virtualised small cell</a:t>
            </a:r>
            <a:br>
              <a:rPr lang="en-GB" sz="2000" dirty="0" smtClean="0"/>
            </a:br>
            <a:r>
              <a:rPr lang="en-GB" sz="2000" dirty="0" smtClean="0"/>
              <a:t>2) </a:t>
            </a:r>
            <a:r>
              <a:rPr lang="en-GB" sz="2000" dirty="0"/>
              <a:t>Multi </a:t>
            </a:r>
            <a:r>
              <a:rPr lang="en-GB" sz="2000" dirty="0" smtClean="0"/>
              <a:t>operator/Neutral Host</a:t>
            </a:r>
            <a:br>
              <a:rPr lang="en-GB" sz="2000" dirty="0" smtClean="0"/>
            </a:br>
            <a:r>
              <a:rPr lang="en-GB" sz="2000" dirty="0" smtClean="0"/>
              <a:t>3) API/Services Framework </a:t>
            </a:r>
            <a:endParaRPr lang="en-GB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© Small Cell Forum Ltd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513504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>
          <a:xfrm>
            <a:off x="186431" y="1285582"/>
            <a:ext cx="5684143" cy="3146424"/>
          </a:xfrm>
        </p:spPr>
        <p:txBody>
          <a:bodyPr/>
          <a:lstStyle/>
          <a:p>
            <a:pPr lvl="3"/>
            <a:r>
              <a:rPr lang="en-GB" sz="1400" dirty="0" smtClean="0"/>
              <a:t>Small </a:t>
            </a:r>
            <a:r>
              <a:rPr lang="en-GB" sz="1400" dirty="0"/>
              <a:t>c</a:t>
            </a:r>
            <a:r>
              <a:rPr lang="en-GB" sz="1400" dirty="0" smtClean="0"/>
              <a:t>ells deployments are already driving decomposition of classical </a:t>
            </a:r>
            <a:r>
              <a:rPr lang="en-GB" sz="1400" dirty="0" err="1" smtClean="0"/>
              <a:t>eNB</a:t>
            </a:r>
            <a:r>
              <a:rPr lang="en-GB" sz="1400" dirty="0" smtClean="0"/>
              <a:t> functionality to enable virtualization of the access layer over non-ideal backhaul networks</a:t>
            </a:r>
          </a:p>
          <a:p>
            <a:pPr lvl="3"/>
            <a:r>
              <a:rPr lang="en-GB" sz="1400" dirty="0" smtClean="0"/>
              <a:t>Industry is currently lacking standard solutions suitable for virtualized LTE small cells</a:t>
            </a:r>
          </a:p>
          <a:p>
            <a:pPr lvl="3"/>
            <a:r>
              <a:rPr lang="en-GB" sz="1400" dirty="0" smtClean="0"/>
              <a:t>Small Cell Forum is executing on the evolution of its current multi-vendor MAC/PHY FAPI platform interface used in the majority of small cells to enable small cell virtualization using its </a:t>
            </a:r>
            <a:r>
              <a:rPr lang="en-GB" sz="1400" dirty="0" err="1" smtClean="0"/>
              <a:t>nFAPI</a:t>
            </a:r>
            <a:r>
              <a:rPr lang="en-GB" sz="1400" dirty="0" smtClean="0"/>
              <a:t> interface</a:t>
            </a:r>
          </a:p>
          <a:p>
            <a:pPr lvl="3"/>
            <a:r>
              <a:rPr lang="en-GB" sz="1400" b="1" dirty="0" smtClean="0"/>
              <a:t>5G needs flexible options for multi-vendor access virtualization over medium latency (2-6ms) and high latency (10-30ms) transport networks</a:t>
            </a:r>
          </a:p>
          <a:p>
            <a:pPr lvl="3"/>
            <a:r>
              <a:rPr lang="en-GB" sz="1400" dirty="0" smtClean="0"/>
              <a:t>Overview: </a:t>
            </a:r>
            <a:r>
              <a:rPr lang="en-GB" sz="1400" dirty="0" smtClean="0">
                <a:hlinkClick r:id="rId2"/>
              </a:rPr>
              <a:t>www.scf.io/document/106</a:t>
            </a:r>
            <a:r>
              <a:rPr lang="en-GB" sz="1400" dirty="0" smtClean="0"/>
              <a:t> </a:t>
            </a:r>
            <a:endParaRPr lang="en-GB" sz="1400" dirty="0"/>
          </a:p>
          <a:p>
            <a:pPr marL="285750" indent="-285750">
              <a:buFont typeface="Arial"/>
              <a:buChar char="•"/>
            </a:pPr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Radio Access Network Virtualization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© Small Cell Forum Ltd 2015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1596" y="1849015"/>
            <a:ext cx="2732650" cy="2582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445274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6237" y="129256"/>
            <a:ext cx="7607829" cy="648992"/>
          </a:xfrm>
        </p:spPr>
        <p:txBody>
          <a:bodyPr/>
          <a:lstStyle/>
          <a:p>
            <a:r>
              <a:rPr lang="en-GB" dirty="0" smtClean="0"/>
              <a:t>Removing barriers to mass adoption via Multi-Operator </a:t>
            </a:r>
            <a:r>
              <a:rPr lang="en-GB" dirty="0"/>
              <a:t>Neutral Host, </a:t>
            </a:r>
            <a:r>
              <a:rPr lang="en-GB" dirty="0" smtClean="0"/>
              <a:t>aka </a:t>
            </a:r>
            <a:r>
              <a:rPr lang="en-GB" dirty="0"/>
              <a:t>RAN Slicing</a:t>
            </a:r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90053" y="847217"/>
            <a:ext cx="4862947" cy="41864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b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285750" indent="-285750" algn="l" defTabSz="4572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0" indent="-180000" algn="l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360000" indent="-1800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540000" indent="-180000" algn="l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SCF is forging the path towards a deployable commercially beneficial, regulatory compliant multi-operator RAN solution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Demand from vertical markets is huge, and the economic benefits of spectrum trunking are easily demonstrable [1]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By addressing the technical, regulatory and commercial aspects of the requirements, SCF works towards a set of recommendations for architecture and technology to deliver a truly </a:t>
            </a:r>
            <a:r>
              <a:rPr kumimoji="0" lang="en-GB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monetizable</a:t>
            </a: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solution that benefits operators and vertical market consumers alike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The target is also to enable new business models for 3</a:t>
            </a:r>
            <a:r>
              <a:rPr kumimoji="0" lang="en-GB" sz="1400" b="0" i="0" u="none" strike="noStrike" kern="120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rd</a:t>
            </a: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party RAN Service Providers under emerging spectrum licensing schemes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400" b="1" dirty="0" smtClean="0">
                <a:solidFill>
                  <a:sysClr val="windowText" lastClr="000000"/>
                </a:solidFill>
              </a:rPr>
              <a:t>Recommend architect multi-operator/neutral host support in 5G for accelerated deployment</a:t>
            </a:r>
            <a:endParaRPr kumimoji="0" lang="en-GB" sz="14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8646" y="950593"/>
            <a:ext cx="3971719" cy="3995138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7755" y="4918230"/>
            <a:ext cx="756328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/>
              <a:t>“Small Cell Neutral Hosts Study for Small Cells Forum Version 1.0, Peter Love, Nokia, Small Cell Forum, 10</a:t>
            </a:r>
            <a:r>
              <a:rPr lang="en-GB" sz="900" baseline="30000" dirty="0"/>
              <a:t>th</a:t>
            </a:r>
            <a:r>
              <a:rPr lang="en-GB" sz="900" dirty="0"/>
              <a:t> September 2015</a:t>
            </a:r>
            <a:r>
              <a:rPr lang="en-GB" sz="900" dirty="0" smtClean="0"/>
              <a:t>”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478112397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>
          <a:xfrm>
            <a:off x="376239" y="3586482"/>
            <a:ext cx="8202497" cy="1510838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 dirty="0" smtClean="0">
                <a:solidFill>
                  <a:schemeClr val="tx1"/>
                </a:solidFill>
              </a:rPr>
              <a:t>We are collaborating with ETSI MEC to ensure there is a common approach to service APIs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 dirty="0" smtClean="0">
                <a:solidFill>
                  <a:schemeClr val="tx1"/>
                </a:solidFill>
              </a:rPr>
              <a:t>We are creating an API Certification Program to accelerate the commercialisation of enterprise service enabled by small cells</a:t>
            </a:r>
          </a:p>
          <a:p>
            <a:pPr marL="285750" lvl="3" indent="-285750">
              <a:buClrTx/>
              <a:buFont typeface="Arial" panose="020B0604020202020204" pitchFamily="34" charset="0"/>
              <a:buChar char="•"/>
            </a:pPr>
            <a:r>
              <a:rPr lang="en-GB" sz="1400" b="1" dirty="0" smtClean="0"/>
              <a:t>5G needs to evolve this established API/services framework to enable rapid time to market and commercialisation of services</a:t>
            </a:r>
            <a:endParaRPr lang="en-GB" b="0" dirty="0" smtClean="0">
              <a:solidFill>
                <a:schemeClr val="tx1"/>
              </a:solidFill>
            </a:endParaRPr>
          </a:p>
          <a:p>
            <a:endParaRPr lang="en-GB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Common API/Services Framework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© Small Cell Forum Ltd 2015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4349" y="4705222"/>
            <a:ext cx="6886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hlinkClick r:id="rId2"/>
              </a:rPr>
              <a:t>[SCF080] "Enterprise Services Leveraging Small Cells", Small Cell Forum, Dec 2013, http://scf.io/document/080</a:t>
            </a:r>
            <a:r>
              <a:rPr lang="en-GB" sz="1200" dirty="0"/>
              <a:t>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663" t="-1172" r="3397" b="1172"/>
          <a:stretch/>
        </p:blipFill>
        <p:spPr>
          <a:xfrm>
            <a:off x="4323049" y="1123779"/>
            <a:ext cx="4812640" cy="2127658"/>
          </a:xfrm>
          <a:prstGeom prst="rect">
            <a:avLst/>
          </a:prstGeom>
        </p:spPr>
      </p:pic>
      <p:sp>
        <p:nvSpPr>
          <p:cNvPr id="8" name="Content Placeholder 1"/>
          <p:cNvSpPr txBox="1">
            <a:spLocks/>
          </p:cNvSpPr>
          <p:nvPr/>
        </p:nvSpPr>
        <p:spPr>
          <a:xfrm>
            <a:off x="376239" y="1058705"/>
            <a:ext cx="4004568" cy="204194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300" b="1" kern="1200">
                <a:solidFill>
                  <a:srgbClr val="807F83"/>
                </a:solidFill>
                <a:latin typeface="+mn-lt"/>
                <a:ea typeface="+mn-ea"/>
                <a:cs typeface="Verdana"/>
                <a:sym typeface="Wingding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300" kern="1200">
                <a:solidFill>
                  <a:schemeClr val="tx1"/>
                </a:solidFill>
                <a:latin typeface="+mn-lt"/>
                <a:ea typeface="+mn-ea"/>
                <a:cs typeface="Verdana"/>
              </a:defRPr>
            </a:lvl2pPr>
            <a:lvl3pPr marL="0" indent="-180000" algn="l" defTabSz="4572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Verdana"/>
              </a:defRPr>
            </a:lvl3pPr>
            <a:lvl4pPr marL="360000" indent="-1800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Verdana"/>
              </a:defRPr>
            </a:lvl4pPr>
            <a:lvl5pPr marL="540000" indent="-180000" algn="l" defTabSz="4572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 dirty="0">
                <a:solidFill>
                  <a:schemeClr val="tx1"/>
                </a:solidFill>
              </a:rPr>
              <a:t>Applications and new service revenues are critical to the success of 5G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 dirty="0">
                <a:solidFill>
                  <a:schemeClr val="tx1"/>
                </a:solidFill>
              </a:rPr>
              <a:t>SCF has already developed APIs and tools for app developers:</a:t>
            </a:r>
          </a:p>
          <a:p>
            <a:pPr marL="645750" lvl="3" indent="-285750">
              <a:buFont typeface="Arial" panose="020B0604020202020204" pitchFamily="34" charset="0"/>
              <a:buChar char="•"/>
            </a:pPr>
            <a:r>
              <a:rPr lang="en-GB" dirty="0"/>
              <a:t>APIs (Zonal Presence, Edge Caching, Precise Indoor Location, Geo Fencing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&amp; </a:t>
            </a:r>
            <a:r>
              <a:rPr lang="en-GB" dirty="0"/>
              <a:t>Location Streaming)</a:t>
            </a:r>
          </a:p>
          <a:p>
            <a:pPr marL="645750" lvl="3" indent="-285750">
              <a:buFont typeface="Arial" panose="020B0604020202020204" pitchFamily="34" charset="0"/>
              <a:buChar char="•"/>
            </a:pPr>
            <a:r>
              <a:rPr lang="en-GB" dirty="0"/>
              <a:t>Developer Community Support and Developer Tools: Small Cell API Emulator and Small Cell Open Source for Presence and Location Streaming APIs</a:t>
            </a:r>
          </a:p>
        </p:txBody>
      </p:sp>
    </p:spTree>
    <p:extLst>
      <p:ext uri="{BB962C8B-B14F-4D97-AF65-F5344CB8AC3E}">
        <p14:creationId xmlns:p14="http://schemas.microsoft.com/office/powerpoint/2010/main" val="66634721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6238" y="36119"/>
            <a:ext cx="6214718" cy="648992"/>
          </a:xfrm>
        </p:spPr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smtClean="0"/>
              <a:t>© Small Cell Forum Ltd 2015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376237" y="838307"/>
            <a:ext cx="8389938" cy="3395663"/>
          </a:xfrm>
        </p:spPr>
        <p:txBody>
          <a:bodyPr/>
          <a:lstStyle/>
          <a:p>
            <a:pPr lvl="2"/>
            <a:r>
              <a:rPr lang="en-GB" sz="1400" dirty="0" smtClean="0"/>
              <a:t>Small Cell Forum works with member operators and vendors to accelerate          commercial deployments of 3GPP standards based small cells into integrated </a:t>
            </a:r>
            <a:r>
              <a:rPr lang="en-GB" sz="1400" dirty="0" err="1" smtClean="0"/>
              <a:t>HetNets</a:t>
            </a:r>
            <a:r>
              <a:rPr lang="en-GB" sz="1400" dirty="0" smtClean="0"/>
              <a:t>. </a:t>
            </a:r>
          </a:p>
          <a:p>
            <a:pPr lvl="2"/>
            <a:r>
              <a:rPr lang="en-GB" sz="1400" dirty="0" smtClean="0"/>
              <a:t>Our work included developing technical enhancements to accelerate wide scale adoption into market segments such as: </a:t>
            </a:r>
          </a:p>
          <a:p>
            <a:pPr lvl="3"/>
            <a:r>
              <a:rPr lang="en-GB" sz="1400" dirty="0" smtClean="0"/>
              <a:t>Drove decomposition of UTRAN with definition of </a:t>
            </a:r>
            <a:r>
              <a:rPr lang="en-GB" sz="1400" dirty="0" err="1" smtClean="0"/>
              <a:t>Iuh</a:t>
            </a:r>
            <a:r>
              <a:rPr lang="en-GB" sz="1400" dirty="0" smtClean="0"/>
              <a:t> to support non-ideal backhaul.</a:t>
            </a:r>
          </a:p>
          <a:p>
            <a:pPr lvl="3"/>
            <a:r>
              <a:rPr lang="en-GB" sz="1400" dirty="0" smtClean="0"/>
              <a:t>Accelerated multi-vendor small cell implementation through FAPI platform MAC/PHY decomposition.</a:t>
            </a:r>
          </a:p>
          <a:p>
            <a:pPr lvl="3"/>
            <a:r>
              <a:rPr lang="en-GB" sz="1400" dirty="0" smtClean="0"/>
              <a:t>Executed API program to support value creation opportunities linked to precise location and enterprise services</a:t>
            </a:r>
          </a:p>
          <a:p>
            <a:pPr lvl="3"/>
            <a:endParaRPr lang="en-GB" sz="700" dirty="0" smtClean="0"/>
          </a:p>
          <a:p>
            <a:pPr lvl="2" indent="0">
              <a:buNone/>
            </a:pPr>
            <a:r>
              <a:rPr lang="en-GB" sz="1400" b="1" dirty="0" smtClean="0"/>
              <a:t>For 5G, we recommend that 3GPP leverage our learnings that are addressing existing barriers to commercialisation of 4G </a:t>
            </a:r>
            <a:r>
              <a:rPr lang="en-GB" sz="1400" b="1" dirty="0" err="1" smtClean="0"/>
              <a:t>HetNets</a:t>
            </a:r>
            <a:r>
              <a:rPr lang="en-GB" sz="1400" b="1" dirty="0" smtClean="0"/>
              <a:t>:</a:t>
            </a:r>
          </a:p>
          <a:p>
            <a:pPr marL="285750" lvl="2" indent="-285750"/>
            <a:r>
              <a:rPr lang="en-GB" sz="1400" dirty="0"/>
              <a:t>5G needs flexible options for multi-vendor access virtualization over medium latency (2-6ms) and high latency (10-30ms) transport </a:t>
            </a:r>
            <a:r>
              <a:rPr lang="en-GB" sz="1400" dirty="0" smtClean="0"/>
              <a:t>networks</a:t>
            </a:r>
          </a:p>
          <a:p>
            <a:pPr marL="285750" lvl="2" indent="-285750"/>
            <a:r>
              <a:rPr lang="en-GB" sz="1400" dirty="0"/>
              <a:t>Recommend architect </a:t>
            </a:r>
            <a:r>
              <a:rPr lang="en-GB" sz="1400" dirty="0" smtClean="0"/>
              <a:t>multi-operator/neutral </a:t>
            </a:r>
            <a:r>
              <a:rPr lang="en-GB" sz="1400" dirty="0"/>
              <a:t>host support in 5G for accelerated </a:t>
            </a:r>
            <a:r>
              <a:rPr lang="en-GB" sz="1400" dirty="0" smtClean="0"/>
              <a:t>deployment</a:t>
            </a:r>
          </a:p>
          <a:p>
            <a:pPr marL="285750" lvl="2" indent="-285750"/>
            <a:r>
              <a:rPr lang="en-GB" sz="1400" dirty="0"/>
              <a:t>5G needs to evolve </a:t>
            </a:r>
            <a:r>
              <a:rPr lang="en-GB" sz="1400" dirty="0" smtClean="0"/>
              <a:t>the </a:t>
            </a:r>
            <a:r>
              <a:rPr lang="en-GB" sz="1400" dirty="0"/>
              <a:t>established API/services framework to enable rapid time to market and commercialisation of services</a:t>
            </a:r>
            <a:endParaRPr lang="en-GB" sz="1400" dirty="0" smtClean="0"/>
          </a:p>
          <a:p>
            <a:pPr marL="285750" lvl="2" indent="-285750"/>
            <a:endParaRPr lang="en-GB" sz="1400" dirty="0"/>
          </a:p>
          <a:p>
            <a:pPr lvl="2" indent="0">
              <a:buNone/>
            </a:pP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917909083"/>
      </p:ext>
    </p:extLst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SCF_pptTemplate_v3">
  <a:themeElements>
    <a:clrScheme name="Small Cell Forum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6E69B0"/>
      </a:accent1>
      <a:accent2>
        <a:srgbClr val="FFC82E"/>
      </a:accent2>
      <a:accent3>
        <a:srgbClr val="807F83"/>
      </a:accent3>
      <a:accent4>
        <a:srgbClr val="913E76"/>
      </a:accent4>
      <a:accent5>
        <a:srgbClr val="2A2B6B"/>
      </a:accent5>
      <a:accent6>
        <a:srgbClr val="85992A"/>
      </a:accent6>
      <a:hlink>
        <a:srgbClr val="6E69B0"/>
      </a:hlink>
      <a:folHlink>
        <a:srgbClr val="807F83"/>
      </a:folHlink>
    </a:clrScheme>
    <a:fontScheme name="Withy King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mall Cell Forum">
  <a:themeElements>
    <a:clrScheme name="Small Cell Forum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6E69B0"/>
      </a:accent1>
      <a:accent2>
        <a:srgbClr val="FFC82E"/>
      </a:accent2>
      <a:accent3>
        <a:srgbClr val="807F83"/>
      </a:accent3>
      <a:accent4>
        <a:srgbClr val="913E76"/>
      </a:accent4>
      <a:accent5>
        <a:srgbClr val="2A2B6B"/>
      </a:accent5>
      <a:accent6>
        <a:srgbClr val="85992A"/>
      </a:accent6>
      <a:hlink>
        <a:srgbClr val="6E69B0"/>
      </a:hlink>
      <a:folHlink>
        <a:srgbClr val="807F8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SCF_pptTemplate_v3.potx</Template>
  <TotalTime>0</TotalTime>
  <Words>745</Words>
  <Application>Microsoft Office PowerPoint</Application>
  <PresentationFormat>On-screen Show (16:9)</PresentationFormat>
  <Paragraphs>89</Paragraphs>
  <Slides>14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Verdana</vt:lpstr>
      <vt:lpstr>Calibri</vt:lpstr>
      <vt:lpstr>Wingdings</vt:lpstr>
      <vt:lpstr>SCF_pptTemplate_v3</vt:lpstr>
      <vt:lpstr>Small Cell Forum</vt:lpstr>
      <vt:lpstr>think-cell Slide</vt:lpstr>
      <vt:lpstr>Small cells: Delivering densification for 5G 3GPP RAN 5G Workshop    RWS-150071</vt:lpstr>
      <vt:lpstr>Overview</vt:lpstr>
      <vt:lpstr>Carrier-led organization: 63 operator members  80 technology providers </vt:lpstr>
      <vt:lpstr>PowerPoint Presentation</vt:lpstr>
      <vt:lpstr>Three aspects must be built into 5G to accelerate adoption and enable value creation using Small Cell HetNets 1) Interface for virtualised small cell 2) Multi operator/Neutral Host 3) API/Services Framework </vt:lpstr>
      <vt:lpstr>5G Radio Access Network Virtualization</vt:lpstr>
      <vt:lpstr>Removing barriers to mass adoption via Multi-Operator Neutral Host, aka RAN Slicing</vt:lpstr>
      <vt:lpstr>Common API/Services Framework</vt:lpstr>
      <vt:lpstr>Summary</vt:lpstr>
      <vt:lpstr>PowerPoint Presentation</vt:lpstr>
      <vt:lpstr>Additional Material</vt:lpstr>
      <vt:lpstr>PowerPoint Presentation</vt:lpstr>
      <vt:lpstr>Forum activities to support our mission</vt:lpstr>
      <vt:lpstr>Release Program</vt:lpstr>
    </vt:vector>
  </TitlesOfParts>
  <Company>Kava Media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Lucinda Hill;Andy Germano</dc:creator>
  <cp:lastModifiedBy>Law, Alan, Vodafone Group</cp:lastModifiedBy>
  <cp:revision>309</cp:revision>
  <cp:lastPrinted>2015-06-05T10:46:06Z</cp:lastPrinted>
  <dcterms:created xsi:type="dcterms:W3CDTF">2012-02-10T12:36:53Z</dcterms:created>
  <dcterms:modified xsi:type="dcterms:W3CDTF">2015-09-10T20:11:57Z</dcterms:modified>
</cp:coreProperties>
</file>