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1" r:id="rId6"/>
    <p:sldId id="257" r:id="rId7"/>
    <p:sldId id="277" r:id="rId8"/>
    <p:sldId id="273" r:id="rId9"/>
    <p:sldId id="263" r:id="rId10"/>
    <p:sldId id="264" r:id="rId11"/>
    <p:sldId id="266" r:id="rId12"/>
    <p:sldId id="272" r:id="rId13"/>
    <p:sldId id="275" r:id="rId14"/>
    <p:sldId id="268" r:id="rId15"/>
    <p:sldId id="276" r:id="rId16"/>
    <p:sldId id="270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Vincent Depagne" initials="VD" lastIdx="8" clrIdx="2">
    <p:extLst>
      <p:ext uri="{19B8F6BF-5375-455C-9EA6-DF929625EA0E}">
        <p15:presenceInfo xmlns:p15="http://schemas.microsoft.com/office/powerpoint/2012/main" userId="S-1-5-21-2034197439-752511010-549785860-20172" providerId="AD"/>
      </p:ext>
    </p:extLst>
  </p:cmAuthor>
  <p:cmAuthor id="4" name="Mathieu Mangion" initials="MMA" lastIdx="1" clrIdx="3">
    <p:extLst>
      <p:ext uri="{19B8F6BF-5375-455C-9EA6-DF929625EA0E}">
        <p15:presenceInfo xmlns:p15="http://schemas.microsoft.com/office/powerpoint/2012/main" userId="Mathieu Man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91A"/>
    <a:srgbClr val="EC008C"/>
    <a:srgbClr val="302E45"/>
    <a:srgbClr val="E1F0FF"/>
    <a:srgbClr val="004A8D"/>
    <a:srgbClr val="E7E6E6"/>
    <a:srgbClr val="298FD1"/>
    <a:srgbClr val="F58C7E"/>
    <a:srgbClr val="F067A6"/>
    <a:srgbClr val="B4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81928" autoAdjust="0"/>
  </p:normalViewPr>
  <p:slideViewPr>
    <p:cSldViewPr snapToGrid="0" showGuides="1">
      <p:cViewPr varScale="1">
        <p:scale>
          <a:sx n="74" d="100"/>
          <a:sy n="74" d="100"/>
        </p:scale>
        <p:origin x="124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2-11T15:30:33.0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EF7BC4-7286-41FB-A99C-54C26119E207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8B1760-BA3D-4EBC-93CE-1966E5A11DBA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13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0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3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1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4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6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5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7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8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8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5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11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– Title – 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– Title –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6000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algn="ctr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Author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מציין מיקום טקסט 46">
            <a:extLst>
              <a:ext uri="{FF2B5EF4-FFF2-40B4-BE49-F238E27FC236}">
                <a16:creationId xmlns:a16="http://schemas.microsoft.com/office/drawing/2014/main" id="{FD6F9B42-0030-44D8-B2E1-52F344572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884" y="4293567"/>
            <a:ext cx="10998774" cy="520661"/>
          </a:xfrm>
        </p:spPr>
        <p:txBody>
          <a:bodyPr vert="horz" lIns="108878" tIns="54439" rIns="108878" bIns="54439" rtlCol="0">
            <a:noAutofit/>
          </a:bodyPr>
          <a:lstStyle>
            <a:lvl1pPr algn="ctr">
              <a:defRPr lang="en-US" sz="3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Subtitle – Subtitle – Subtitle</a:t>
            </a: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BD03EF94-A2B2-41AB-959A-AB1B4810E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1B0DE5C-6EB8-4498-9785-5677E9BA2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60" r:id="rId2"/>
    <p:sldLayoutId id="2147483779" r:id="rId3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5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5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5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10.10.10.10/MtgPresence/registerPresence.aspx?token=BE-685E-4B4C-A46A-CDD23CE39CBA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app.etsi.org/3GPPRegistration/fUnRegister.asp?mid=19312&amp;id=78972&amp;p=MCNAMARAB" TargetMode="External"/><Relationship Id="rId5" Type="http://schemas.openxmlformats.org/officeDocument/2006/relationships/hyperlink" Target="https://portal.3gpp.org/desktopmodules/Meetings/MeetingBadge.aspx?token=BE-685E-4B4C-A46A-CDD23CE39CBA" TargetMode="External"/><Relationship Id="rId4" Type="http://schemas.openxmlformats.org/officeDocument/2006/relationships/hyperlink" Target="http://10.10.10.10/MtgPresence/registerPresenc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3gpp.org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42728-10F4-4BFE-9BDB-6FC2AD09F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3GPP Meeting Application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B800DF8-7029-4E42-A550-E90B5B286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ITC team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2D1331A1-A0D3-411D-818E-FD00299BC2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Presentation of the new Graphical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details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1730" y="1364763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140" y="1364762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759" y="5424127"/>
            <a:ext cx="4944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Meeting details are shown on a separate page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03234" y="5194721"/>
            <a:ext cx="61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Meeting details are shown on the same page over the meeting list</a:t>
            </a:r>
          </a:p>
          <a:p>
            <a:r>
              <a:rPr lang="en-GB" sz="1600" dirty="0">
                <a:solidFill>
                  <a:schemeClr val="tx2"/>
                </a:solidFill>
              </a:rPr>
              <a:t>There are 3 expandable sections </a:t>
            </a:r>
          </a:p>
          <a:p>
            <a:r>
              <a:rPr lang="en-GB" sz="16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3" y="1888975"/>
            <a:ext cx="5102758" cy="329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22" y="1888975"/>
            <a:ext cx="5979747" cy="30949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585358" y="3417903"/>
            <a:ext cx="297911" cy="15660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8726751" y="4983907"/>
            <a:ext cx="3007563" cy="626314"/>
          </a:xfrm>
          <a:prstGeom prst="bentConnector3">
            <a:avLst>
              <a:gd name="adj1" fmla="val -1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1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participants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1730" y="1364763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140" y="1364762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648" y="5484747"/>
            <a:ext cx="494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Click on the “participants” icon of the concerned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  <a:r>
              <a:rPr lang="en-GB" sz="1600" dirty="0">
                <a:solidFill>
                  <a:schemeClr val="tx2"/>
                </a:solidFill>
              </a:rPr>
              <a:t> new page opens with the list of participants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7614" y="5530913"/>
            <a:ext cx="5322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Click on the concerned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Expand the “list of participants” from the meeting details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GDPR compliant (no phone number publicly visible)</a:t>
            </a:r>
          </a:p>
        </p:txBody>
      </p:sp>
      <p:cxnSp>
        <p:nvCxnSpPr>
          <p:cNvPr id="12" name="Elbow Connector 11"/>
          <p:cNvCxnSpPr>
            <a:cxnSpLocks/>
          </p:cNvCxnSpPr>
          <p:nvPr/>
        </p:nvCxnSpPr>
        <p:spPr>
          <a:xfrm>
            <a:off x="6667130" y="2877878"/>
            <a:ext cx="388993" cy="368244"/>
          </a:xfrm>
          <a:prstGeom prst="bentConnector3">
            <a:avLst>
              <a:gd name="adj1" fmla="val -162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64" y="3125145"/>
            <a:ext cx="4683757" cy="2405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777" y="1918697"/>
            <a:ext cx="5455466" cy="1126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3D61AD-E5D9-43D5-BCE5-16BBE373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7" y="1828849"/>
            <a:ext cx="6110138" cy="2970282"/>
          </a:xfrm>
          <a:prstGeom prst="rect">
            <a:avLst/>
          </a:prstGeom>
        </p:spPr>
      </p:pic>
      <p:cxnSp>
        <p:nvCxnSpPr>
          <p:cNvPr id="18" name="Elbow Connector 11">
            <a:extLst>
              <a:ext uri="{FF2B5EF4-FFF2-40B4-BE49-F238E27FC236}">
                <a16:creationId xmlns:a16="http://schemas.microsoft.com/office/drawing/2014/main" id="{6AE99176-0027-4519-B2C9-A2E9291357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6693" y="3033143"/>
            <a:ext cx="1442893" cy="18400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7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badges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5240" y="1529872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7829" y="1532825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877" y="2038268"/>
            <a:ext cx="48942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/>
              <a:t>Dear</a:t>
            </a:r>
            <a:r>
              <a:rPr lang="fr-FR" sz="600" dirty="0"/>
              <a:t> XXXXXX,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/>
              <a:t>You have been </a:t>
            </a:r>
            <a:r>
              <a:rPr lang="fr-FR" sz="600" dirty="0" err="1"/>
              <a:t>successfully</a:t>
            </a:r>
            <a:r>
              <a:rPr lang="fr-FR" sz="600" dirty="0"/>
              <a:t> </a:t>
            </a:r>
            <a:r>
              <a:rPr lang="fr-FR" sz="600" dirty="0" err="1"/>
              <a:t>registered</a:t>
            </a:r>
            <a:r>
              <a:rPr lang="fr-FR" sz="600" dirty="0"/>
              <a:t> for the </a:t>
            </a:r>
            <a:r>
              <a:rPr lang="fr-FR" sz="600" dirty="0" err="1"/>
              <a:t>following</a:t>
            </a:r>
            <a:r>
              <a:rPr lang="fr-FR" sz="600" dirty="0"/>
              <a:t> meeting: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/>
              <a:t>Meeting Reference: SA2#129-Bis</a:t>
            </a:r>
            <a:br>
              <a:rPr lang="fr-FR" sz="600" dirty="0"/>
            </a:br>
            <a:r>
              <a:rPr lang="fr-FR" sz="600" dirty="0"/>
              <a:t>Meeting Location: West Palm Beach, Florida, UNITED STATES</a:t>
            </a:r>
            <a:br>
              <a:rPr lang="fr-FR" sz="600" dirty="0"/>
            </a:br>
            <a:r>
              <a:rPr lang="fr-FR" sz="600" dirty="0"/>
              <a:t>Meeting Start Date: 26 </a:t>
            </a:r>
            <a:r>
              <a:rPr lang="fr-FR" sz="600" dirty="0" err="1"/>
              <a:t>Nov</a:t>
            </a:r>
            <a:r>
              <a:rPr lang="fr-FR" sz="600" dirty="0"/>
              <a:t> 2018 08:30</a:t>
            </a:r>
            <a:br>
              <a:rPr lang="fr-FR" sz="600" dirty="0"/>
            </a:br>
            <a:r>
              <a:rPr lang="fr-FR" sz="600" dirty="0"/>
              <a:t>Meeting End Date: 30 </a:t>
            </a:r>
            <a:r>
              <a:rPr lang="fr-FR" sz="600" dirty="0" err="1"/>
              <a:t>Nov</a:t>
            </a:r>
            <a:r>
              <a:rPr lang="fr-FR" sz="600" dirty="0"/>
              <a:t> 2018 17:00</a:t>
            </a:r>
            <a:br>
              <a:rPr lang="fr-FR" sz="600" dirty="0"/>
            </a:br>
            <a:r>
              <a:rPr lang="fr-FR" sz="600" dirty="0" err="1"/>
              <a:t>Representing</a:t>
            </a:r>
            <a:r>
              <a:rPr lang="fr-FR" sz="600" dirty="0"/>
              <a:t>: </a:t>
            </a:r>
            <a:r>
              <a:rPr lang="fr-FR" sz="600" dirty="0" err="1"/>
              <a:t>Openet</a:t>
            </a:r>
            <a:r>
              <a:rPr lang="fr-FR" sz="600" dirty="0"/>
              <a:t> Telecom (ETSI)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/>
              <a:t>You </a:t>
            </a:r>
            <a:r>
              <a:rPr lang="fr-FR" sz="600" dirty="0" err="1"/>
              <a:t>will</a:t>
            </a:r>
            <a:r>
              <a:rPr lang="fr-FR" sz="600" dirty="0"/>
              <a:t> </a:t>
            </a:r>
            <a:r>
              <a:rPr lang="fr-FR" sz="600" dirty="0" err="1"/>
              <a:t>be</a:t>
            </a:r>
            <a:r>
              <a:rPr lang="fr-FR" sz="600" dirty="0"/>
              <a:t> able to </a:t>
            </a:r>
            <a:r>
              <a:rPr lang="fr-FR" sz="600" dirty="0" err="1"/>
              <a:t>confirm</a:t>
            </a:r>
            <a:r>
              <a:rPr lang="fr-FR" sz="600" dirty="0"/>
              <a:t> </a:t>
            </a:r>
            <a:r>
              <a:rPr lang="fr-FR" sz="600" dirty="0" err="1"/>
              <a:t>your</a:t>
            </a:r>
            <a:r>
              <a:rPr lang="fr-FR" sz="600" dirty="0"/>
              <a:t> participation to the meeting once </a:t>
            </a:r>
            <a:r>
              <a:rPr lang="fr-FR" sz="600" dirty="0" err="1"/>
              <a:t>you</a:t>
            </a:r>
            <a:r>
              <a:rPr lang="fr-FR" sz="600" dirty="0"/>
              <a:t> are in the meeting room by </a:t>
            </a:r>
            <a:r>
              <a:rPr lang="fr-FR" sz="600" dirty="0" err="1"/>
              <a:t>clicking</a:t>
            </a:r>
            <a:r>
              <a:rPr lang="fr-FR" sz="600" dirty="0"/>
              <a:t> on </a:t>
            </a:r>
            <a:r>
              <a:rPr lang="fr-FR" sz="600" u="sng" dirty="0" err="1">
                <a:hlinkClick r:id="rId3"/>
              </a:rPr>
              <a:t>this</a:t>
            </a:r>
            <a:r>
              <a:rPr lang="fr-FR" sz="600" u="sng" dirty="0">
                <a:hlinkClick r:id="rId3"/>
              </a:rPr>
              <a:t> </a:t>
            </a:r>
            <a:r>
              <a:rPr lang="fr-FR" sz="600" u="sng" dirty="0" err="1">
                <a:hlinkClick r:id="rId3"/>
              </a:rPr>
              <a:t>link</a:t>
            </a:r>
            <a:r>
              <a:rPr lang="fr-FR" sz="600" dirty="0"/>
              <a:t>,</a:t>
            </a:r>
            <a:br>
              <a:rPr lang="fr-FR" sz="600" dirty="0"/>
            </a:br>
            <a:r>
              <a:rPr lang="fr-FR" sz="600" dirty="0"/>
              <a:t>or by </a:t>
            </a:r>
            <a:r>
              <a:rPr lang="fr-FR" sz="600" dirty="0" err="1"/>
              <a:t>going</a:t>
            </a:r>
            <a:r>
              <a:rPr lang="fr-FR" sz="600" dirty="0"/>
              <a:t> to </a:t>
            </a:r>
            <a:r>
              <a:rPr lang="fr-FR" sz="600" u="sng" dirty="0">
                <a:hlinkClick r:id="rId4"/>
              </a:rPr>
              <a:t>http://10.10.10.10/MtgPresence/registerPresence.aspx</a:t>
            </a:r>
            <a:r>
              <a:rPr lang="fr-FR" sz="600" dirty="0"/>
              <a:t> and </a:t>
            </a:r>
            <a:r>
              <a:rPr lang="fr-FR" sz="600" dirty="0" err="1"/>
              <a:t>entering</a:t>
            </a:r>
            <a:r>
              <a:rPr lang="fr-FR" sz="600" dirty="0"/>
              <a:t> </a:t>
            </a:r>
            <a:r>
              <a:rPr lang="fr-FR" sz="600" dirty="0" err="1"/>
              <a:t>token</a:t>
            </a:r>
            <a:r>
              <a:rPr lang="fr-FR" sz="600" dirty="0"/>
              <a:t> BE-685E-4B4C-A46A-CDD23CE39CBA in the </a:t>
            </a:r>
            <a:r>
              <a:rPr lang="fr-FR" sz="600" dirty="0" err="1"/>
              <a:t>text</a:t>
            </a:r>
            <a:r>
              <a:rPr lang="fr-FR" sz="600" dirty="0"/>
              <a:t> </a:t>
            </a:r>
            <a:r>
              <a:rPr lang="fr-FR" sz="600" dirty="0" err="1"/>
              <a:t>field</a:t>
            </a:r>
            <a:r>
              <a:rPr lang="fr-FR" sz="600" dirty="0"/>
              <a:t>.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/>
              <a:t>To </a:t>
            </a:r>
            <a:r>
              <a:rPr lang="fr-FR" sz="600" dirty="0" err="1"/>
              <a:t>print</a:t>
            </a:r>
            <a:r>
              <a:rPr lang="fr-FR" sz="600" dirty="0"/>
              <a:t> </a:t>
            </a:r>
            <a:r>
              <a:rPr lang="fr-FR" sz="600" dirty="0" err="1"/>
              <a:t>your</a:t>
            </a:r>
            <a:r>
              <a:rPr lang="fr-FR" sz="600" dirty="0"/>
              <a:t> meeting badge, click </a:t>
            </a:r>
            <a:r>
              <a:rPr lang="fr-FR" sz="600" u="sng" dirty="0" err="1">
                <a:hlinkClick r:id="rId5"/>
              </a:rPr>
              <a:t>here</a:t>
            </a:r>
            <a:r>
              <a:rPr lang="fr-FR" sz="600" dirty="0"/>
              <a:t>. </a:t>
            </a:r>
            <a:r>
              <a:rPr lang="fr-FR" sz="600" b="1" dirty="0"/>
              <a:t>IT IS IMPORTANT THAT YOU PRINT AND WEAR YOUR BADGE </a:t>
            </a:r>
            <a:r>
              <a:rPr lang="fr-FR" sz="600" b="1" u="sng" dirty="0"/>
              <a:t>THROUGHOUT THE MEETING</a:t>
            </a:r>
            <a:r>
              <a:rPr lang="fr-FR" sz="600" b="1" dirty="0"/>
              <a:t>.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/>
              <a:t>If </a:t>
            </a:r>
            <a:r>
              <a:rPr lang="fr-FR" sz="600" dirty="0" err="1"/>
              <a:t>you</a:t>
            </a:r>
            <a:r>
              <a:rPr lang="fr-FR" sz="600" dirty="0"/>
              <a:t> </a:t>
            </a:r>
            <a:r>
              <a:rPr lang="fr-FR" sz="600" dirty="0" err="1"/>
              <a:t>wish</a:t>
            </a:r>
            <a:r>
              <a:rPr lang="fr-FR" sz="600" dirty="0"/>
              <a:t> to cancel </a:t>
            </a:r>
            <a:r>
              <a:rPr lang="fr-FR" sz="600" dirty="0" err="1"/>
              <a:t>your</a:t>
            </a:r>
            <a:r>
              <a:rPr lang="fr-FR" sz="600" dirty="0"/>
              <a:t> registration to </a:t>
            </a:r>
            <a:r>
              <a:rPr lang="fr-FR" sz="600" dirty="0" err="1"/>
              <a:t>this</a:t>
            </a:r>
            <a:r>
              <a:rPr lang="fr-FR" sz="600" dirty="0"/>
              <a:t> meeting, click the </a:t>
            </a:r>
            <a:r>
              <a:rPr lang="fr-FR" sz="600" dirty="0" err="1"/>
              <a:t>following</a:t>
            </a:r>
            <a:r>
              <a:rPr lang="fr-FR" sz="600" dirty="0"/>
              <a:t> </a:t>
            </a:r>
            <a:r>
              <a:rPr lang="fr-FR" sz="600" dirty="0" err="1"/>
              <a:t>link</a:t>
            </a:r>
            <a:r>
              <a:rPr lang="fr-FR" sz="600" dirty="0"/>
              <a:t>:</a:t>
            </a:r>
            <a:br>
              <a:rPr lang="fr-FR" sz="600" dirty="0"/>
            </a:br>
            <a:r>
              <a:rPr lang="fr-FR" sz="600" u="sng" dirty="0">
                <a:hlinkClick r:id="rId6"/>
              </a:rPr>
              <a:t>Cancel Registration</a:t>
            </a:r>
            <a:br>
              <a:rPr lang="fr-FR" sz="600" dirty="0"/>
            </a:br>
            <a:br>
              <a:rPr lang="fr-FR" sz="600" dirty="0"/>
            </a:br>
            <a:r>
              <a:rPr lang="fr-FR" sz="600" dirty="0" err="1"/>
              <a:t>Thank</a:t>
            </a:r>
            <a:r>
              <a:rPr lang="fr-FR" sz="600" dirty="0"/>
              <a:t> </a:t>
            </a:r>
            <a:r>
              <a:rPr lang="fr-FR" sz="600" dirty="0" err="1"/>
              <a:t>you</a:t>
            </a:r>
            <a:r>
              <a:rPr lang="fr-FR" sz="600" dirty="0"/>
              <a:t> for </a:t>
            </a:r>
            <a:r>
              <a:rPr lang="fr-FR" sz="600" dirty="0" err="1"/>
              <a:t>your</a:t>
            </a:r>
            <a:r>
              <a:rPr lang="fr-FR" sz="600" dirty="0"/>
              <a:t> registration</a:t>
            </a:r>
            <a:endParaRPr lang="en-GB" sz="600" dirty="0" err="1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5274" y="3216003"/>
            <a:ext cx="338266" cy="177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53" y="4493071"/>
            <a:ext cx="1569447" cy="113918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1550976" y="3393075"/>
            <a:ext cx="1" cy="10999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74BADB-96DC-472D-B05A-140FC0953417}"/>
              </a:ext>
            </a:extLst>
          </p:cNvPr>
          <p:cNvSpPr txBox="1"/>
          <p:nvPr/>
        </p:nvSpPr>
        <p:spPr>
          <a:xfrm>
            <a:off x="6780824" y="6003710"/>
            <a:ext cx="414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 menu is available from the participant list</a:t>
            </a:r>
          </a:p>
          <a:p>
            <a:r>
              <a:rPr lang="en-GB" sz="1600" dirty="0">
                <a:solidFill>
                  <a:schemeClr val="tx2"/>
                </a:solidFill>
              </a:rPr>
              <a:t>Still accessible from the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871DB-645D-49F0-9479-B94A50459777}"/>
              </a:ext>
            </a:extLst>
          </p:cNvPr>
          <p:cNvSpPr txBox="1"/>
          <p:nvPr/>
        </p:nvSpPr>
        <p:spPr>
          <a:xfrm>
            <a:off x="321877" y="6003710"/>
            <a:ext cx="4824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Accessible from a link sent in registration mail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344" y="2012716"/>
            <a:ext cx="4499475" cy="35775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63690" y="4142232"/>
            <a:ext cx="453481" cy="1135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5" name="Rectangle 14"/>
          <p:cNvSpPr/>
          <p:nvPr/>
        </p:nvSpPr>
        <p:spPr>
          <a:xfrm>
            <a:off x="8053160" y="4983480"/>
            <a:ext cx="553630" cy="1782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93425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user actions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8871" y="5149885"/>
            <a:ext cx="807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Actionable icons replaced by a menu</a:t>
            </a:r>
          </a:p>
          <a:p>
            <a:r>
              <a:rPr lang="en-GB" dirty="0">
                <a:solidFill>
                  <a:schemeClr val="tx2"/>
                </a:solidFill>
              </a:rPr>
              <a:t>The items list depends on the meeting configuration and your rights.</a:t>
            </a:r>
          </a:p>
          <a:p>
            <a:r>
              <a:rPr lang="en-GB" dirty="0">
                <a:solidFill>
                  <a:schemeClr val="tx2"/>
                </a:solidFill>
              </a:rPr>
              <a:t>Filters directly reachable from the main page for a dynamic display of results.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85875"/>
            <a:ext cx="10231237" cy="3718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84695" y="1285875"/>
            <a:ext cx="293545" cy="1649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48118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registration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8601" y="3288676"/>
            <a:ext cx="392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2° Repeat the operation and check the list of selected meetings.</a:t>
            </a:r>
          </a:p>
          <a:p>
            <a:r>
              <a:rPr lang="en-GB" dirty="0">
                <a:solidFill>
                  <a:schemeClr val="tx2"/>
                </a:solidFill>
              </a:rPr>
              <a:t>You can deselect them with the “-” icon.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9567" y="1660565"/>
            <a:ext cx="6204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1° Click on a meeting and “Add to my selected meetings” button, or click directly on the “</a:t>
            </a:r>
            <a:r>
              <a:rPr lang="en-GB" sz="3200" b="1" dirty="0">
                <a:solidFill>
                  <a:schemeClr val="tx2"/>
                </a:solidFill>
              </a:rPr>
              <a:t>+</a:t>
            </a:r>
            <a:r>
              <a:rPr lang="en-GB" dirty="0">
                <a:solidFill>
                  <a:schemeClr val="tx2"/>
                </a:solidFill>
              </a:rPr>
              <a:t>” icon.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4033" y="5020632"/>
            <a:ext cx="599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3° Configure your options for each or for all meetings, status and represented organisation, then submit your registrations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0" y="4333388"/>
            <a:ext cx="4404872" cy="20556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26639" y="4497342"/>
            <a:ext cx="960121" cy="3134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6" name="Rectangle 15"/>
          <p:cNvSpPr/>
          <p:nvPr/>
        </p:nvSpPr>
        <p:spPr>
          <a:xfrm>
            <a:off x="2326639" y="5221876"/>
            <a:ext cx="960121" cy="3134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" y="1309018"/>
            <a:ext cx="5119155" cy="11139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3612" y="2239623"/>
            <a:ext cx="928208" cy="187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65" y="2596785"/>
            <a:ext cx="6094515" cy="508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150" y="2644410"/>
            <a:ext cx="145200" cy="142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880" y="3356754"/>
            <a:ext cx="6300787" cy="11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/>
              <a:t>The web application used to list and register to ETSI and 3GPP meetings (known as Meeting Calendar) will be updated in January 2019 (date to be communicated by helpdesk) .</a:t>
            </a:r>
          </a:p>
          <a:p>
            <a:r>
              <a:rPr lang="en-GB" sz="1800" dirty="0"/>
              <a:t>It offers a more homogenous and user friendly interface. It has been developed using modern technologies.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Visual aspects and navigation across pages have been made consistent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New features have been implemented and existing features have either been preserved or adapted.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Access rights have been checked: they are preserved when authorised.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It is still accessible from home page of the </a:t>
            </a:r>
            <a:r>
              <a:rPr lang="en-GB" sz="1800" dirty="0">
                <a:hlinkClick r:id="rId3"/>
              </a:rPr>
              <a:t>3GPP portal</a:t>
            </a:r>
            <a:endParaRPr lang="en-GB" sz="1800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URLs sent in past notifications are preserved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The same application is deployed on ETSI and 3GPP portals, with their own visual identity and specific features</a:t>
            </a:r>
          </a:p>
          <a:p>
            <a:r>
              <a:rPr lang="en-GB" sz="1800" dirty="0"/>
              <a:t>The following slides show the main differences between the existing </a:t>
            </a:r>
            <a:r>
              <a:rPr lang="en-GB" sz="1800" b="1" u="sng" dirty="0"/>
              <a:t>3GPP</a:t>
            </a:r>
            <a:r>
              <a:rPr lang="en-GB" sz="1800" dirty="0"/>
              <a:t> application and the new one.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305" y="1235588"/>
            <a:ext cx="6951323" cy="3226212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application in one slide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cxnSp>
        <p:nvCxnSpPr>
          <p:cNvPr id="12" name="Elbow Connector 11"/>
          <p:cNvCxnSpPr>
            <a:endCxn id="25" idx="1"/>
          </p:cNvCxnSpPr>
          <p:nvPr/>
        </p:nvCxnSpPr>
        <p:spPr>
          <a:xfrm>
            <a:off x="8172549" y="1469891"/>
            <a:ext cx="2361048" cy="476932"/>
          </a:xfrm>
          <a:prstGeom prst="bentConnector3">
            <a:avLst>
              <a:gd name="adj1" fmla="val 62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94882" y="2360305"/>
            <a:ext cx="2148396" cy="231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1797698" y="2475943"/>
            <a:ext cx="1197184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95812" y="4257113"/>
            <a:ext cx="138488" cy="158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797698" y="4014601"/>
            <a:ext cx="1255382" cy="6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33597" y="1792934"/>
            <a:ext cx="124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Login / logout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251" y="2184000"/>
            <a:ext cx="175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Meetings for which you are registered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68" y="3844650"/>
            <a:ext cx="196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List of all meetings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45063" y="3891353"/>
            <a:ext cx="175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Link to register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34300" y="2605008"/>
            <a:ext cx="144780" cy="168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34" name="Elbow Connector 33"/>
          <p:cNvCxnSpPr>
            <a:endCxn id="35" idx="1"/>
          </p:cNvCxnSpPr>
          <p:nvPr/>
        </p:nvCxnSpPr>
        <p:spPr>
          <a:xfrm>
            <a:off x="7804903" y="2605008"/>
            <a:ext cx="1940161" cy="391025"/>
          </a:xfrm>
          <a:prstGeom prst="bentConnector3">
            <a:avLst>
              <a:gd name="adj1" fmla="val 60997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745064" y="2842144"/>
            <a:ext cx="175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Display options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7465" y="4577438"/>
            <a:ext cx="317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Click on a meeting to display information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84772" y="4529846"/>
            <a:ext cx="152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Registration form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053080" y="3984980"/>
            <a:ext cx="2082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53080" y="3984980"/>
            <a:ext cx="0" cy="344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53080" y="4329064"/>
            <a:ext cx="0" cy="12533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0"/>
            <a:endCxn id="31" idx="1"/>
          </p:cNvCxnSpPr>
          <p:nvPr/>
        </p:nvCxnSpPr>
        <p:spPr>
          <a:xfrm rot="5400000" flipH="1" flipV="1">
            <a:off x="8599124" y="3111175"/>
            <a:ext cx="211871" cy="2080007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37" y="4835542"/>
            <a:ext cx="3640403" cy="15951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038" y="4830382"/>
            <a:ext cx="4525062" cy="17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home page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40439" y="1760704"/>
            <a:ext cx="250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6168" y="1760703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7164" y="4972050"/>
            <a:ext cx="625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Lighter look and feel for meetings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More sorting options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Same login/password interface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2222368"/>
            <a:ext cx="5734061" cy="2349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72" y="2222368"/>
            <a:ext cx="6040530" cy="21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9" y="1506784"/>
            <a:ext cx="7638074" cy="2209147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list: display and filters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98914" y="1173093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8914" y="3856984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9967" y="5390886"/>
            <a:ext cx="5434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Direct access to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Quick view of meetings to which you can register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Display of new / cancelled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TB selection driven by the “Working Group” filter field, and not by the 3GPP Portal Page “Select TSG/WG” menu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128" y="1694190"/>
            <a:ext cx="3078270" cy="2104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81954" y="1474854"/>
            <a:ext cx="843786" cy="219336"/>
          </a:xfrm>
          <a:prstGeom prst="rect">
            <a:avLst/>
          </a:prstGeom>
          <a:noFill/>
          <a:ln w="19050">
            <a:solidFill>
              <a:srgbClr val="75B9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9" name="Elbow Connector 18"/>
          <p:cNvCxnSpPr>
            <a:stCxn id="17" idx="3"/>
            <a:endCxn id="16" idx="0"/>
          </p:cNvCxnSpPr>
          <p:nvPr/>
        </p:nvCxnSpPr>
        <p:spPr>
          <a:xfrm>
            <a:off x="7825740" y="1584522"/>
            <a:ext cx="1974523" cy="109668"/>
          </a:xfrm>
          <a:prstGeom prst="bentConnector2">
            <a:avLst/>
          </a:prstGeom>
          <a:ln w="12700">
            <a:solidFill>
              <a:srgbClr val="75B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9" y="4371052"/>
            <a:ext cx="4914550" cy="1965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694" y="4367254"/>
            <a:ext cx="6872932" cy="9570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393145" y="4446250"/>
            <a:ext cx="506515" cy="232430"/>
          </a:xfrm>
          <a:prstGeom prst="rect">
            <a:avLst/>
          </a:prstGeom>
          <a:noFill/>
          <a:ln w="19050">
            <a:solidFill>
              <a:srgbClr val="75B9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25" name="Straight Arrow Connector 24"/>
          <p:cNvCxnSpPr>
            <a:stCxn id="27" idx="3"/>
          </p:cNvCxnSpPr>
          <p:nvPr/>
        </p:nvCxnSpPr>
        <p:spPr>
          <a:xfrm>
            <a:off x="4899660" y="4562465"/>
            <a:ext cx="377190" cy="5725"/>
          </a:xfrm>
          <a:prstGeom prst="straightConnector1">
            <a:avLst/>
          </a:prstGeom>
          <a:ln w="12700">
            <a:solidFill>
              <a:srgbClr val="75B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list: your meetings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8930" y="1439229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3489" y="1472289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1033" y="4966254"/>
            <a:ext cx="545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Screen divided into 2 parts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Top: list of meetings you are registered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Bottom: list of upcoming meetings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286" y="4966254"/>
            <a:ext cx="567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All the meetings are in a scroll down list and you have to tick the boxes to see the meetings to which you are registered.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33" y="2202533"/>
            <a:ext cx="4885077" cy="2645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8C67D-9110-4441-B8AF-DD8604880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02" y="2662836"/>
            <a:ext cx="5645798" cy="154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8B38BF-393A-4F29-A6D8-FB20437D8254}"/>
              </a:ext>
            </a:extLst>
          </p:cNvPr>
          <p:cNvSpPr/>
          <p:nvPr/>
        </p:nvSpPr>
        <p:spPr>
          <a:xfrm>
            <a:off x="6672643" y="2153920"/>
            <a:ext cx="2095437" cy="187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75B91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51EAC-81F3-4191-9D88-21116B453FB5}"/>
              </a:ext>
            </a:extLst>
          </p:cNvPr>
          <p:cNvSpPr/>
          <p:nvPr/>
        </p:nvSpPr>
        <p:spPr>
          <a:xfrm>
            <a:off x="450202" y="2671758"/>
            <a:ext cx="1239702" cy="321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7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to a meeting: how to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5139" y="1760706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217" y="1760705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849" y="2272469"/>
            <a:ext cx="394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From the list </a:t>
            </a:r>
            <a:r>
              <a:rPr lang="en-GB" dirty="0">
                <a:solidFill>
                  <a:schemeClr val="tx2"/>
                </a:solidFill>
              </a:rPr>
              <a:t>: Click on the meeting’s name and on “Registration” link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287" y="3750451"/>
            <a:ext cx="470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Or click on the meeting </a:t>
            </a:r>
            <a:r>
              <a:rPr lang="en-GB" dirty="0">
                <a:solidFill>
                  <a:schemeClr val="tx2"/>
                </a:solidFill>
              </a:rPr>
              <a:t>: click on Register button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287" y="2274933"/>
            <a:ext cx="605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From the list </a:t>
            </a:r>
            <a:r>
              <a:rPr lang="en-GB" dirty="0">
                <a:solidFill>
                  <a:schemeClr val="tx2"/>
                </a:solidFill>
              </a:rPr>
              <a:t>: Click on the incoming arrow icon on the 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9" y="2877132"/>
            <a:ext cx="4282542" cy="322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69" y="2672874"/>
            <a:ext cx="6304972" cy="5503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36631" y="2710815"/>
            <a:ext cx="160634" cy="141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368" y="4110999"/>
            <a:ext cx="6294039" cy="13814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730159" y="5257799"/>
            <a:ext cx="543382" cy="237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43700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Deregister from a meeting: how to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New Meeting Application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3499" y="1760705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217" y="1760705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8134" y="4079720"/>
            <a:ext cx="64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Or click on the meeting </a:t>
            </a:r>
            <a:r>
              <a:rPr lang="en-GB" dirty="0">
                <a:solidFill>
                  <a:schemeClr val="tx2"/>
                </a:solidFill>
              </a:rPr>
              <a:t>: and then click on “Deregister” button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286" y="2274933"/>
            <a:ext cx="648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From the list </a:t>
            </a:r>
            <a:r>
              <a:rPr lang="en-GB" dirty="0">
                <a:solidFill>
                  <a:schemeClr val="tx2"/>
                </a:solidFill>
              </a:rPr>
              <a:t>: Click on the outgoing arrow icon on the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9" y="2644265"/>
            <a:ext cx="4644020" cy="174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45" y="2222370"/>
            <a:ext cx="106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tx2"/>
                </a:solidFill>
              </a:rPr>
              <a:t>1st step </a:t>
            </a:r>
            <a:r>
              <a:rPr lang="en-GB" sz="14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445" y="4582927"/>
            <a:ext cx="106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tx2"/>
                </a:solidFill>
              </a:rPr>
              <a:t>2nd step </a:t>
            </a:r>
            <a:r>
              <a:rPr lang="en-GB" sz="14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6770" y="4175760"/>
            <a:ext cx="563620" cy="2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134" y="2741088"/>
            <a:ext cx="6428793" cy="7773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170920" y="3083560"/>
            <a:ext cx="198120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72" y="4557803"/>
            <a:ext cx="6423105" cy="15481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37781" y="5818704"/>
            <a:ext cx="635816" cy="2595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59" y="4885542"/>
            <a:ext cx="3777687" cy="16162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02944" y="6266180"/>
            <a:ext cx="553826" cy="1854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3125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a meeting registration: how to</a:t>
            </a:r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53EB2068-A580-4551-8CA4-17DEF5DC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New Meeting Application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139" y="1760706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Existing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217" y="1760705"/>
            <a:ext cx="19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New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849" y="2272469"/>
            <a:ext cx="3878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tx2"/>
                </a:solidFill>
              </a:rPr>
              <a:t>From the list </a:t>
            </a:r>
            <a:r>
              <a:rPr lang="en-GB" sz="1600" dirty="0">
                <a:solidFill>
                  <a:schemeClr val="tx2"/>
                </a:solidFill>
              </a:rPr>
              <a:t>:</a:t>
            </a:r>
          </a:p>
          <a:p>
            <a:r>
              <a:rPr lang="en-GB" sz="1600" dirty="0">
                <a:solidFill>
                  <a:schemeClr val="tx2"/>
                </a:solidFill>
              </a:rPr>
              <a:t>You must unregister then register again if you want to modify your registration.</a:t>
            </a: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133" y="4428793"/>
            <a:ext cx="642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Then modify your registration options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8133" y="2222370"/>
            <a:ext cx="665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tx2"/>
                </a:solidFill>
              </a:rPr>
              <a:t>Click </a:t>
            </a:r>
            <a:r>
              <a:rPr lang="en-GB" sz="1600" dirty="0">
                <a:solidFill>
                  <a:schemeClr val="tx2"/>
                </a:solidFill>
              </a:rPr>
              <a:t> “Update my registration” from  the (…) icon on the meeting list or from the meeting details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86" y="2842263"/>
            <a:ext cx="6947471" cy="15433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917555" y="3366134"/>
            <a:ext cx="196215" cy="1473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7" name="Rectangle 16"/>
          <p:cNvSpPr/>
          <p:nvPr/>
        </p:nvSpPr>
        <p:spPr>
          <a:xfrm>
            <a:off x="11030693" y="3565327"/>
            <a:ext cx="867937" cy="1473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838" y="4752290"/>
            <a:ext cx="4285662" cy="2001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3" y="3144982"/>
            <a:ext cx="4634466" cy="13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8743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SC_template_2018.potx" id="{C8F73709-AFE9-4C54-8853-E45264F83959}" vid="{E9A364EA-4E71-46EA-B4B4-0A4451E85B21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06de73-71a1-4381-bf7d-6af61afa55ce">ETSIT-108-1713</_dlc_DocId>
    <_dlc_DocIdUrl xmlns="2706de73-71a1-4381-bf7d-6af61afa55ce">
      <Url>http://teams-sharepoint.etsihq.org/itc/_layouts/15/DocIdRedir.aspx?ID=ETSIT-108-1713</Url>
      <Description>ETSIT-108-1713</Description>
    </_dlc_DocIdUrl>
    <_Contributor xmlns="http://schemas.microsoft.com/sharepoint/v3/fields" xsi:nil="true"/>
    <Original_x0020_owner xmlns="2706de73-71a1-4381-bf7d-6af61afa55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BA1F26E34A5C40A9753DD3BA406375" ma:contentTypeVersion="9" ma:contentTypeDescription="" ma:contentTypeScope="" ma:versionID="e963c14e5faa1bbdfbc1666bdcdd8641">
  <xsd:schema xmlns:xsd="http://www.w3.org/2001/XMLSchema" xmlns:xs="http://www.w3.org/2001/XMLSchema" xmlns:p="http://schemas.microsoft.com/office/2006/metadata/properties" xmlns:ns2="2706de73-71a1-4381-bf7d-6af61afa55ce" xmlns:ns3="http://schemas.microsoft.com/sharepoint/v3/fields" targetNamespace="http://schemas.microsoft.com/office/2006/metadata/properties" ma:root="true" ma:fieldsID="361a564b76954ae007c08042c839ab4b" ns2:_="" ns3:_="">
    <xsd:import namespace="2706de73-71a1-4381-bf7d-6af61afa55c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_Contribu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12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17383-2D00-4C23-868B-750E19321192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2706de73-71a1-4381-bf7d-6af61afa55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13BB97-6CFA-4A1A-A95E-39EE44ADD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F11E11-EE45-4B8E-B4AC-A5E3775A6D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0E012D-6597-4D7F-B496-6527E0A42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ETSI_SC_template_2018</Template>
  <TotalTime>5739</TotalTime>
  <Words>741</Words>
  <Application>Microsoft Office PowerPoint</Application>
  <PresentationFormat>Widescreen</PresentationFormat>
  <Paragraphs>117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ETSI Corporate 2018</vt:lpstr>
      <vt:lpstr>New 3GPP Meeting Application</vt:lpstr>
      <vt:lpstr>Introduction</vt:lpstr>
      <vt:lpstr>The new application in one slide</vt:lpstr>
      <vt:lpstr>Portal home page</vt:lpstr>
      <vt:lpstr>Meetings list: display and filters</vt:lpstr>
      <vt:lpstr>Meetings list: your meetings</vt:lpstr>
      <vt:lpstr>Register to a meeting: how to</vt:lpstr>
      <vt:lpstr>Deregister from a meeting: how to</vt:lpstr>
      <vt:lpstr>Modify a meeting registration: how to</vt:lpstr>
      <vt:lpstr>Meeting details</vt:lpstr>
      <vt:lpstr>List of participants</vt:lpstr>
      <vt:lpstr>Print badges</vt:lpstr>
      <vt:lpstr>Access to user actions</vt:lpstr>
      <vt:lpstr>Bulk registration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Application V.2</dc:title>
  <dc:subject>&lt;Speech title here&gt;</dc:subject>
  <dc:creator>Antoine Troullier</dc:creator>
  <cp:keywords>Amdocs</cp:keywords>
  <cp:lastModifiedBy>Victoria Gray</cp:lastModifiedBy>
  <cp:revision>114</cp:revision>
  <dcterms:created xsi:type="dcterms:W3CDTF">2018-11-12T08:24:46Z</dcterms:created>
  <dcterms:modified xsi:type="dcterms:W3CDTF">2018-12-14T13:13:31Z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_dlc_DocIdItemGuid">
    <vt:lpwstr>a58b57e3-512a-40ed-8a5c-cba2e17ed418</vt:lpwstr>
  </property>
  <property fmtid="{D5CDD505-2E9C-101B-9397-08002B2CF9AE}" pid="5" name="ContentTypeId">
    <vt:lpwstr>0x010100F7BA1F26E34A5C40A9753DD3BA406375</vt:lpwstr>
  </property>
</Properties>
</file>