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9"/>
  </p:notesMasterIdLst>
  <p:sldIdLst>
    <p:sldId id="291" r:id="rId5"/>
    <p:sldId id="293" r:id="rId6"/>
    <p:sldId id="295" r:id="rId7"/>
    <p:sldId id="294" r:id="rId8"/>
  </p:sldIdLst>
  <p:sldSz cx="12192000" cy="6858000"/>
  <p:notesSz cx="6797675" cy="9926638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aria Luisa Mas" initials="MLM" lastIdx="34" clrIdx="0">
    <p:extLst>
      <p:ext uri="{19B8F6BF-5375-455C-9EA6-DF929625EA0E}">
        <p15:presenceInfo xmlns:p15="http://schemas.microsoft.com/office/powerpoint/2012/main" userId="S::maria.luisa.mas@ericsson.com::d253646f-0dac-4854-8238-1456cd4529f1" providerId="AD"/>
      </p:ext>
    </p:extLst>
  </p:cmAuthor>
  <p:cmAuthor id="2" name="Magnus Hallenstål" initials="MH" lastIdx="11" clrIdx="1">
    <p:extLst>
      <p:ext uri="{19B8F6BF-5375-455C-9EA6-DF929625EA0E}">
        <p15:presenceInfo xmlns:p15="http://schemas.microsoft.com/office/powerpoint/2012/main" userId="Magnus Hallenstål" providerId="None"/>
      </p:ext>
    </p:extLst>
  </p:cmAuthor>
  <p:cmAuthor id="3" name="Na Li N" initials="NN" lastIdx="2" clrIdx="2">
    <p:extLst>
      <p:ext uri="{19B8F6BF-5375-455C-9EA6-DF929625EA0E}">
        <p15:presenceInfo xmlns:p15="http://schemas.microsoft.com/office/powerpoint/2012/main" userId="S::na.n.li@ericsson.com::fef65066-4f83-4b00-8b24-c3a498c5bf61" providerId="AD"/>
      </p:ext>
    </p:extLst>
  </p:cmAuthor>
  <p:cmAuthor id="4" name="Attila Mihály" initials="AM" lastIdx="4" clrIdx="3">
    <p:extLst>
      <p:ext uri="{19B8F6BF-5375-455C-9EA6-DF929625EA0E}">
        <p15:presenceInfo xmlns:p15="http://schemas.microsoft.com/office/powerpoint/2012/main" userId="S::attila.mihaly@ericsson.com::d20a1af6-0810-4be3-b281-5ed19be0cb74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8313" autoAdjust="0"/>
  </p:normalViewPr>
  <p:slideViewPr>
    <p:cSldViewPr snapToGrid="0">
      <p:cViewPr varScale="1">
        <p:scale>
          <a:sx n="62" d="100"/>
          <a:sy n="62" d="100"/>
        </p:scale>
        <p:origin x="42" y="7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0" Type="http://schemas.openxmlformats.org/officeDocument/2006/relationships/commentAuthors" Target="commentAuthors.xml"/><Relationship Id="rId4" Type="http://schemas.openxmlformats.org/officeDocument/2006/relationships/slideMaster" Target="slideMasters/slideMaster1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80DE950-4DAE-4E69-8D2C-E64662D1647D}" type="datetimeFigureOut">
              <a:rPr lang="es-ES" smtClean="0"/>
              <a:t>04/11/2019</a:t>
            </a:fld>
            <a:endParaRPr lang="es-E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E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450" y="4776788"/>
            <a:ext cx="5438775" cy="39084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49688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F8812A3-25A2-44F9-84C1-78C1F7173319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16166481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F8812A3-25A2-44F9-84C1-78C1F7173319}" type="slidenum">
              <a:rPr lang="es-ES" smtClean="0"/>
              <a:t>1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90670038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F8812A3-25A2-44F9-84C1-78C1F7173319}" type="slidenum">
              <a:rPr lang="es-ES" smtClean="0"/>
              <a:t>2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88605762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F8812A3-25A2-44F9-84C1-78C1F7173319}" type="slidenum">
              <a:rPr lang="es-ES" smtClean="0"/>
              <a:t>3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26857856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F8812A3-25A2-44F9-84C1-78C1F7173319}" type="slidenum">
              <a:rPr lang="es-ES" smtClean="0"/>
              <a:t>4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5268075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BDF2F4-5870-4D2D-A196-AB03A173CFA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691B011-93C8-447D-B221-EF40459A521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992EF80-28BE-4015-927A-9A29416B1D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40B418-EF7B-43AE-8341-FEF0F68D88DB}" type="datetimeFigureOut">
              <a:rPr lang="en-US" smtClean="0"/>
              <a:t>11/4/2019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CC74380-710B-447E-A8F8-E9B74DC0E7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9F4BAC4-69DB-4C6C-BCCE-D1466E83E3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89D6E2-E728-45D6-A7E8-6B63DE61F0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23059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473E43-1457-488B-A23F-27BB99CCBE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FAFB40D-A8BD-4FC5-B543-D8F25CC81F0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6C9DF6E-382A-4EA1-9548-055C89F8F1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40B418-EF7B-43AE-8341-FEF0F68D88DB}" type="datetimeFigureOut">
              <a:rPr lang="en-US" smtClean="0"/>
              <a:t>11/4/2019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5DD40C3-A569-444F-AC2C-983229B1F9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556C587-9A00-441D-8BBB-B4C752941A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89D6E2-E728-45D6-A7E8-6B63DE61F0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18203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A2D9EE3-445E-4402-8612-EBC5CCA712F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D5C5C9C-128C-4812-B7A5-76DA8B4F1CE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10257D6-7A1A-454C-8252-42BAABF1AA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40B418-EF7B-43AE-8341-FEF0F68D88DB}" type="datetimeFigureOut">
              <a:rPr lang="en-US" smtClean="0"/>
              <a:t>11/4/2019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98A084-7F51-4E2E-8DAF-D2A481BEA7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A0DEBF3-B1F2-4A01-94DE-6190ED7467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89D6E2-E728-45D6-A7E8-6B63DE61F0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8275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588128-A09F-437B-BE4C-7E1F762D3E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91B3CB3-5F60-47E1-A519-A20DF8D226D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83911B7-6214-4FD8-91CA-E5A10E7F5B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40B418-EF7B-43AE-8341-FEF0F68D88DB}" type="datetimeFigureOut">
              <a:rPr lang="en-US" smtClean="0"/>
              <a:t>11/4/2019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BD107CD-7285-4A12-B77A-0F7D580269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D20C770-0AA4-4F12-A0BC-71120C36B4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89D6E2-E728-45D6-A7E8-6B63DE61F0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23564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AF1614-D29B-48A7-8E1D-469EEA098F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35E2798-27E0-4FB4-9ED3-33362D39198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9C8CC59-0DEE-441C-B21A-741714140D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40B418-EF7B-43AE-8341-FEF0F68D88DB}" type="datetimeFigureOut">
              <a:rPr lang="en-US" smtClean="0"/>
              <a:t>11/4/2019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A9367A3-4808-4BFD-94AC-2C9AA785AC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8DFE440-972C-4395-AE3D-42CB7E828E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89D6E2-E728-45D6-A7E8-6B63DE61F0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53528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E96DFA-06D1-404D-A487-CE5269911E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17DF6F1-A7B2-41F7-8485-7BF94C15486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6B7163F-A4E4-4E7C-AF0E-DDFC6ED7433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96C715D-E8B3-4674-9182-72580025D4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40B418-EF7B-43AE-8341-FEF0F68D88DB}" type="datetimeFigureOut">
              <a:rPr lang="en-US" smtClean="0"/>
              <a:t>11/4/2019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B4F4B79-6AF9-4822-A1AD-41129C67F6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0A9513D-5ACA-4693-88D8-65804CE45E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89D6E2-E728-45D6-A7E8-6B63DE61F0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52511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B2B7F5-0145-4D50-AB25-E95FF4AB41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387B92B-7E6E-44D6-80B8-AC1A9475D64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9B9FDE9-81B5-498E-9D10-9C0C71AFEE9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7022715-5AAD-47FF-85B0-CE753F52C5F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D65586E-0EDE-4E47-9650-86DD5EB3BEF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6DEA8EC-EDBF-4440-9C71-D24DB985FF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40B418-EF7B-43AE-8341-FEF0F68D88DB}" type="datetimeFigureOut">
              <a:rPr lang="en-US" smtClean="0"/>
              <a:t>11/4/2019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20D8D37-1048-4611-BD17-51F4051B7B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19112EF-AAC3-43C0-A5BB-B196E2DB48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89D6E2-E728-45D6-A7E8-6B63DE61F0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48516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A6539D-BAE7-453E-8402-511225FF53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3414EC7-0BB0-4932-B476-6EF8EA6616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40B418-EF7B-43AE-8341-FEF0F68D88DB}" type="datetimeFigureOut">
              <a:rPr lang="en-US" smtClean="0"/>
              <a:t>11/4/2019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5CD8C39-C852-4DF5-A5E2-38FEB115F0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C269398-5CE3-4B45-8B7F-E136F97CDC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89D6E2-E728-45D6-A7E8-6B63DE61F0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98602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9349AB-03AF-43BC-ABB5-F20F17F302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40B418-EF7B-43AE-8341-FEF0F68D88DB}" type="datetimeFigureOut">
              <a:rPr lang="en-US" smtClean="0"/>
              <a:t>11/4/2019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8F2AE18-277D-407C-9893-815C535289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19577FC-4493-45A3-9535-F6AE4511EC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89D6E2-E728-45D6-A7E8-6B63DE61F0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82072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B10783-1205-4348-8F62-95B62183B7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DC060EF-3435-46AE-9A60-7845333FAD9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66BB535-B6E6-403B-BDB9-A964262CE34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82E8FEF-8CE7-49AB-8D92-F528A32BC2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40B418-EF7B-43AE-8341-FEF0F68D88DB}" type="datetimeFigureOut">
              <a:rPr lang="en-US" smtClean="0"/>
              <a:t>11/4/2019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AF81EAF-F83E-4118-894E-4AA1A72374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3BB175E-36DE-4F6F-ADDD-2B80135982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89D6E2-E728-45D6-A7E8-6B63DE61F0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37294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3A3678-9737-436E-AB81-DD8E75F78B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0BD7C1C-A862-43BE-A1E5-BCAED1759A7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C332EFF-AD97-4331-806D-7D344C359E8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9E05A26-F781-49C3-A925-AB6A8330F7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40B418-EF7B-43AE-8341-FEF0F68D88DB}" type="datetimeFigureOut">
              <a:rPr lang="en-US" smtClean="0"/>
              <a:t>11/4/2019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4677FC1-175B-49DE-A8A0-ED55278B0F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A1E8BB4-94D3-4616-B795-F17E8C7DD0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89D6E2-E728-45D6-A7E8-6B63DE61F0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11697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E812D5D-654D-4F75-A2DB-3478F8CEB8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D41E7C8-CE54-45AD-9E14-99C5693E43D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3D715B6-6949-450C-B66B-F64B1ADC496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440B418-EF7B-43AE-8341-FEF0F68D88DB}" type="datetimeFigureOut">
              <a:rPr lang="en-US" smtClean="0"/>
              <a:t>11/4/2019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7B97520-7093-4D8A-BAB4-0C9860C44DD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31A3EDB-2A3D-4B9A-AC7E-BCBAAE6A826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089D6E2-E728-45D6-A7E8-6B63DE61F0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04814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lowchart: Process 4">
            <a:extLst>
              <a:ext uri="{FF2B5EF4-FFF2-40B4-BE49-F238E27FC236}">
                <a16:creationId xmlns:a16="http://schemas.microsoft.com/office/drawing/2014/main" id="{30452D42-1CD5-40BF-93D1-4CCE53018AE0}"/>
              </a:ext>
            </a:extLst>
          </p:cNvPr>
          <p:cNvSpPr/>
          <p:nvPr/>
        </p:nvSpPr>
        <p:spPr>
          <a:xfrm>
            <a:off x="901765" y="531725"/>
            <a:ext cx="454676" cy="335581"/>
          </a:xfrm>
          <a:prstGeom prst="flowChartProces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v-SE" sz="1400" b="1">
                <a:solidFill>
                  <a:schemeClr val="tx1"/>
                </a:solidFill>
              </a:rPr>
              <a:t>UE</a:t>
            </a:r>
            <a:endParaRPr lang="en-US" sz="1400" b="1">
              <a:solidFill>
                <a:schemeClr val="tx1"/>
              </a:solidFill>
            </a:endParaRPr>
          </a:p>
        </p:txBody>
      </p: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228D6148-5229-4057-9A81-7D853EDFF42F}"/>
              </a:ext>
            </a:extLst>
          </p:cNvPr>
          <p:cNvCxnSpPr>
            <a:cxnSpLocks/>
          </p:cNvCxnSpPr>
          <p:nvPr/>
        </p:nvCxnSpPr>
        <p:spPr>
          <a:xfrm>
            <a:off x="1146716" y="1254464"/>
            <a:ext cx="5877363" cy="1729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B8A035D5-1AC2-4E44-A556-1303337D878A}"/>
              </a:ext>
            </a:extLst>
          </p:cNvPr>
          <p:cNvSpPr txBox="1"/>
          <p:nvPr/>
        </p:nvSpPr>
        <p:spPr>
          <a:xfrm>
            <a:off x="1886344" y="998891"/>
            <a:ext cx="21342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1400" dirty="0"/>
              <a:t>DNS: Resolve EES-FQDN</a:t>
            </a:r>
            <a:endParaRPr lang="en-US" sz="1400" dirty="0"/>
          </a:p>
        </p:txBody>
      </p:sp>
      <p:sp>
        <p:nvSpPr>
          <p:cNvPr id="14" name="Cylinder 13">
            <a:extLst>
              <a:ext uri="{FF2B5EF4-FFF2-40B4-BE49-F238E27FC236}">
                <a16:creationId xmlns:a16="http://schemas.microsoft.com/office/drawing/2014/main" id="{FB4A3A43-D51F-4031-91A4-1F223848975A}"/>
              </a:ext>
            </a:extLst>
          </p:cNvPr>
          <p:cNvSpPr/>
          <p:nvPr/>
        </p:nvSpPr>
        <p:spPr>
          <a:xfrm>
            <a:off x="6663922" y="553783"/>
            <a:ext cx="671467" cy="421571"/>
          </a:xfrm>
          <a:prstGeom prst="can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v-SE" sz="1400" b="1">
                <a:solidFill>
                  <a:schemeClr val="tx1"/>
                </a:solidFill>
              </a:rPr>
              <a:t>DNS</a:t>
            </a:r>
            <a:endParaRPr lang="en-US" sz="1400" b="1">
              <a:solidFill>
                <a:schemeClr val="tx1"/>
              </a:solidFill>
            </a:endParaRPr>
          </a:p>
        </p:txBody>
      </p:sp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id="{2F30C3FB-885F-43D7-AEE4-9E602BD9B0FD}"/>
              </a:ext>
            </a:extLst>
          </p:cNvPr>
          <p:cNvCxnSpPr>
            <a:cxnSpLocks/>
          </p:cNvCxnSpPr>
          <p:nvPr/>
        </p:nvCxnSpPr>
        <p:spPr>
          <a:xfrm>
            <a:off x="1117809" y="2107704"/>
            <a:ext cx="8284439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A74B3C22-03CD-426F-B4D4-BA2208C4AB1B}"/>
              </a:ext>
            </a:extLst>
          </p:cNvPr>
          <p:cNvSpPr txBox="1"/>
          <p:nvPr/>
        </p:nvSpPr>
        <p:spPr>
          <a:xfrm>
            <a:off x="2839438" y="1870399"/>
            <a:ext cx="236186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1400" dirty="0"/>
              <a:t>DoH Request</a:t>
            </a:r>
            <a:r>
              <a:rPr lang="en-US" altLang="zh-CN" sz="1400" dirty="0"/>
              <a:t> (App FQDN)</a:t>
            </a:r>
            <a:endParaRPr lang="en-US" sz="1400" dirty="0">
              <a:solidFill>
                <a:srgbClr val="FF0000"/>
              </a:solidFill>
            </a:endParaRPr>
          </a:p>
        </p:txBody>
      </p: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30F4874C-F710-4118-AC31-005B33C8E8CE}"/>
              </a:ext>
            </a:extLst>
          </p:cNvPr>
          <p:cNvCxnSpPr>
            <a:cxnSpLocks/>
          </p:cNvCxnSpPr>
          <p:nvPr/>
        </p:nvCxnSpPr>
        <p:spPr>
          <a:xfrm flipH="1">
            <a:off x="3967701" y="3364570"/>
            <a:ext cx="5434550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>
            <a:extLst>
              <a:ext uri="{FF2B5EF4-FFF2-40B4-BE49-F238E27FC236}">
                <a16:creationId xmlns:a16="http://schemas.microsoft.com/office/drawing/2014/main" id="{1E8E8571-4AA0-4632-A152-A5707F60674C}"/>
              </a:ext>
            </a:extLst>
          </p:cNvPr>
          <p:cNvSpPr txBox="1"/>
          <p:nvPr/>
        </p:nvSpPr>
        <p:spPr>
          <a:xfrm>
            <a:off x="2154824" y="1337506"/>
            <a:ext cx="236186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1400" dirty="0"/>
              <a:t>Answer (EES- DoH )</a:t>
            </a:r>
            <a:endParaRPr lang="en-US" sz="1400" dirty="0"/>
          </a:p>
        </p:txBody>
      </p:sp>
      <p:sp>
        <p:nvSpPr>
          <p:cNvPr id="31" name="Left Brace 30">
            <a:extLst>
              <a:ext uri="{FF2B5EF4-FFF2-40B4-BE49-F238E27FC236}">
                <a16:creationId xmlns:a16="http://schemas.microsoft.com/office/drawing/2014/main" id="{30E35480-A14B-4B4F-A96E-A97AC4109B65}"/>
              </a:ext>
            </a:extLst>
          </p:cNvPr>
          <p:cNvSpPr/>
          <p:nvPr/>
        </p:nvSpPr>
        <p:spPr>
          <a:xfrm rot="5400000">
            <a:off x="3405270" y="-503259"/>
            <a:ext cx="290018" cy="1851097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 sz="1400"/>
          </a:p>
        </p:txBody>
      </p:sp>
      <p:sp>
        <p:nvSpPr>
          <p:cNvPr id="43" name="Flowchart: Process 42">
            <a:extLst>
              <a:ext uri="{FF2B5EF4-FFF2-40B4-BE49-F238E27FC236}">
                <a16:creationId xmlns:a16="http://schemas.microsoft.com/office/drawing/2014/main" id="{EAD0062E-767A-47F5-8A49-82DD3FDBEF23}"/>
              </a:ext>
            </a:extLst>
          </p:cNvPr>
          <p:cNvSpPr/>
          <p:nvPr/>
        </p:nvSpPr>
        <p:spPr>
          <a:xfrm>
            <a:off x="3481650" y="559133"/>
            <a:ext cx="972101" cy="458133"/>
          </a:xfrm>
          <a:prstGeom prst="flowChartProces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v-SE" sz="1400" b="1" dirty="0">
                <a:solidFill>
                  <a:schemeClr val="tx1"/>
                </a:solidFill>
              </a:rPr>
              <a:t>EES</a:t>
            </a:r>
          </a:p>
          <a:p>
            <a:pPr algn="ctr"/>
            <a:r>
              <a:rPr lang="sv-SE" sz="1400" b="1" dirty="0">
                <a:solidFill>
                  <a:schemeClr val="tx1"/>
                </a:solidFill>
              </a:rPr>
              <a:t>(DNS) </a:t>
            </a:r>
          </a:p>
        </p:txBody>
      </p:sp>
      <p:sp>
        <p:nvSpPr>
          <p:cNvPr id="46" name="Flowchart: Process 45">
            <a:extLst>
              <a:ext uri="{FF2B5EF4-FFF2-40B4-BE49-F238E27FC236}">
                <a16:creationId xmlns:a16="http://schemas.microsoft.com/office/drawing/2014/main" id="{657CE773-DFEF-4946-91E9-E40E25DD46F7}"/>
              </a:ext>
            </a:extLst>
          </p:cNvPr>
          <p:cNvSpPr/>
          <p:nvPr/>
        </p:nvSpPr>
        <p:spPr>
          <a:xfrm>
            <a:off x="8854144" y="505193"/>
            <a:ext cx="1161394" cy="387771"/>
          </a:xfrm>
          <a:prstGeom prst="flowChartProces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v-SE" sz="1400" b="1" dirty="0">
                <a:solidFill>
                  <a:schemeClr val="tx1"/>
                </a:solidFill>
              </a:rPr>
              <a:t>EES</a:t>
            </a:r>
          </a:p>
          <a:p>
            <a:pPr algn="ctr"/>
            <a:r>
              <a:rPr lang="sv-SE" sz="1400" b="1" dirty="0">
                <a:solidFill>
                  <a:schemeClr val="tx1"/>
                </a:solidFill>
              </a:rPr>
              <a:t>(DoH/AF) </a:t>
            </a:r>
          </a:p>
        </p:txBody>
      </p:sp>
      <p:cxnSp>
        <p:nvCxnSpPr>
          <p:cNvPr id="54" name="Straight Arrow Connector 53">
            <a:extLst>
              <a:ext uri="{FF2B5EF4-FFF2-40B4-BE49-F238E27FC236}">
                <a16:creationId xmlns:a16="http://schemas.microsoft.com/office/drawing/2014/main" id="{3EFD94C0-DA80-4644-A43C-D0118F700670}"/>
              </a:ext>
            </a:extLst>
          </p:cNvPr>
          <p:cNvCxnSpPr>
            <a:cxnSpLocks/>
          </p:cNvCxnSpPr>
          <p:nvPr/>
        </p:nvCxnSpPr>
        <p:spPr>
          <a:xfrm flipH="1" flipV="1">
            <a:off x="1135539" y="1379664"/>
            <a:ext cx="5864116" cy="2842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F3F37AB5-9D15-408F-956A-C0754E1FFCE0}"/>
              </a:ext>
            </a:extLst>
          </p:cNvPr>
          <p:cNvCxnSpPr>
            <a:cxnSpLocks/>
          </p:cNvCxnSpPr>
          <p:nvPr/>
        </p:nvCxnSpPr>
        <p:spPr>
          <a:xfrm flipH="1">
            <a:off x="1135539" y="863979"/>
            <a:ext cx="11177" cy="539661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431019AF-79E7-44B5-8F48-AB7E00231FBB}"/>
              </a:ext>
            </a:extLst>
          </p:cNvPr>
          <p:cNvCxnSpPr>
            <a:cxnSpLocks/>
          </p:cNvCxnSpPr>
          <p:nvPr/>
        </p:nvCxnSpPr>
        <p:spPr>
          <a:xfrm>
            <a:off x="9402248" y="895814"/>
            <a:ext cx="0" cy="538279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Connector 47">
            <a:extLst>
              <a:ext uri="{FF2B5EF4-FFF2-40B4-BE49-F238E27FC236}">
                <a16:creationId xmlns:a16="http://schemas.microsoft.com/office/drawing/2014/main" id="{62298790-8D7E-4468-8969-5AD3580BCC0A}"/>
              </a:ext>
            </a:extLst>
          </p:cNvPr>
          <p:cNvCxnSpPr>
            <a:cxnSpLocks/>
          </p:cNvCxnSpPr>
          <p:nvPr/>
        </p:nvCxnSpPr>
        <p:spPr>
          <a:xfrm>
            <a:off x="7024079" y="967166"/>
            <a:ext cx="0" cy="538279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Straight Connector 66">
            <a:extLst>
              <a:ext uri="{FF2B5EF4-FFF2-40B4-BE49-F238E27FC236}">
                <a16:creationId xmlns:a16="http://schemas.microsoft.com/office/drawing/2014/main" id="{88C98FD5-8B84-4A19-9AC2-9653A910F131}"/>
              </a:ext>
            </a:extLst>
          </p:cNvPr>
          <p:cNvCxnSpPr>
            <a:cxnSpLocks/>
            <a:stCxn id="43" idx="2"/>
          </p:cNvCxnSpPr>
          <p:nvPr/>
        </p:nvCxnSpPr>
        <p:spPr>
          <a:xfrm>
            <a:off x="3967701" y="1017266"/>
            <a:ext cx="2834" cy="539661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Straight Arrow Connector 72">
            <a:extLst>
              <a:ext uri="{FF2B5EF4-FFF2-40B4-BE49-F238E27FC236}">
                <a16:creationId xmlns:a16="http://schemas.microsoft.com/office/drawing/2014/main" id="{6D208A87-D1C5-4E1D-B4A8-59B63D404530}"/>
              </a:ext>
            </a:extLst>
          </p:cNvPr>
          <p:cNvCxnSpPr>
            <a:cxnSpLocks/>
          </p:cNvCxnSpPr>
          <p:nvPr/>
        </p:nvCxnSpPr>
        <p:spPr>
          <a:xfrm flipH="1" flipV="1">
            <a:off x="1154315" y="4727014"/>
            <a:ext cx="8247933" cy="4702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" name="TextBox 76">
            <a:extLst>
              <a:ext uri="{FF2B5EF4-FFF2-40B4-BE49-F238E27FC236}">
                <a16:creationId xmlns:a16="http://schemas.microsoft.com/office/drawing/2014/main" id="{5CB447F7-CADD-47FB-9CFF-AB9A4F671FD1}"/>
              </a:ext>
            </a:extLst>
          </p:cNvPr>
          <p:cNvSpPr txBox="1"/>
          <p:nvPr/>
        </p:nvSpPr>
        <p:spPr>
          <a:xfrm>
            <a:off x="2827119" y="4396382"/>
            <a:ext cx="22306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1400" dirty="0"/>
              <a:t>DoH Response (EAS Addr)</a:t>
            </a:r>
            <a:endParaRPr lang="en-US" sz="1400" dirty="0"/>
          </a:p>
        </p:txBody>
      </p:sp>
      <p:sp>
        <p:nvSpPr>
          <p:cNvPr id="83" name="TextBox 82">
            <a:extLst>
              <a:ext uri="{FF2B5EF4-FFF2-40B4-BE49-F238E27FC236}">
                <a16:creationId xmlns:a16="http://schemas.microsoft.com/office/drawing/2014/main" id="{50591B0A-BB8A-4354-9E14-57522608B735}"/>
              </a:ext>
            </a:extLst>
          </p:cNvPr>
          <p:cNvSpPr txBox="1"/>
          <p:nvPr/>
        </p:nvSpPr>
        <p:spPr>
          <a:xfrm>
            <a:off x="4687938" y="3058936"/>
            <a:ext cx="512139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Get EAS address request (e.g. DNS request</a:t>
            </a:r>
            <a:r>
              <a:rPr lang="sv-SE" sz="1400" dirty="0"/>
              <a:t> </a:t>
            </a:r>
            <a:r>
              <a:rPr lang="en-US" sz="1400" dirty="0"/>
              <a:t>(App FQDN))</a:t>
            </a:r>
            <a:endParaRPr lang="sv-SE" sz="1400" dirty="0"/>
          </a:p>
        </p:txBody>
      </p:sp>
      <p:cxnSp>
        <p:nvCxnSpPr>
          <p:cNvPr id="87" name="Straight Arrow Connector 86">
            <a:extLst>
              <a:ext uri="{FF2B5EF4-FFF2-40B4-BE49-F238E27FC236}">
                <a16:creationId xmlns:a16="http://schemas.microsoft.com/office/drawing/2014/main" id="{AF8A0D36-7BDF-40D1-8589-E8DDD3EBE9DB}"/>
              </a:ext>
            </a:extLst>
          </p:cNvPr>
          <p:cNvCxnSpPr>
            <a:cxnSpLocks/>
          </p:cNvCxnSpPr>
          <p:nvPr/>
        </p:nvCxnSpPr>
        <p:spPr>
          <a:xfrm>
            <a:off x="4020643" y="4273605"/>
            <a:ext cx="5381605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9" name="TextBox 88">
            <a:extLst>
              <a:ext uri="{FF2B5EF4-FFF2-40B4-BE49-F238E27FC236}">
                <a16:creationId xmlns:a16="http://schemas.microsoft.com/office/drawing/2014/main" id="{A1AB5DB6-91D9-4E08-85D3-E14D0D641286}"/>
              </a:ext>
            </a:extLst>
          </p:cNvPr>
          <p:cNvSpPr txBox="1"/>
          <p:nvPr/>
        </p:nvSpPr>
        <p:spPr>
          <a:xfrm>
            <a:off x="4681753" y="4029888"/>
            <a:ext cx="462819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1400" dirty="0"/>
              <a:t>Get EAS address response (e.g. DNS Response </a:t>
            </a:r>
            <a:r>
              <a:rPr lang="en-US" sz="1400" dirty="0"/>
              <a:t>(EAS </a:t>
            </a:r>
            <a:r>
              <a:rPr lang="en-US" sz="1400" dirty="0" err="1"/>
              <a:t>Addr</a:t>
            </a:r>
            <a:r>
              <a:rPr lang="en-US" sz="1400" dirty="0"/>
              <a:t>))</a:t>
            </a:r>
            <a:endParaRPr lang="sv-SE" sz="1400" dirty="0"/>
          </a:p>
        </p:txBody>
      </p:sp>
      <p:sp>
        <p:nvSpPr>
          <p:cNvPr id="93" name="Flowchart: Process 92">
            <a:extLst>
              <a:ext uri="{FF2B5EF4-FFF2-40B4-BE49-F238E27FC236}">
                <a16:creationId xmlns:a16="http://schemas.microsoft.com/office/drawing/2014/main" id="{F6F2DA05-9328-41FB-ABB7-8DC9B252DFF8}"/>
              </a:ext>
            </a:extLst>
          </p:cNvPr>
          <p:cNvSpPr/>
          <p:nvPr/>
        </p:nvSpPr>
        <p:spPr>
          <a:xfrm>
            <a:off x="1368773" y="4177537"/>
            <a:ext cx="962666" cy="408034"/>
          </a:xfrm>
          <a:prstGeom prst="flowChartProces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v-SE" sz="1400" b="1" dirty="0">
                <a:solidFill>
                  <a:schemeClr val="tx1"/>
                </a:solidFill>
              </a:rPr>
              <a:t>UPF</a:t>
            </a:r>
          </a:p>
          <a:p>
            <a:pPr algn="ctr"/>
            <a:r>
              <a:rPr lang="sv-SE" sz="1400" b="1" dirty="0">
                <a:solidFill>
                  <a:schemeClr val="tx1"/>
                </a:solidFill>
              </a:rPr>
              <a:t>ULCL</a:t>
            </a:r>
          </a:p>
        </p:txBody>
      </p:sp>
      <p:cxnSp>
        <p:nvCxnSpPr>
          <p:cNvPr id="95" name="Straight Connector 94">
            <a:extLst>
              <a:ext uri="{FF2B5EF4-FFF2-40B4-BE49-F238E27FC236}">
                <a16:creationId xmlns:a16="http://schemas.microsoft.com/office/drawing/2014/main" id="{56C99DDE-ECB8-47FA-B018-65F2CC42B18B}"/>
              </a:ext>
            </a:extLst>
          </p:cNvPr>
          <p:cNvCxnSpPr>
            <a:cxnSpLocks/>
            <a:stCxn id="93" idx="2"/>
          </p:cNvCxnSpPr>
          <p:nvPr/>
        </p:nvCxnSpPr>
        <p:spPr>
          <a:xfrm flipH="1">
            <a:off x="1846554" y="4585571"/>
            <a:ext cx="3552" cy="175117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2" name="Arrow: Left-Right 91">
            <a:extLst>
              <a:ext uri="{FF2B5EF4-FFF2-40B4-BE49-F238E27FC236}">
                <a16:creationId xmlns:a16="http://schemas.microsoft.com/office/drawing/2014/main" id="{2F0739F5-078D-4A87-8E19-7E79AB4D6274}"/>
              </a:ext>
            </a:extLst>
          </p:cNvPr>
          <p:cNvSpPr/>
          <p:nvPr/>
        </p:nvSpPr>
        <p:spPr>
          <a:xfrm>
            <a:off x="1114211" y="5267552"/>
            <a:ext cx="1840427" cy="525493"/>
          </a:xfrm>
          <a:prstGeom prst="leftRightArrow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s-ES" sz="1400" dirty="0" err="1">
                <a:solidFill>
                  <a:schemeClr val="tx1"/>
                </a:solidFill>
              </a:rPr>
              <a:t>Application</a:t>
            </a:r>
            <a:r>
              <a:rPr lang="es-ES" sz="1400" dirty="0">
                <a:solidFill>
                  <a:schemeClr val="tx1"/>
                </a:solidFill>
              </a:rPr>
              <a:t> </a:t>
            </a:r>
            <a:r>
              <a:rPr lang="es-ES" sz="1400" dirty="0" err="1">
                <a:solidFill>
                  <a:schemeClr val="tx1"/>
                </a:solidFill>
              </a:rPr>
              <a:t>Traffic</a:t>
            </a:r>
            <a:endParaRPr lang="es-ES" sz="1400" dirty="0">
              <a:solidFill>
                <a:schemeClr val="tx1"/>
              </a:solidFill>
            </a:endParaRP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8C44194C-0293-419C-80F6-E2DA6BD43CC2}"/>
              </a:ext>
            </a:extLst>
          </p:cNvPr>
          <p:cNvSpPr/>
          <p:nvPr/>
        </p:nvSpPr>
        <p:spPr>
          <a:xfrm>
            <a:off x="3560617" y="3486429"/>
            <a:ext cx="863873" cy="584651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v-SE" sz="1400" dirty="0">
                <a:solidFill>
                  <a:schemeClr val="tx1"/>
                </a:solidFill>
              </a:rPr>
              <a:t>Returns  local EAS</a:t>
            </a:r>
            <a:endParaRPr lang="en-US" sz="1400" dirty="0">
              <a:solidFill>
                <a:schemeClr val="tx1"/>
              </a:solidFill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010CB02D-5FF1-4181-9CEE-7F922F4007C8}"/>
              </a:ext>
            </a:extLst>
          </p:cNvPr>
          <p:cNvSpPr/>
          <p:nvPr/>
        </p:nvSpPr>
        <p:spPr>
          <a:xfrm>
            <a:off x="5201167" y="383769"/>
            <a:ext cx="3474416" cy="690737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l"/>
            <a:endParaRPr lang="es-ES" sz="1400" dirty="0">
              <a:solidFill>
                <a:schemeClr val="tx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6EED9DE-604E-4003-91B1-876723218965}"/>
              </a:ext>
            </a:extLst>
          </p:cNvPr>
          <p:cNvSpPr txBox="1"/>
          <p:nvPr/>
        </p:nvSpPr>
        <p:spPr>
          <a:xfrm>
            <a:off x="5477100" y="81235"/>
            <a:ext cx="15470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/>
              <a:t>3GPP Network</a:t>
            </a:r>
          </a:p>
        </p:txBody>
      </p: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7A65FFF4-A4ED-4925-931D-7F44B981EF2E}"/>
              </a:ext>
            </a:extLst>
          </p:cNvPr>
          <p:cNvCxnSpPr/>
          <p:nvPr/>
        </p:nvCxnSpPr>
        <p:spPr>
          <a:xfrm>
            <a:off x="8171615" y="1063920"/>
            <a:ext cx="0" cy="512531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1" name="Rectangle 90">
            <a:extLst>
              <a:ext uri="{FF2B5EF4-FFF2-40B4-BE49-F238E27FC236}">
                <a16:creationId xmlns:a16="http://schemas.microsoft.com/office/drawing/2014/main" id="{03DDAE61-AC72-4688-B2AC-EBBC3ECFBCCC}"/>
              </a:ext>
            </a:extLst>
          </p:cNvPr>
          <p:cNvSpPr/>
          <p:nvPr/>
        </p:nvSpPr>
        <p:spPr>
          <a:xfrm>
            <a:off x="7681271" y="5200449"/>
            <a:ext cx="2201279" cy="50748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v-SE" sz="1400" dirty="0">
                <a:solidFill>
                  <a:schemeClr val="tx1"/>
                </a:solidFill>
              </a:rPr>
              <a:t>Influence routing </a:t>
            </a:r>
          </a:p>
          <a:p>
            <a:pPr algn="ctr"/>
            <a:r>
              <a:rPr lang="sv-SE" sz="1400" dirty="0">
                <a:solidFill>
                  <a:schemeClr val="tx1"/>
                </a:solidFill>
              </a:rPr>
              <a:t>Influence QoS</a:t>
            </a:r>
            <a:endParaRPr lang="en-US" sz="1400" dirty="0">
              <a:solidFill>
                <a:schemeClr val="tx1"/>
              </a:solidFill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E14FAFC5-5BD1-4151-B2FA-32ACCEE6FEDE}"/>
              </a:ext>
            </a:extLst>
          </p:cNvPr>
          <p:cNvSpPr/>
          <p:nvPr/>
        </p:nvSpPr>
        <p:spPr>
          <a:xfrm>
            <a:off x="7681271" y="2181558"/>
            <a:ext cx="2201279" cy="813319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v-SE" sz="1400" dirty="0">
                <a:solidFill>
                  <a:schemeClr val="tx1"/>
                </a:solidFill>
              </a:rPr>
              <a:t>Get location (e.g. Via NEF)</a:t>
            </a:r>
          </a:p>
          <a:p>
            <a:pPr algn="ctr"/>
            <a:r>
              <a:rPr lang="sv-SE" sz="1400" dirty="0">
                <a:solidFill>
                  <a:schemeClr val="tx1"/>
                </a:solidFill>
              </a:rPr>
              <a:t>Identify closest EES for that Location</a:t>
            </a:r>
            <a:endParaRPr lang="en-US" sz="1400" dirty="0">
              <a:solidFill>
                <a:schemeClr val="tx1"/>
              </a:solidFill>
            </a:endParaRP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001E58C5-EF5B-48F0-B08E-06326F9CE685}"/>
              </a:ext>
            </a:extLst>
          </p:cNvPr>
          <p:cNvSpPr/>
          <p:nvPr/>
        </p:nvSpPr>
        <p:spPr>
          <a:xfrm>
            <a:off x="9130302" y="6208202"/>
            <a:ext cx="3186706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000" b="0" cap="none" spc="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Recursive </a:t>
            </a:r>
            <a:r>
              <a:rPr lang="en-US" sz="4000" b="0" cap="none" spc="0" dirty="0" err="1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DoH</a:t>
            </a:r>
            <a:endParaRPr lang="en-US" sz="4000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CD29FF01-451B-4665-8B01-37B50167F366}"/>
              </a:ext>
            </a:extLst>
          </p:cNvPr>
          <p:cNvSpPr txBox="1"/>
          <p:nvPr/>
        </p:nvSpPr>
        <p:spPr>
          <a:xfrm>
            <a:off x="2288926" y="6266"/>
            <a:ext cx="26934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</a:lstStyle>
          <a:p>
            <a:r>
              <a:rPr lang="es-ES" dirty="0"/>
              <a:t>Edge DN (</a:t>
            </a:r>
            <a:r>
              <a:rPr lang="es-ES" dirty="0" err="1"/>
              <a:t>Service</a:t>
            </a:r>
            <a:r>
              <a:rPr lang="es-ES" dirty="0"/>
              <a:t> </a:t>
            </a:r>
            <a:r>
              <a:rPr lang="es-ES" dirty="0" err="1"/>
              <a:t>Provider</a:t>
            </a:r>
            <a:r>
              <a:rPr lang="es-ES" dirty="0"/>
              <a:t>)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7590BEEC-B2F8-4E0A-9A5B-1DD384EBBD5A}"/>
              </a:ext>
            </a:extLst>
          </p:cNvPr>
          <p:cNvSpPr txBox="1"/>
          <p:nvPr/>
        </p:nvSpPr>
        <p:spPr>
          <a:xfrm>
            <a:off x="8779511" y="61212"/>
            <a:ext cx="17016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 err="1"/>
              <a:t>Service</a:t>
            </a:r>
            <a:r>
              <a:rPr lang="es-ES" dirty="0"/>
              <a:t> </a:t>
            </a:r>
            <a:r>
              <a:rPr lang="es-ES" dirty="0" err="1"/>
              <a:t>Provider</a:t>
            </a:r>
            <a:endParaRPr lang="es-ES" dirty="0"/>
          </a:p>
        </p:txBody>
      </p:sp>
      <p:sp>
        <p:nvSpPr>
          <p:cNvPr id="42" name="Flowchart: Process 41">
            <a:extLst>
              <a:ext uri="{FF2B5EF4-FFF2-40B4-BE49-F238E27FC236}">
                <a16:creationId xmlns:a16="http://schemas.microsoft.com/office/drawing/2014/main" id="{21C6ED10-5D06-4777-B191-2290DB31FA9B}"/>
              </a:ext>
            </a:extLst>
          </p:cNvPr>
          <p:cNvSpPr/>
          <p:nvPr/>
        </p:nvSpPr>
        <p:spPr>
          <a:xfrm>
            <a:off x="2651537" y="549722"/>
            <a:ext cx="671484" cy="421571"/>
          </a:xfrm>
          <a:prstGeom prst="flowChartProces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v-SE" sz="1400" b="1" dirty="0">
                <a:solidFill>
                  <a:schemeClr val="tx1"/>
                </a:solidFill>
              </a:rPr>
              <a:t>Edge AS</a:t>
            </a:r>
          </a:p>
        </p:txBody>
      </p:sp>
      <p:cxnSp>
        <p:nvCxnSpPr>
          <p:cNvPr id="47" name="Straight Connector 46">
            <a:extLst>
              <a:ext uri="{FF2B5EF4-FFF2-40B4-BE49-F238E27FC236}">
                <a16:creationId xmlns:a16="http://schemas.microsoft.com/office/drawing/2014/main" id="{8FCB028F-3B73-4CA7-914C-C8444EFA4DF5}"/>
              </a:ext>
            </a:extLst>
          </p:cNvPr>
          <p:cNvCxnSpPr>
            <a:cxnSpLocks/>
          </p:cNvCxnSpPr>
          <p:nvPr/>
        </p:nvCxnSpPr>
        <p:spPr>
          <a:xfrm>
            <a:off x="2955946" y="971891"/>
            <a:ext cx="5009" cy="540453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2596170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lowchart: Process 4">
            <a:extLst>
              <a:ext uri="{FF2B5EF4-FFF2-40B4-BE49-F238E27FC236}">
                <a16:creationId xmlns:a16="http://schemas.microsoft.com/office/drawing/2014/main" id="{30452D42-1CD5-40BF-93D1-4CCE53018AE0}"/>
              </a:ext>
            </a:extLst>
          </p:cNvPr>
          <p:cNvSpPr/>
          <p:nvPr/>
        </p:nvSpPr>
        <p:spPr>
          <a:xfrm>
            <a:off x="901765" y="646025"/>
            <a:ext cx="454676" cy="335581"/>
          </a:xfrm>
          <a:prstGeom prst="flowChartProces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v-SE" sz="1400" b="1">
                <a:solidFill>
                  <a:schemeClr val="tx1"/>
                </a:solidFill>
              </a:rPr>
              <a:t>UE</a:t>
            </a:r>
            <a:endParaRPr lang="en-US" sz="1400" b="1">
              <a:solidFill>
                <a:schemeClr val="tx1"/>
              </a:solidFill>
            </a:endParaRPr>
          </a:p>
        </p:txBody>
      </p: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228D6148-5229-4057-9A81-7D853EDFF42F}"/>
              </a:ext>
            </a:extLst>
          </p:cNvPr>
          <p:cNvCxnSpPr>
            <a:cxnSpLocks/>
          </p:cNvCxnSpPr>
          <p:nvPr/>
        </p:nvCxnSpPr>
        <p:spPr>
          <a:xfrm>
            <a:off x="1146716" y="1368764"/>
            <a:ext cx="5877363" cy="4682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B8A035D5-1AC2-4E44-A556-1303337D878A}"/>
              </a:ext>
            </a:extLst>
          </p:cNvPr>
          <p:cNvSpPr txBox="1"/>
          <p:nvPr/>
        </p:nvSpPr>
        <p:spPr>
          <a:xfrm>
            <a:off x="1886344" y="1113191"/>
            <a:ext cx="21342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1400" dirty="0"/>
              <a:t>DNS: Resolve EES-FQDN</a:t>
            </a:r>
            <a:endParaRPr lang="en-US" sz="1400" dirty="0"/>
          </a:p>
        </p:txBody>
      </p:sp>
      <p:sp>
        <p:nvSpPr>
          <p:cNvPr id="14" name="Cylinder 13">
            <a:extLst>
              <a:ext uri="{FF2B5EF4-FFF2-40B4-BE49-F238E27FC236}">
                <a16:creationId xmlns:a16="http://schemas.microsoft.com/office/drawing/2014/main" id="{FB4A3A43-D51F-4031-91A4-1F223848975A}"/>
              </a:ext>
            </a:extLst>
          </p:cNvPr>
          <p:cNvSpPr/>
          <p:nvPr/>
        </p:nvSpPr>
        <p:spPr>
          <a:xfrm>
            <a:off x="6663922" y="668083"/>
            <a:ext cx="671467" cy="421571"/>
          </a:xfrm>
          <a:prstGeom prst="can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v-SE" sz="1400" b="1">
                <a:solidFill>
                  <a:schemeClr val="tx1"/>
                </a:solidFill>
              </a:rPr>
              <a:t>DNS</a:t>
            </a:r>
            <a:endParaRPr lang="en-US" sz="1400" b="1">
              <a:solidFill>
                <a:schemeClr val="tx1"/>
              </a:solidFill>
            </a:endParaRPr>
          </a:p>
        </p:txBody>
      </p:sp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id="{2F30C3FB-885F-43D7-AEE4-9E602BD9B0FD}"/>
              </a:ext>
            </a:extLst>
          </p:cNvPr>
          <p:cNvCxnSpPr>
            <a:cxnSpLocks/>
          </p:cNvCxnSpPr>
          <p:nvPr/>
        </p:nvCxnSpPr>
        <p:spPr>
          <a:xfrm>
            <a:off x="1117809" y="2222004"/>
            <a:ext cx="8284439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A74B3C22-03CD-426F-B4D4-BA2208C4AB1B}"/>
              </a:ext>
            </a:extLst>
          </p:cNvPr>
          <p:cNvSpPr txBox="1"/>
          <p:nvPr/>
        </p:nvSpPr>
        <p:spPr>
          <a:xfrm>
            <a:off x="2839438" y="1984699"/>
            <a:ext cx="262144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1400" dirty="0"/>
              <a:t>DoH Request </a:t>
            </a:r>
            <a:r>
              <a:rPr lang="en-US" sz="1400" dirty="0"/>
              <a:t>(App FQDN)</a:t>
            </a:r>
            <a:endParaRPr lang="en-US" sz="1400" dirty="0">
              <a:solidFill>
                <a:srgbClr val="FF0000"/>
              </a:solidFill>
            </a:endParaRPr>
          </a:p>
        </p:txBody>
      </p: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30F4874C-F710-4118-AC31-005B33C8E8CE}"/>
              </a:ext>
            </a:extLst>
          </p:cNvPr>
          <p:cNvCxnSpPr>
            <a:cxnSpLocks/>
          </p:cNvCxnSpPr>
          <p:nvPr/>
        </p:nvCxnSpPr>
        <p:spPr>
          <a:xfrm flipH="1">
            <a:off x="1146716" y="3897970"/>
            <a:ext cx="8255533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>
            <a:extLst>
              <a:ext uri="{FF2B5EF4-FFF2-40B4-BE49-F238E27FC236}">
                <a16:creationId xmlns:a16="http://schemas.microsoft.com/office/drawing/2014/main" id="{1E8E8571-4AA0-4632-A152-A5707F60674C}"/>
              </a:ext>
            </a:extLst>
          </p:cNvPr>
          <p:cNvSpPr txBox="1"/>
          <p:nvPr/>
        </p:nvSpPr>
        <p:spPr>
          <a:xfrm>
            <a:off x="2154824" y="1451806"/>
            <a:ext cx="236186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1400" dirty="0"/>
              <a:t>Answer (EES- DoH )</a:t>
            </a:r>
            <a:endParaRPr lang="en-US" sz="1400" dirty="0"/>
          </a:p>
        </p:txBody>
      </p:sp>
      <p:sp>
        <p:nvSpPr>
          <p:cNvPr id="31" name="Left Brace 30">
            <a:extLst>
              <a:ext uri="{FF2B5EF4-FFF2-40B4-BE49-F238E27FC236}">
                <a16:creationId xmlns:a16="http://schemas.microsoft.com/office/drawing/2014/main" id="{30E35480-A14B-4B4F-A96E-A97AC4109B65}"/>
              </a:ext>
            </a:extLst>
          </p:cNvPr>
          <p:cNvSpPr/>
          <p:nvPr/>
        </p:nvSpPr>
        <p:spPr>
          <a:xfrm rot="5400000">
            <a:off x="3472392" y="-481548"/>
            <a:ext cx="247860" cy="1938507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 sz="1400"/>
          </a:p>
        </p:txBody>
      </p:sp>
      <p:sp>
        <p:nvSpPr>
          <p:cNvPr id="45" name="Flowchart: Process 44">
            <a:extLst>
              <a:ext uri="{FF2B5EF4-FFF2-40B4-BE49-F238E27FC236}">
                <a16:creationId xmlns:a16="http://schemas.microsoft.com/office/drawing/2014/main" id="{A1451075-0C11-44BA-B3C0-BCE4BBAAAEB2}"/>
              </a:ext>
            </a:extLst>
          </p:cNvPr>
          <p:cNvSpPr/>
          <p:nvPr/>
        </p:nvSpPr>
        <p:spPr>
          <a:xfrm>
            <a:off x="2647929" y="664022"/>
            <a:ext cx="671484" cy="421571"/>
          </a:xfrm>
          <a:prstGeom prst="flowChartProces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v-SE" sz="1400" b="1" dirty="0">
                <a:solidFill>
                  <a:schemeClr val="tx1"/>
                </a:solidFill>
              </a:rPr>
              <a:t>Edge AS</a:t>
            </a:r>
          </a:p>
        </p:txBody>
      </p:sp>
      <p:sp>
        <p:nvSpPr>
          <p:cNvPr id="46" name="Flowchart: Process 45">
            <a:extLst>
              <a:ext uri="{FF2B5EF4-FFF2-40B4-BE49-F238E27FC236}">
                <a16:creationId xmlns:a16="http://schemas.microsoft.com/office/drawing/2014/main" id="{657CE773-DFEF-4946-91E9-E40E25DD46F7}"/>
              </a:ext>
            </a:extLst>
          </p:cNvPr>
          <p:cNvSpPr/>
          <p:nvPr/>
        </p:nvSpPr>
        <p:spPr>
          <a:xfrm>
            <a:off x="8872511" y="604557"/>
            <a:ext cx="1062759" cy="569314"/>
          </a:xfrm>
          <a:prstGeom prst="flowChartProces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v-SE" sz="1400" b="1" dirty="0">
                <a:solidFill>
                  <a:schemeClr val="tx1"/>
                </a:solidFill>
              </a:rPr>
              <a:t>EES</a:t>
            </a:r>
          </a:p>
          <a:p>
            <a:pPr algn="ctr"/>
            <a:r>
              <a:rPr lang="sv-SE" sz="1400" b="1" dirty="0">
                <a:solidFill>
                  <a:schemeClr val="tx1"/>
                </a:solidFill>
              </a:rPr>
              <a:t>(DoH/AF) </a:t>
            </a:r>
          </a:p>
        </p:txBody>
      </p:sp>
      <p:cxnSp>
        <p:nvCxnSpPr>
          <p:cNvPr id="54" name="Straight Arrow Connector 53">
            <a:extLst>
              <a:ext uri="{FF2B5EF4-FFF2-40B4-BE49-F238E27FC236}">
                <a16:creationId xmlns:a16="http://schemas.microsoft.com/office/drawing/2014/main" id="{3EFD94C0-DA80-4644-A43C-D0118F700670}"/>
              </a:ext>
            </a:extLst>
          </p:cNvPr>
          <p:cNvCxnSpPr>
            <a:cxnSpLocks/>
          </p:cNvCxnSpPr>
          <p:nvPr/>
        </p:nvCxnSpPr>
        <p:spPr>
          <a:xfrm flipH="1" flipV="1">
            <a:off x="1135539" y="1493964"/>
            <a:ext cx="5864116" cy="2842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F3F37AB5-9D15-408F-956A-C0754E1FFCE0}"/>
              </a:ext>
            </a:extLst>
          </p:cNvPr>
          <p:cNvCxnSpPr>
            <a:cxnSpLocks/>
          </p:cNvCxnSpPr>
          <p:nvPr/>
        </p:nvCxnSpPr>
        <p:spPr>
          <a:xfrm flipH="1">
            <a:off x="1135539" y="978279"/>
            <a:ext cx="11177" cy="539661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1BD94CAE-EC19-41FF-8C77-731B99D9AE05}"/>
              </a:ext>
            </a:extLst>
          </p:cNvPr>
          <p:cNvCxnSpPr>
            <a:cxnSpLocks/>
          </p:cNvCxnSpPr>
          <p:nvPr/>
        </p:nvCxnSpPr>
        <p:spPr>
          <a:xfrm flipH="1">
            <a:off x="5793335" y="1188282"/>
            <a:ext cx="5008" cy="534979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431019AF-79E7-44B5-8F48-AB7E00231FBB}"/>
              </a:ext>
            </a:extLst>
          </p:cNvPr>
          <p:cNvCxnSpPr>
            <a:cxnSpLocks/>
            <a:stCxn id="46" idx="2"/>
          </p:cNvCxnSpPr>
          <p:nvPr/>
        </p:nvCxnSpPr>
        <p:spPr>
          <a:xfrm flipH="1">
            <a:off x="9387735" y="1173871"/>
            <a:ext cx="16156" cy="521904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D1F042D9-59D1-41D4-A5CA-7674EC4E8E76}"/>
              </a:ext>
            </a:extLst>
          </p:cNvPr>
          <p:cNvCxnSpPr>
            <a:cxnSpLocks/>
          </p:cNvCxnSpPr>
          <p:nvPr/>
        </p:nvCxnSpPr>
        <p:spPr>
          <a:xfrm>
            <a:off x="2969112" y="1086191"/>
            <a:ext cx="5009" cy="540453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Connector 47">
            <a:extLst>
              <a:ext uri="{FF2B5EF4-FFF2-40B4-BE49-F238E27FC236}">
                <a16:creationId xmlns:a16="http://schemas.microsoft.com/office/drawing/2014/main" id="{62298790-8D7E-4468-8969-5AD3580BCC0A}"/>
              </a:ext>
            </a:extLst>
          </p:cNvPr>
          <p:cNvCxnSpPr>
            <a:cxnSpLocks/>
          </p:cNvCxnSpPr>
          <p:nvPr/>
        </p:nvCxnSpPr>
        <p:spPr>
          <a:xfrm>
            <a:off x="7024079" y="1081466"/>
            <a:ext cx="0" cy="538279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Straight Arrow Connector 72">
            <a:extLst>
              <a:ext uri="{FF2B5EF4-FFF2-40B4-BE49-F238E27FC236}">
                <a16:creationId xmlns:a16="http://schemas.microsoft.com/office/drawing/2014/main" id="{6D208A87-D1C5-4E1D-B4A8-59B63D404530}"/>
              </a:ext>
            </a:extLst>
          </p:cNvPr>
          <p:cNvCxnSpPr>
            <a:cxnSpLocks/>
          </p:cNvCxnSpPr>
          <p:nvPr/>
        </p:nvCxnSpPr>
        <p:spPr>
          <a:xfrm flipH="1" flipV="1">
            <a:off x="1114212" y="5436971"/>
            <a:ext cx="2906174" cy="875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" name="TextBox 76">
            <a:extLst>
              <a:ext uri="{FF2B5EF4-FFF2-40B4-BE49-F238E27FC236}">
                <a16:creationId xmlns:a16="http://schemas.microsoft.com/office/drawing/2014/main" id="{5CB447F7-CADD-47FB-9CFF-AB9A4F671FD1}"/>
              </a:ext>
            </a:extLst>
          </p:cNvPr>
          <p:cNvSpPr txBox="1"/>
          <p:nvPr/>
        </p:nvSpPr>
        <p:spPr>
          <a:xfrm>
            <a:off x="1633986" y="5095994"/>
            <a:ext cx="229906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1400" dirty="0"/>
              <a:t>DoH Response (EAS addr)</a:t>
            </a:r>
            <a:endParaRPr lang="en-US" sz="1400" dirty="0"/>
          </a:p>
        </p:txBody>
      </p:sp>
      <p:sp>
        <p:nvSpPr>
          <p:cNvPr id="83" name="TextBox 82">
            <a:extLst>
              <a:ext uri="{FF2B5EF4-FFF2-40B4-BE49-F238E27FC236}">
                <a16:creationId xmlns:a16="http://schemas.microsoft.com/office/drawing/2014/main" id="{50591B0A-BB8A-4354-9E14-57522608B735}"/>
              </a:ext>
            </a:extLst>
          </p:cNvPr>
          <p:cNvSpPr txBox="1"/>
          <p:nvPr/>
        </p:nvSpPr>
        <p:spPr>
          <a:xfrm>
            <a:off x="3596322" y="3633678"/>
            <a:ext cx="322538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1400" dirty="0"/>
              <a:t>DoH Redirect to local EES</a:t>
            </a:r>
            <a:r>
              <a:rPr lang="en-US" sz="1400" dirty="0"/>
              <a:t>(App FQDN)</a:t>
            </a:r>
            <a:endParaRPr lang="sv-SE" sz="1400" dirty="0"/>
          </a:p>
        </p:txBody>
      </p:sp>
      <p:sp>
        <p:nvSpPr>
          <p:cNvPr id="93" name="Flowchart: Process 92">
            <a:extLst>
              <a:ext uri="{FF2B5EF4-FFF2-40B4-BE49-F238E27FC236}">
                <a16:creationId xmlns:a16="http://schemas.microsoft.com/office/drawing/2014/main" id="{F6F2DA05-9328-41FB-ABB7-8DC9B252DFF8}"/>
              </a:ext>
            </a:extLst>
          </p:cNvPr>
          <p:cNvSpPr/>
          <p:nvPr/>
        </p:nvSpPr>
        <p:spPr>
          <a:xfrm>
            <a:off x="1705444" y="4509100"/>
            <a:ext cx="962666" cy="408034"/>
          </a:xfrm>
          <a:prstGeom prst="flowChartProces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v-SE" sz="1400" b="1" dirty="0">
                <a:solidFill>
                  <a:schemeClr val="tx1"/>
                </a:solidFill>
              </a:rPr>
              <a:t>UPF</a:t>
            </a:r>
          </a:p>
          <a:p>
            <a:pPr algn="ctr"/>
            <a:r>
              <a:rPr lang="sv-SE" sz="1400" b="1" dirty="0">
                <a:solidFill>
                  <a:schemeClr val="tx1"/>
                </a:solidFill>
              </a:rPr>
              <a:t>ULCL</a:t>
            </a:r>
          </a:p>
        </p:txBody>
      </p:sp>
      <p:cxnSp>
        <p:nvCxnSpPr>
          <p:cNvPr id="95" name="Straight Connector 94">
            <a:extLst>
              <a:ext uri="{FF2B5EF4-FFF2-40B4-BE49-F238E27FC236}">
                <a16:creationId xmlns:a16="http://schemas.microsoft.com/office/drawing/2014/main" id="{56C99DDE-ECB8-47FA-B018-65F2CC42B18B}"/>
              </a:ext>
            </a:extLst>
          </p:cNvPr>
          <p:cNvCxnSpPr>
            <a:cxnSpLocks/>
          </p:cNvCxnSpPr>
          <p:nvPr/>
        </p:nvCxnSpPr>
        <p:spPr>
          <a:xfrm flipH="1">
            <a:off x="2159000" y="4910190"/>
            <a:ext cx="19493" cy="149061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2" name="Arrow: Left-Right 91">
            <a:extLst>
              <a:ext uri="{FF2B5EF4-FFF2-40B4-BE49-F238E27FC236}">
                <a16:creationId xmlns:a16="http://schemas.microsoft.com/office/drawing/2014/main" id="{2F0739F5-078D-4A87-8E19-7E79AB4D6274}"/>
              </a:ext>
            </a:extLst>
          </p:cNvPr>
          <p:cNvSpPr/>
          <p:nvPr/>
        </p:nvSpPr>
        <p:spPr>
          <a:xfrm>
            <a:off x="1129103" y="5552027"/>
            <a:ext cx="1859910" cy="664283"/>
          </a:xfrm>
          <a:prstGeom prst="leftRightArrow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s-ES" sz="1400" dirty="0" err="1">
                <a:solidFill>
                  <a:schemeClr val="tx1"/>
                </a:solidFill>
              </a:rPr>
              <a:t>Application</a:t>
            </a:r>
            <a:r>
              <a:rPr lang="es-ES" sz="1400" dirty="0">
                <a:solidFill>
                  <a:schemeClr val="tx1"/>
                </a:solidFill>
              </a:rPr>
              <a:t> </a:t>
            </a:r>
            <a:r>
              <a:rPr lang="es-ES" sz="1400" dirty="0" err="1">
                <a:solidFill>
                  <a:schemeClr val="tx1"/>
                </a:solidFill>
              </a:rPr>
              <a:t>Traffic</a:t>
            </a:r>
            <a:endParaRPr lang="es-ES" sz="1400" dirty="0">
              <a:solidFill>
                <a:schemeClr val="tx1"/>
              </a:solidFill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010CB02D-5FF1-4181-9CEE-7F922F4007C8}"/>
              </a:ext>
            </a:extLst>
          </p:cNvPr>
          <p:cNvSpPr/>
          <p:nvPr/>
        </p:nvSpPr>
        <p:spPr>
          <a:xfrm>
            <a:off x="4778095" y="498069"/>
            <a:ext cx="3897488" cy="690737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l"/>
            <a:endParaRPr lang="es-ES" sz="1400" dirty="0">
              <a:solidFill>
                <a:schemeClr val="tx1"/>
              </a:solidFill>
            </a:endParaRPr>
          </a:p>
        </p:txBody>
      </p: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7A65FFF4-A4ED-4925-931D-7F44B981EF2E}"/>
              </a:ext>
            </a:extLst>
          </p:cNvPr>
          <p:cNvCxnSpPr/>
          <p:nvPr/>
        </p:nvCxnSpPr>
        <p:spPr>
          <a:xfrm>
            <a:off x="8171615" y="1178220"/>
            <a:ext cx="0" cy="512531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Rectangle 17">
            <a:extLst>
              <a:ext uri="{FF2B5EF4-FFF2-40B4-BE49-F238E27FC236}">
                <a16:creationId xmlns:a16="http://schemas.microsoft.com/office/drawing/2014/main" id="{E14FAFC5-5BD1-4151-B2FA-32ACCEE6FEDE}"/>
              </a:ext>
            </a:extLst>
          </p:cNvPr>
          <p:cNvSpPr/>
          <p:nvPr/>
        </p:nvSpPr>
        <p:spPr>
          <a:xfrm>
            <a:off x="7681271" y="2636171"/>
            <a:ext cx="2201279" cy="917773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v-SE" sz="1400" dirty="0">
                <a:solidFill>
                  <a:schemeClr val="tx1"/>
                </a:solidFill>
              </a:rPr>
              <a:t>Get location (e.g. Via NEF)</a:t>
            </a:r>
          </a:p>
          <a:p>
            <a:pPr algn="ctr"/>
            <a:r>
              <a:rPr lang="sv-SE" sz="1400" dirty="0">
                <a:solidFill>
                  <a:schemeClr val="tx1"/>
                </a:solidFill>
              </a:rPr>
              <a:t>Identify closets EES for that Location</a:t>
            </a:r>
            <a:endParaRPr lang="en-US" sz="1400" dirty="0">
              <a:solidFill>
                <a:schemeClr val="tx1"/>
              </a:solidFill>
            </a:endParaRPr>
          </a:p>
        </p:txBody>
      </p: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CF950E37-47DA-479A-A2D6-B8C176164B64}"/>
              </a:ext>
            </a:extLst>
          </p:cNvPr>
          <p:cNvCxnSpPr>
            <a:cxnSpLocks/>
          </p:cNvCxnSpPr>
          <p:nvPr/>
        </p:nvCxnSpPr>
        <p:spPr>
          <a:xfrm>
            <a:off x="1129103" y="4143829"/>
            <a:ext cx="2826979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TextBox 46">
            <a:extLst>
              <a:ext uri="{FF2B5EF4-FFF2-40B4-BE49-F238E27FC236}">
                <a16:creationId xmlns:a16="http://schemas.microsoft.com/office/drawing/2014/main" id="{F62295C4-04BB-40DE-93D2-4AEFFD5D7D97}"/>
              </a:ext>
            </a:extLst>
          </p:cNvPr>
          <p:cNvSpPr txBox="1"/>
          <p:nvPr/>
        </p:nvSpPr>
        <p:spPr>
          <a:xfrm>
            <a:off x="1608693" y="3883522"/>
            <a:ext cx="262144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1400" dirty="0"/>
              <a:t>DoH Request </a:t>
            </a:r>
            <a:r>
              <a:rPr lang="en-US" sz="1400" dirty="0"/>
              <a:t>(App FQDN)</a:t>
            </a:r>
            <a:endParaRPr lang="en-US" sz="1400" dirty="0">
              <a:solidFill>
                <a:srgbClr val="FF0000"/>
              </a:solidFill>
            </a:endParaRPr>
          </a:p>
        </p:txBody>
      </p:sp>
      <p:sp>
        <p:nvSpPr>
          <p:cNvPr id="55" name="Flowchart: Process 54">
            <a:extLst>
              <a:ext uri="{FF2B5EF4-FFF2-40B4-BE49-F238E27FC236}">
                <a16:creationId xmlns:a16="http://schemas.microsoft.com/office/drawing/2014/main" id="{A353614D-67BC-40DA-923D-3F773EE76F10}"/>
              </a:ext>
            </a:extLst>
          </p:cNvPr>
          <p:cNvSpPr/>
          <p:nvPr/>
        </p:nvSpPr>
        <p:spPr>
          <a:xfrm>
            <a:off x="3379556" y="687887"/>
            <a:ext cx="1202056" cy="399385"/>
          </a:xfrm>
          <a:prstGeom prst="flowChartProces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v-SE" sz="1400" b="1" dirty="0">
                <a:solidFill>
                  <a:schemeClr val="tx1"/>
                </a:solidFill>
              </a:rPr>
              <a:t>EES</a:t>
            </a:r>
          </a:p>
          <a:p>
            <a:pPr algn="ctr"/>
            <a:r>
              <a:rPr lang="sv-SE" sz="1400" b="1" dirty="0">
                <a:solidFill>
                  <a:schemeClr val="tx1"/>
                </a:solidFill>
              </a:rPr>
              <a:t>(DoH/AF) </a:t>
            </a:r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0D844438-5F24-4CC3-901F-F719551D9257}"/>
              </a:ext>
            </a:extLst>
          </p:cNvPr>
          <p:cNvCxnSpPr>
            <a:cxnSpLocks/>
          </p:cNvCxnSpPr>
          <p:nvPr/>
        </p:nvCxnSpPr>
        <p:spPr>
          <a:xfrm>
            <a:off x="3962402" y="1074057"/>
            <a:ext cx="30033" cy="536241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Rectangle 56">
            <a:extLst>
              <a:ext uri="{FF2B5EF4-FFF2-40B4-BE49-F238E27FC236}">
                <a16:creationId xmlns:a16="http://schemas.microsoft.com/office/drawing/2014/main" id="{87B48C93-C3D2-4800-8466-68EC2D7527A3}"/>
              </a:ext>
            </a:extLst>
          </p:cNvPr>
          <p:cNvSpPr/>
          <p:nvPr/>
        </p:nvSpPr>
        <p:spPr>
          <a:xfrm>
            <a:off x="3443867" y="4449737"/>
            <a:ext cx="1012672" cy="584651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v-SE" sz="1400" dirty="0">
                <a:solidFill>
                  <a:schemeClr val="tx1"/>
                </a:solidFill>
              </a:rPr>
              <a:t>Determine Local EAS</a:t>
            </a:r>
            <a:endParaRPr lang="en-US" sz="1400" dirty="0">
              <a:solidFill>
                <a:schemeClr val="tx1"/>
              </a:solidFill>
            </a:endParaRPr>
          </a:p>
        </p:txBody>
      </p:sp>
      <p:sp>
        <p:nvSpPr>
          <p:cNvPr id="91" name="Rectangle 90">
            <a:extLst>
              <a:ext uri="{FF2B5EF4-FFF2-40B4-BE49-F238E27FC236}">
                <a16:creationId xmlns:a16="http://schemas.microsoft.com/office/drawing/2014/main" id="{03DDAE61-AC72-4688-B2AC-EBBC3ECFBCCC}"/>
              </a:ext>
            </a:extLst>
          </p:cNvPr>
          <p:cNvSpPr/>
          <p:nvPr/>
        </p:nvSpPr>
        <p:spPr>
          <a:xfrm>
            <a:off x="3686272" y="5563184"/>
            <a:ext cx="2304077" cy="50748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v-SE" sz="1400" dirty="0">
                <a:solidFill>
                  <a:schemeClr val="tx1"/>
                </a:solidFill>
              </a:rPr>
              <a:t>Influence routing </a:t>
            </a:r>
          </a:p>
          <a:p>
            <a:pPr algn="ctr"/>
            <a:r>
              <a:rPr lang="sv-SE" sz="1400" dirty="0">
                <a:solidFill>
                  <a:schemeClr val="tx1"/>
                </a:solidFill>
              </a:rPr>
              <a:t>Influence QoS</a:t>
            </a:r>
            <a:endParaRPr lang="en-US" sz="1400" dirty="0">
              <a:solidFill>
                <a:schemeClr val="tx1"/>
              </a:solidFill>
            </a:endParaRPr>
          </a:p>
        </p:txBody>
      </p:sp>
      <p:sp>
        <p:nvSpPr>
          <p:cNvPr id="63" name="Rectangle 62">
            <a:extLst>
              <a:ext uri="{FF2B5EF4-FFF2-40B4-BE49-F238E27FC236}">
                <a16:creationId xmlns:a16="http://schemas.microsoft.com/office/drawing/2014/main" id="{9B25D467-AE61-4917-9F44-F78DCF05B216}"/>
              </a:ext>
            </a:extLst>
          </p:cNvPr>
          <p:cNvSpPr/>
          <p:nvPr/>
        </p:nvSpPr>
        <p:spPr>
          <a:xfrm>
            <a:off x="9172139" y="6246052"/>
            <a:ext cx="2936894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00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Iterative </a:t>
            </a:r>
            <a:r>
              <a:rPr lang="en-US" sz="4000" dirty="0" err="1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DoH</a:t>
            </a:r>
            <a:endParaRPr lang="en-US" sz="4000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9A5151A5-0275-474B-9F4F-0F5D219F0DD4}"/>
              </a:ext>
            </a:extLst>
          </p:cNvPr>
          <p:cNvSpPr txBox="1"/>
          <p:nvPr/>
        </p:nvSpPr>
        <p:spPr>
          <a:xfrm>
            <a:off x="2288926" y="120566"/>
            <a:ext cx="26934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</a:lstStyle>
          <a:p>
            <a:r>
              <a:rPr lang="es-ES" dirty="0"/>
              <a:t>Edge DN (</a:t>
            </a:r>
            <a:r>
              <a:rPr lang="es-ES" dirty="0" err="1"/>
              <a:t>Service</a:t>
            </a:r>
            <a:r>
              <a:rPr lang="es-ES" dirty="0"/>
              <a:t> </a:t>
            </a:r>
            <a:r>
              <a:rPr lang="es-ES" dirty="0" err="1"/>
              <a:t>Provider</a:t>
            </a:r>
            <a:r>
              <a:rPr lang="es-ES" dirty="0"/>
              <a:t>)</a:t>
            </a: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5D228903-7622-4AFD-B15A-AF3D1D21B9B4}"/>
              </a:ext>
            </a:extLst>
          </p:cNvPr>
          <p:cNvSpPr txBox="1"/>
          <p:nvPr/>
        </p:nvSpPr>
        <p:spPr>
          <a:xfrm>
            <a:off x="8779511" y="175512"/>
            <a:ext cx="17016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 err="1"/>
              <a:t>Service</a:t>
            </a:r>
            <a:r>
              <a:rPr lang="es-ES" dirty="0"/>
              <a:t> </a:t>
            </a:r>
            <a:r>
              <a:rPr lang="es-ES" dirty="0" err="1"/>
              <a:t>Provider</a:t>
            </a:r>
            <a:endParaRPr lang="es-ES" dirty="0"/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284F981-F340-4EB3-8115-EE1B0BD78E4F}"/>
              </a:ext>
            </a:extLst>
          </p:cNvPr>
          <p:cNvSpPr txBox="1"/>
          <p:nvPr/>
        </p:nvSpPr>
        <p:spPr>
          <a:xfrm>
            <a:off x="6096000" y="135054"/>
            <a:ext cx="15470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/>
              <a:t>3GPP Network</a:t>
            </a:r>
          </a:p>
        </p:txBody>
      </p:sp>
    </p:spTree>
    <p:extLst>
      <p:ext uri="{BB962C8B-B14F-4D97-AF65-F5344CB8AC3E}">
        <p14:creationId xmlns:p14="http://schemas.microsoft.com/office/powerpoint/2010/main" val="15303988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lowchart: Process 4">
            <a:extLst>
              <a:ext uri="{FF2B5EF4-FFF2-40B4-BE49-F238E27FC236}">
                <a16:creationId xmlns:a16="http://schemas.microsoft.com/office/drawing/2014/main" id="{30452D42-1CD5-40BF-93D1-4CCE53018AE0}"/>
              </a:ext>
            </a:extLst>
          </p:cNvPr>
          <p:cNvSpPr/>
          <p:nvPr/>
        </p:nvSpPr>
        <p:spPr>
          <a:xfrm>
            <a:off x="901765" y="646025"/>
            <a:ext cx="454676" cy="335581"/>
          </a:xfrm>
          <a:prstGeom prst="flowChartProces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v-SE" sz="1400" b="1">
                <a:solidFill>
                  <a:schemeClr val="tx1"/>
                </a:solidFill>
              </a:rPr>
              <a:t>UE</a:t>
            </a:r>
            <a:endParaRPr lang="en-US" sz="1400" b="1">
              <a:solidFill>
                <a:schemeClr val="tx1"/>
              </a:solidFill>
            </a:endParaRPr>
          </a:p>
        </p:txBody>
      </p:sp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id="{2F30C3FB-885F-43D7-AEE4-9E602BD9B0FD}"/>
              </a:ext>
            </a:extLst>
          </p:cNvPr>
          <p:cNvCxnSpPr>
            <a:cxnSpLocks/>
          </p:cNvCxnSpPr>
          <p:nvPr/>
        </p:nvCxnSpPr>
        <p:spPr>
          <a:xfrm>
            <a:off x="1129103" y="1453188"/>
            <a:ext cx="6011090" cy="2450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A74B3C22-03CD-426F-B4D4-BA2208C4AB1B}"/>
              </a:ext>
            </a:extLst>
          </p:cNvPr>
          <p:cNvSpPr txBox="1"/>
          <p:nvPr/>
        </p:nvSpPr>
        <p:spPr>
          <a:xfrm>
            <a:off x="3074937" y="1169917"/>
            <a:ext cx="262144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1400" dirty="0"/>
              <a:t>DNS Request </a:t>
            </a:r>
            <a:r>
              <a:rPr lang="en-US" sz="1400" dirty="0"/>
              <a:t>(App FQDN)</a:t>
            </a:r>
          </a:p>
        </p:txBody>
      </p: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30F4874C-F710-4118-AC31-005B33C8E8CE}"/>
              </a:ext>
            </a:extLst>
          </p:cNvPr>
          <p:cNvCxnSpPr>
            <a:cxnSpLocks/>
          </p:cNvCxnSpPr>
          <p:nvPr/>
        </p:nvCxnSpPr>
        <p:spPr>
          <a:xfrm flipH="1" flipV="1">
            <a:off x="3892051" y="3210542"/>
            <a:ext cx="3248142" cy="1633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Left Brace 30">
            <a:extLst>
              <a:ext uri="{FF2B5EF4-FFF2-40B4-BE49-F238E27FC236}">
                <a16:creationId xmlns:a16="http://schemas.microsoft.com/office/drawing/2014/main" id="{30E35480-A14B-4B4F-A96E-A97AC4109B65}"/>
              </a:ext>
            </a:extLst>
          </p:cNvPr>
          <p:cNvSpPr/>
          <p:nvPr/>
        </p:nvSpPr>
        <p:spPr>
          <a:xfrm rot="5400000">
            <a:off x="3472392" y="-481548"/>
            <a:ext cx="247860" cy="1938507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 sz="1400"/>
          </a:p>
        </p:txBody>
      </p:sp>
      <p:sp>
        <p:nvSpPr>
          <p:cNvPr id="45" name="Flowchart: Process 44">
            <a:extLst>
              <a:ext uri="{FF2B5EF4-FFF2-40B4-BE49-F238E27FC236}">
                <a16:creationId xmlns:a16="http://schemas.microsoft.com/office/drawing/2014/main" id="{A1451075-0C11-44BA-B3C0-BCE4BBAAAEB2}"/>
              </a:ext>
            </a:extLst>
          </p:cNvPr>
          <p:cNvSpPr/>
          <p:nvPr/>
        </p:nvSpPr>
        <p:spPr>
          <a:xfrm>
            <a:off x="2647929" y="664022"/>
            <a:ext cx="671484" cy="421571"/>
          </a:xfrm>
          <a:prstGeom prst="flowChartProces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v-SE" sz="1400" b="1" dirty="0">
                <a:solidFill>
                  <a:schemeClr val="tx1"/>
                </a:solidFill>
              </a:rPr>
              <a:t>Edge AS</a:t>
            </a:r>
          </a:p>
        </p:txBody>
      </p:sp>
      <p:sp>
        <p:nvSpPr>
          <p:cNvPr id="46" name="Flowchart: Process 45">
            <a:extLst>
              <a:ext uri="{FF2B5EF4-FFF2-40B4-BE49-F238E27FC236}">
                <a16:creationId xmlns:a16="http://schemas.microsoft.com/office/drawing/2014/main" id="{657CE773-DFEF-4946-91E9-E40E25DD46F7}"/>
              </a:ext>
            </a:extLst>
          </p:cNvPr>
          <p:cNvSpPr/>
          <p:nvPr/>
        </p:nvSpPr>
        <p:spPr>
          <a:xfrm>
            <a:off x="6623682" y="564471"/>
            <a:ext cx="1062759" cy="569314"/>
          </a:xfrm>
          <a:prstGeom prst="flowChartProces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v-SE" sz="1400" b="1" dirty="0">
                <a:solidFill>
                  <a:schemeClr val="tx1"/>
                </a:solidFill>
              </a:rPr>
              <a:t>EES</a:t>
            </a:r>
          </a:p>
          <a:p>
            <a:pPr algn="ctr"/>
            <a:r>
              <a:rPr lang="sv-SE" sz="1400" b="1" dirty="0">
                <a:solidFill>
                  <a:schemeClr val="tx1"/>
                </a:solidFill>
              </a:rPr>
              <a:t>(DNS/AF) 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F3F37AB5-9D15-408F-956A-C0754E1FFCE0}"/>
              </a:ext>
            </a:extLst>
          </p:cNvPr>
          <p:cNvCxnSpPr>
            <a:cxnSpLocks/>
          </p:cNvCxnSpPr>
          <p:nvPr/>
        </p:nvCxnSpPr>
        <p:spPr>
          <a:xfrm flipH="1">
            <a:off x="1135539" y="978279"/>
            <a:ext cx="11177" cy="539661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1BD94CAE-EC19-41FF-8C77-731B99D9AE05}"/>
              </a:ext>
            </a:extLst>
          </p:cNvPr>
          <p:cNvCxnSpPr>
            <a:cxnSpLocks/>
          </p:cNvCxnSpPr>
          <p:nvPr/>
        </p:nvCxnSpPr>
        <p:spPr>
          <a:xfrm>
            <a:off x="5793334" y="1188806"/>
            <a:ext cx="1" cy="534926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D1F042D9-59D1-41D4-A5CA-7674EC4E8E76}"/>
              </a:ext>
            </a:extLst>
          </p:cNvPr>
          <p:cNvCxnSpPr>
            <a:cxnSpLocks/>
          </p:cNvCxnSpPr>
          <p:nvPr/>
        </p:nvCxnSpPr>
        <p:spPr>
          <a:xfrm>
            <a:off x="2969112" y="1086191"/>
            <a:ext cx="5009" cy="540453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Connector 47">
            <a:extLst>
              <a:ext uri="{FF2B5EF4-FFF2-40B4-BE49-F238E27FC236}">
                <a16:creationId xmlns:a16="http://schemas.microsoft.com/office/drawing/2014/main" id="{62298790-8D7E-4468-8969-5AD3580BCC0A}"/>
              </a:ext>
            </a:extLst>
          </p:cNvPr>
          <p:cNvCxnSpPr>
            <a:cxnSpLocks/>
          </p:cNvCxnSpPr>
          <p:nvPr/>
        </p:nvCxnSpPr>
        <p:spPr>
          <a:xfrm>
            <a:off x="7140193" y="1141456"/>
            <a:ext cx="0" cy="538279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Straight Arrow Connector 72">
            <a:extLst>
              <a:ext uri="{FF2B5EF4-FFF2-40B4-BE49-F238E27FC236}">
                <a16:creationId xmlns:a16="http://schemas.microsoft.com/office/drawing/2014/main" id="{6D208A87-D1C5-4E1D-B4A8-59B63D404530}"/>
              </a:ext>
            </a:extLst>
          </p:cNvPr>
          <p:cNvCxnSpPr>
            <a:cxnSpLocks/>
          </p:cNvCxnSpPr>
          <p:nvPr/>
        </p:nvCxnSpPr>
        <p:spPr>
          <a:xfrm flipH="1">
            <a:off x="1138403" y="4973383"/>
            <a:ext cx="6001790" cy="1839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" name="TextBox 74">
            <a:extLst>
              <a:ext uri="{FF2B5EF4-FFF2-40B4-BE49-F238E27FC236}">
                <a16:creationId xmlns:a16="http://schemas.microsoft.com/office/drawing/2014/main" id="{288E54BD-52E2-4DA3-B4E5-AB6EFB56F243}"/>
              </a:ext>
            </a:extLst>
          </p:cNvPr>
          <p:cNvSpPr txBox="1"/>
          <p:nvPr/>
        </p:nvSpPr>
        <p:spPr>
          <a:xfrm>
            <a:off x="2288926" y="120566"/>
            <a:ext cx="26934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</a:lstStyle>
          <a:p>
            <a:r>
              <a:rPr lang="es-ES" dirty="0"/>
              <a:t>Edge DN (</a:t>
            </a:r>
            <a:r>
              <a:rPr lang="es-ES" dirty="0" err="1"/>
              <a:t>Service</a:t>
            </a:r>
            <a:r>
              <a:rPr lang="es-ES" dirty="0"/>
              <a:t> </a:t>
            </a:r>
            <a:r>
              <a:rPr lang="es-ES" dirty="0" err="1"/>
              <a:t>Provider</a:t>
            </a:r>
            <a:r>
              <a:rPr lang="es-ES" dirty="0"/>
              <a:t>)</a:t>
            </a:r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5CB447F7-CADD-47FB-9CFF-AB9A4F671FD1}"/>
              </a:ext>
            </a:extLst>
          </p:cNvPr>
          <p:cNvSpPr txBox="1"/>
          <p:nvPr/>
        </p:nvSpPr>
        <p:spPr>
          <a:xfrm>
            <a:off x="4392552" y="4220531"/>
            <a:ext cx="30464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1400" dirty="0"/>
              <a:t>Get EAS address response (e.g. DNS Response (EAS addr))</a:t>
            </a:r>
            <a:endParaRPr lang="en-US" sz="1400" dirty="0"/>
          </a:p>
        </p:txBody>
      </p:sp>
      <p:sp>
        <p:nvSpPr>
          <p:cNvPr id="83" name="TextBox 82">
            <a:extLst>
              <a:ext uri="{FF2B5EF4-FFF2-40B4-BE49-F238E27FC236}">
                <a16:creationId xmlns:a16="http://schemas.microsoft.com/office/drawing/2014/main" id="{50591B0A-BB8A-4354-9E14-57522608B735}"/>
              </a:ext>
            </a:extLst>
          </p:cNvPr>
          <p:cNvSpPr txBox="1"/>
          <p:nvPr/>
        </p:nvSpPr>
        <p:spPr>
          <a:xfrm>
            <a:off x="4326312" y="2912057"/>
            <a:ext cx="31810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Get EAS address request (e.g. </a:t>
            </a:r>
            <a:r>
              <a:rPr lang="sv-SE" sz="1400" dirty="0"/>
              <a:t>DNS request </a:t>
            </a:r>
            <a:r>
              <a:rPr lang="en-US" sz="1400" dirty="0"/>
              <a:t>(App FQDN))</a:t>
            </a:r>
            <a:endParaRPr lang="sv-SE" sz="1400" dirty="0"/>
          </a:p>
        </p:txBody>
      </p:sp>
      <p:sp>
        <p:nvSpPr>
          <p:cNvPr id="93" name="Flowchart: Process 92">
            <a:extLst>
              <a:ext uri="{FF2B5EF4-FFF2-40B4-BE49-F238E27FC236}">
                <a16:creationId xmlns:a16="http://schemas.microsoft.com/office/drawing/2014/main" id="{F6F2DA05-9328-41FB-ABB7-8DC9B252DFF8}"/>
              </a:ext>
            </a:extLst>
          </p:cNvPr>
          <p:cNvSpPr/>
          <p:nvPr/>
        </p:nvSpPr>
        <p:spPr>
          <a:xfrm>
            <a:off x="1596089" y="5403231"/>
            <a:ext cx="962666" cy="408034"/>
          </a:xfrm>
          <a:prstGeom prst="flowChartProces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v-SE" sz="1400" b="1" dirty="0">
                <a:solidFill>
                  <a:schemeClr val="tx1"/>
                </a:solidFill>
              </a:rPr>
              <a:t>UPF</a:t>
            </a:r>
          </a:p>
          <a:p>
            <a:pPr algn="ctr"/>
            <a:r>
              <a:rPr lang="sv-SE" sz="1400" b="1" dirty="0">
                <a:solidFill>
                  <a:schemeClr val="tx1"/>
                </a:solidFill>
              </a:rPr>
              <a:t>ULCL</a:t>
            </a:r>
          </a:p>
        </p:txBody>
      </p:sp>
      <p:cxnSp>
        <p:nvCxnSpPr>
          <p:cNvPr id="95" name="Straight Connector 94">
            <a:extLst>
              <a:ext uri="{FF2B5EF4-FFF2-40B4-BE49-F238E27FC236}">
                <a16:creationId xmlns:a16="http://schemas.microsoft.com/office/drawing/2014/main" id="{56C99DDE-ECB8-47FA-B018-65F2CC42B18B}"/>
              </a:ext>
            </a:extLst>
          </p:cNvPr>
          <p:cNvCxnSpPr>
            <a:cxnSpLocks/>
            <a:stCxn id="93" idx="2"/>
          </p:cNvCxnSpPr>
          <p:nvPr/>
        </p:nvCxnSpPr>
        <p:spPr>
          <a:xfrm>
            <a:off x="2077422" y="5811265"/>
            <a:ext cx="6395" cy="88738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2" name="Arrow: Left-Right 91">
            <a:extLst>
              <a:ext uri="{FF2B5EF4-FFF2-40B4-BE49-F238E27FC236}">
                <a16:creationId xmlns:a16="http://schemas.microsoft.com/office/drawing/2014/main" id="{2F0739F5-078D-4A87-8E19-7E79AB4D6274}"/>
              </a:ext>
            </a:extLst>
          </p:cNvPr>
          <p:cNvSpPr/>
          <p:nvPr/>
        </p:nvSpPr>
        <p:spPr>
          <a:xfrm>
            <a:off x="1153152" y="5710613"/>
            <a:ext cx="1859910" cy="664283"/>
          </a:xfrm>
          <a:prstGeom prst="leftRightArrow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s-ES" sz="1100" dirty="0" err="1">
                <a:solidFill>
                  <a:schemeClr val="tx1"/>
                </a:solidFill>
              </a:rPr>
              <a:t>Application</a:t>
            </a:r>
            <a:r>
              <a:rPr lang="es-ES" sz="1100" dirty="0">
                <a:solidFill>
                  <a:schemeClr val="tx1"/>
                </a:solidFill>
              </a:rPr>
              <a:t> </a:t>
            </a:r>
            <a:r>
              <a:rPr lang="es-ES" sz="1100" dirty="0" err="1">
                <a:solidFill>
                  <a:schemeClr val="tx1"/>
                </a:solidFill>
              </a:rPr>
              <a:t>Traffic</a:t>
            </a:r>
            <a:endParaRPr lang="es-ES" sz="1100" dirty="0">
              <a:solidFill>
                <a:schemeClr val="tx1"/>
              </a:solidFill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010CB02D-5FF1-4181-9CEE-7F922F4007C8}"/>
              </a:ext>
            </a:extLst>
          </p:cNvPr>
          <p:cNvSpPr/>
          <p:nvPr/>
        </p:nvSpPr>
        <p:spPr>
          <a:xfrm>
            <a:off x="4778095" y="498069"/>
            <a:ext cx="3897488" cy="690737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l"/>
            <a:endParaRPr lang="es-ES" sz="1400" dirty="0">
              <a:solidFill>
                <a:schemeClr val="tx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6EED9DE-604E-4003-91B1-876723218965}"/>
              </a:ext>
            </a:extLst>
          </p:cNvPr>
          <p:cNvSpPr txBox="1"/>
          <p:nvPr/>
        </p:nvSpPr>
        <p:spPr>
          <a:xfrm>
            <a:off x="6096000" y="94371"/>
            <a:ext cx="15454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/>
              <a:t>MNO Network</a:t>
            </a:r>
          </a:p>
        </p:txBody>
      </p:sp>
      <p:sp>
        <p:nvSpPr>
          <p:cNvPr id="55" name="Flowchart: Process 54">
            <a:extLst>
              <a:ext uri="{FF2B5EF4-FFF2-40B4-BE49-F238E27FC236}">
                <a16:creationId xmlns:a16="http://schemas.microsoft.com/office/drawing/2014/main" id="{A353614D-67BC-40DA-923D-3F773EE76F10}"/>
              </a:ext>
            </a:extLst>
          </p:cNvPr>
          <p:cNvSpPr/>
          <p:nvPr/>
        </p:nvSpPr>
        <p:spPr>
          <a:xfrm>
            <a:off x="3379556" y="687887"/>
            <a:ext cx="1202056" cy="399385"/>
          </a:xfrm>
          <a:prstGeom prst="flowChartProces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v-SE" sz="1400" b="1" dirty="0">
                <a:solidFill>
                  <a:schemeClr val="tx1"/>
                </a:solidFill>
              </a:rPr>
              <a:t>EES</a:t>
            </a:r>
          </a:p>
          <a:p>
            <a:pPr algn="ctr"/>
            <a:r>
              <a:rPr lang="sv-SE" sz="1400" b="1" dirty="0">
                <a:solidFill>
                  <a:schemeClr val="tx1"/>
                </a:solidFill>
              </a:rPr>
              <a:t>(DNS/AF) </a:t>
            </a:r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0D844438-5F24-4CC3-901F-F719551D9257}"/>
              </a:ext>
            </a:extLst>
          </p:cNvPr>
          <p:cNvCxnSpPr>
            <a:cxnSpLocks/>
          </p:cNvCxnSpPr>
          <p:nvPr/>
        </p:nvCxnSpPr>
        <p:spPr>
          <a:xfrm>
            <a:off x="3962402" y="1074057"/>
            <a:ext cx="0" cy="539020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Rectangle 56">
            <a:extLst>
              <a:ext uri="{FF2B5EF4-FFF2-40B4-BE49-F238E27FC236}">
                <a16:creationId xmlns:a16="http://schemas.microsoft.com/office/drawing/2014/main" id="{87B48C93-C3D2-4800-8466-68EC2D7527A3}"/>
              </a:ext>
            </a:extLst>
          </p:cNvPr>
          <p:cNvSpPr/>
          <p:nvPr/>
        </p:nvSpPr>
        <p:spPr>
          <a:xfrm>
            <a:off x="3494919" y="3558111"/>
            <a:ext cx="1150644" cy="584651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v-SE" sz="1400" dirty="0">
                <a:solidFill>
                  <a:schemeClr val="tx1"/>
                </a:solidFill>
              </a:rPr>
              <a:t>Determines Local EAS</a:t>
            </a:r>
            <a:endParaRPr lang="en-US" sz="1400" dirty="0">
              <a:solidFill>
                <a:schemeClr val="tx1"/>
              </a:solidFill>
            </a:endParaRPr>
          </a:p>
        </p:txBody>
      </p:sp>
      <p:sp>
        <p:nvSpPr>
          <p:cNvPr id="91" name="Rectangle 90">
            <a:extLst>
              <a:ext uri="{FF2B5EF4-FFF2-40B4-BE49-F238E27FC236}">
                <a16:creationId xmlns:a16="http://schemas.microsoft.com/office/drawing/2014/main" id="{03DDAE61-AC72-4688-B2AC-EBBC3ECFBCCC}"/>
              </a:ext>
            </a:extLst>
          </p:cNvPr>
          <p:cNvSpPr/>
          <p:nvPr/>
        </p:nvSpPr>
        <p:spPr>
          <a:xfrm>
            <a:off x="5619754" y="5091945"/>
            <a:ext cx="2334372" cy="54159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v-SE" sz="1400" dirty="0">
                <a:solidFill>
                  <a:schemeClr val="tx1"/>
                </a:solidFill>
              </a:rPr>
              <a:t>Influence routing </a:t>
            </a:r>
          </a:p>
          <a:p>
            <a:pPr algn="ctr"/>
            <a:r>
              <a:rPr lang="sv-SE" sz="1400" dirty="0">
                <a:solidFill>
                  <a:schemeClr val="tx1"/>
                </a:solidFill>
              </a:rPr>
              <a:t>Influence QoS</a:t>
            </a:r>
            <a:endParaRPr lang="en-US" sz="1400" dirty="0">
              <a:solidFill>
                <a:schemeClr val="tx1"/>
              </a:solidFill>
            </a:endParaRPr>
          </a:p>
        </p:txBody>
      </p:sp>
      <p:sp>
        <p:nvSpPr>
          <p:cNvPr id="63" name="Rectangle 62">
            <a:extLst>
              <a:ext uri="{FF2B5EF4-FFF2-40B4-BE49-F238E27FC236}">
                <a16:creationId xmlns:a16="http://schemas.microsoft.com/office/drawing/2014/main" id="{9B25D467-AE61-4917-9F44-F78DCF05B216}"/>
              </a:ext>
            </a:extLst>
          </p:cNvPr>
          <p:cNvSpPr/>
          <p:nvPr/>
        </p:nvSpPr>
        <p:spPr>
          <a:xfrm>
            <a:off x="8923349" y="6184130"/>
            <a:ext cx="3268651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000" b="0" cap="none" spc="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DNS, MNO EES</a:t>
            </a:r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id="{58F6BA0A-61E2-45FC-A1E5-C5F585FBE24E}"/>
              </a:ext>
            </a:extLst>
          </p:cNvPr>
          <p:cNvSpPr/>
          <p:nvPr/>
        </p:nvSpPr>
        <p:spPr>
          <a:xfrm>
            <a:off x="5534028" y="1652870"/>
            <a:ext cx="2932121" cy="1211769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v-SE" sz="1400" dirty="0">
                <a:solidFill>
                  <a:schemeClr val="tx1"/>
                </a:solidFill>
              </a:rPr>
              <a:t>Determines If that is for Edge Computing</a:t>
            </a:r>
          </a:p>
          <a:p>
            <a:pPr algn="ctr"/>
            <a:r>
              <a:rPr lang="sv-SE" sz="1400" dirty="0">
                <a:solidFill>
                  <a:schemeClr val="tx1"/>
                </a:solidFill>
              </a:rPr>
              <a:t>If so, authorizes and Gets Location Info</a:t>
            </a:r>
          </a:p>
          <a:p>
            <a:pPr algn="ctr"/>
            <a:r>
              <a:rPr lang="sv-SE" sz="1400" dirty="0">
                <a:solidFill>
                  <a:schemeClr val="tx1"/>
                </a:solidFill>
              </a:rPr>
              <a:t>Determines Local EES</a:t>
            </a:r>
            <a:endParaRPr lang="en-US" sz="1400" dirty="0">
              <a:solidFill>
                <a:schemeClr val="tx1"/>
              </a:solidFill>
            </a:endParaRPr>
          </a:p>
        </p:txBody>
      </p: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49EC5B5C-3503-4EF6-B724-FEDD6753173A}"/>
              </a:ext>
            </a:extLst>
          </p:cNvPr>
          <p:cNvCxnSpPr/>
          <p:nvPr/>
        </p:nvCxnSpPr>
        <p:spPr>
          <a:xfrm>
            <a:off x="3959101" y="4714734"/>
            <a:ext cx="3181092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TextBox 35">
            <a:extLst>
              <a:ext uri="{FF2B5EF4-FFF2-40B4-BE49-F238E27FC236}">
                <a16:creationId xmlns:a16="http://schemas.microsoft.com/office/drawing/2014/main" id="{E9B1FCB8-368D-4BBA-B33D-2DB7342403D8}"/>
              </a:ext>
            </a:extLst>
          </p:cNvPr>
          <p:cNvSpPr txBox="1"/>
          <p:nvPr/>
        </p:nvSpPr>
        <p:spPr>
          <a:xfrm>
            <a:off x="2467567" y="4712288"/>
            <a:ext cx="238866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1400" dirty="0"/>
              <a:t>DNS Response (EAS addr)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389432739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lowchart: Process 4">
            <a:extLst>
              <a:ext uri="{FF2B5EF4-FFF2-40B4-BE49-F238E27FC236}">
                <a16:creationId xmlns:a16="http://schemas.microsoft.com/office/drawing/2014/main" id="{30452D42-1CD5-40BF-93D1-4CCE53018AE0}"/>
              </a:ext>
            </a:extLst>
          </p:cNvPr>
          <p:cNvSpPr/>
          <p:nvPr/>
        </p:nvSpPr>
        <p:spPr>
          <a:xfrm>
            <a:off x="901765" y="531725"/>
            <a:ext cx="454676" cy="335581"/>
          </a:xfrm>
          <a:prstGeom prst="flowChartProces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v-SE" sz="1400" b="1">
                <a:solidFill>
                  <a:schemeClr val="tx1"/>
                </a:solidFill>
              </a:rPr>
              <a:t>UE</a:t>
            </a:r>
            <a:endParaRPr lang="en-US" sz="1400" b="1">
              <a:solidFill>
                <a:schemeClr val="tx1"/>
              </a:solidFill>
            </a:endParaRPr>
          </a:p>
        </p:txBody>
      </p:sp>
      <p:sp>
        <p:nvSpPr>
          <p:cNvPr id="14" name="Cylinder 13">
            <a:extLst>
              <a:ext uri="{FF2B5EF4-FFF2-40B4-BE49-F238E27FC236}">
                <a16:creationId xmlns:a16="http://schemas.microsoft.com/office/drawing/2014/main" id="{FB4A3A43-D51F-4031-91A4-1F223848975A}"/>
              </a:ext>
            </a:extLst>
          </p:cNvPr>
          <p:cNvSpPr/>
          <p:nvPr/>
        </p:nvSpPr>
        <p:spPr>
          <a:xfrm>
            <a:off x="6663922" y="553783"/>
            <a:ext cx="671467" cy="421571"/>
          </a:xfrm>
          <a:prstGeom prst="can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v-SE" sz="1400" b="1">
                <a:solidFill>
                  <a:schemeClr val="tx1"/>
                </a:solidFill>
              </a:rPr>
              <a:t>DNS</a:t>
            </a:r>
            <a:endParaRPr lang="en-US" sz="1400" b="1">
              <a:solidFill>
                <a:schemeClr val="tx1"/>
              </a:solidFill>
            </a:endParaRPr>
          </a:p>
        </p:txBody>
      </p:sp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id="{2F30C3FB-885F-43D7-AEE4-9E602BD9B0FD}"/>
              </a:ext>
            </a:extLst>
          </p:cNvPr>
          <p:cNvCxnSpPr>
            <a:cxnSpLocks/>
          </p:cNvCxnSpPr>
          <p:nvPr/>
        </p:nvCxnSpPr>
        <p:spPr>
          <a:xfrm>
            <a:off x="1129103" y="1338888"/>
            <a:ext cx="5870552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A74B3C22-03CD-426F-B4D4-BA2208C4AB1B}"/>
              </a:ext>
            </a:extLst>
          </p:cNvPr>
          <p:cNvSpPr txBox="1"/>
          <p:nvPr/>
        </p:nvSpPr>
        <p:spPr>
          <a:xfrm>
            <a:off x="3074937" y="1055617"/>
            <a:ext cx="262144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1400" dirty="0"/>
              <a:t>DNS Request </a:t>
            </a:r>
            <a:r>
              <a:rPr lang="en-US" sz="1400" dirty="0"/>
              <a:t>(App FQDN)</a:t>
            </a:r>
          </a:p>
        </p:txBody>
      </p: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30F4874C-F710-4118-AC31-005B33C8E8CE}"/>
              </a:ext>
            </a:extLst>
          </p:cNvPr>
          <p:cNvCxnSpPr>
            <a:cxnSpLocks/>
          </p:cNvCxnSpPr>
          <p:nvPr/>
        </p:nvCxnSpPr>
        <p:spPr>
          <a:xfrm flipH="1">
            <a:off x="3952853" y="3781582"/>
            <a:ext cx="5480179" cy="80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Left Brace 30">
            <a:extLst>
              <a:ext uri="{FF2B5EF4-FFF2-40B4-BE49-F238E27FC236}">
                <a16:creationId xmlns:a16="http://schemas.microsoft.com/office/drawing/2014/main" id="{30E35480-A14B-4B4F-A96E-A97AC4109B65}"/>
              </a:ext>
            </a:extLst>
          </p:cNvPr>
          <p:cNvSpPr/>
          <p:nvPr/>
        </p:nvSpPr>
        <p:spPr>
          <a:xfrm rot="5400000">
            <a:off x="3472392" y="-595848"/>
            <a:ext cx="247860" cy="1938507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 sz="1400"/>
          </a:p>
        </p:txBody>
      </p:sp>
      <p:sp>
        <p:nvSpPr>
          <p:cNvPr id="45" name="Flowchart: Process 44">
            <a:extLst>
              <a:ext uri="{FF2B5EF4-FFF2-40B4-BE49-F238E27FC236}">
                <a16:creationId xmlns:a16="http://schemas.microsoft.com/office/drawing/2014/main" id="{A1451075-0C11-44BA-B3C0-BCE4BBAAAEB2}"/>
              </a:ext>
            </a:extLst>
          </p:cNvPr>
          <p:cNvSpPr/>
          <p:nvPr/>
        </p:nvSpPr>
        <p:spPr>
          <a:xfrm>
            <a:off x="2647929" y="549722"/>
            <a:ext cx="671484" cy="421571"/>
          </a:xfrm>
          <a:prstGeom prst="flowChartProces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v-SE" sz="1400" b="1" dirty="0">
                <a:solidFill>
                  <a:schemeClr val="tx1"/>
                </a:solidFill>
              </a:rPr>
              <a:t>Edge AS</a:t>
            </a:r>
          </a:p>
        </p:txBody>
      </p:sp>
      <p:sp>
        <p:nvSpPr>
          <p:cNvPr id="46" name="Flowchart: Process 45">
            <a:extLst>
              <a:ext uri="{FF2B5EF4-FFF2-40B4-BE49-F238E27FC236}">
                <a16:creationId xmlns:a16="http://schemas.microsoft.com/office/drawing/2014/main" id="{657CE773-DFEF-4946-91E9-E40E25DD46F7}"/>
              </a:ext>
            </a:extLst>
          </p:cNvPr>
          <p:cNvSpPr/>
          <p:nvPr/>
        </p:nvSpPr>
        <p:spPr>
          <a:xfrm>
            <a:off x="8872511" y="490257"/>
            <a:ext cx="1062759" cy="569314"/>
          </a:xfrm>
          <a:prstGeom prst="flowChartProces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v-SE" sz="1400" b="1" dirty="0">
                <a:solidFill>
                  <a:schemeClr val="tx1"/>
                </a:solidFill>
              </a:rPr>
              <a:t>EES</a:t>
            </a:r>
          </a:p>
          <a:p>
            <a:pPr algn="ctr"/>
            <a:r>
              <a:rPr lang="sv-SE" sz="1400" b="1" dirty="0">
                <a:solidFill>
                  <a:schemeClr val="tx1"/>
                </a:solidFill>
              </a:rPr>
              <a:t>(DNS/AF) 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F3F37AB5-9D15-408F-956A-C0754E1FFCE0}"/>
              </a:ext>
            </a:extLst>
          </p:cNvPr>
          <p:cNvCxnSpPr>
            <a:cxnSpLocks/>
          </p:cNvCxnSpPr>
          <p:nvPr/>
        </p:nvCxnSpPr>
        <p:spPr>
          <a:xfrm flipH="1">
            <a:off x="1135539" y="863979"/>
            <a:ext cx="11177" cy="539661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431019AF-79E7-44B5-8F48-AB7E00231FBB}"/>
              </a:ext>
            </a:extLst>
          </p:cNvPr>
          <p:cNvCxnSpPr>
            <a:cxnSpLocks/>
            <a:stCxn id="46" idx="2"/>
          </p:cNvCxnSpPr>
          <p:nvPr/>
        </p:nvCxnSpPr>
        <p:spPr>
          <a:xfrm>
            <a:off x="9403891" y="1059571"/>
            <a:ext cx="0" cy="553526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D1F042D9-59D1-41D4-A5CA-7674EC4E8E76}"/>
              </a:ext>
            </a:extLst>
          </p:cNvPr>
          <p:cNvCxnSpPr>
            <a:cxnSpLocks/>
          </p:cNvCxnSpPr>
          <p:nvPr/>
        </p:nvCxnSpPr>
        <p:spPr>
          <a:xfrm>
            <a:off x="2969112" y="971891"/>
            <a:ext cx="5009" cy="540453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Connector 47">
            <a:extLst>
              <a:ext uri="{FF2B5EF4-FFF2-40B4-BE49-F238E27FC236}">
                <a16:creationId xmlns:a16="http://schemas.microsoft.com/office/drawing/2014/main" id="{62298790-8D7E-4468-8969-5AD3580BCC0A}"/>
              </a:ext>
            </a:extLst>
          </p:cNvPr>
          <p:cNvCxnSpPr>
            <a:cxnSpLocks/>
          </p:cNvCxnSpPr>
          <p:nvPr/>
        </p:nvCxnSpPr>
        <p:spPr>
          <a:xfrm>
            <a:off x="7024079" y="967166"/>
            <a:ext cx="0" cy="538279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Straight Arrow Connector 72">
            <a:extLst>
              <a:ext uri="{FF2B5EF4-FFF2-40B4-BE49-F238E27FC236}">
                <a16:creationId xmlns:a16="http://schemas.microsoft.com/office/drawing/2014/main" id="{6D208A87-D1C5-4E1D-B4A8-59B63D404530}"/>
              </a:ext>
            </a:extLst>
          </p:cNvPr>
          <p:cNvCxnSpPr>
            <a:cxnSpLocks/>
          </p:cNvCxnSpPr>
          <p:nvPr/>
        </p:nvCxnSpPr>
        <p:spPr>
          <a:xfrm flipH="1" flipV="1">
            <a:off x="1159888" y="5652831"/>
            <a:ext cx="5864191" cy="1681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" name="TextBox 74">
            <a:extLst>
              <a:ext uri="{FF2B5EF4-FFF2-40B4-BE49-F238E27FC236}">
                <a16:creationId xmlns:a16="http://schemas.microsoft.com/office/drawing/2014/main" id="{288E54BD-52E2-4DA3-B4E5-AB6EFB56F243}"/>
              </a:ext>
            </a:extLst>
          </p:cNvPr>
          <p:cNvSpPr txBox="1"/>
          <p:nvPr/>
        </p:nvSpPr>
        <p:spPr>
          <a:xfrm>
            <a:off x="2288926" y="6266"/>
            <a:ext cx="26934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</a:lstStyle>
          <a:p>
            <a:r>
              <a:rPr lang="es-ES" dirty="0"/>
              <a:t>Edge DN (</a:t>
            </a:r>
            <a:r>
              <a:rPr lang="es-ES" dirty="0" err="1"/>
              <a:t>Service</a:t>
            </a:r>
            <a:r>
              <a:rPr lang="es-ES" dirty="0"/>
              <a:t> </a:t>
            </a:r>
            <a:r>
              <a:rPr lang="es-ES" dirty="0" err="1"/>
              <a:t>Provider</a:t>
            </a:r>
            <a:r>
              <a:rPr lang="es-ES" dirty="0"/>
              <a:t>)</a:t>
            </a:r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5CB447F7-CADD-47FB-9CFF-AB9A4F671FD1}"/>
              </a:ext>
            </a:extLst>
          </p:cNvPr>
          <p:cNvSpPr txBox="1"/>
          <p:nvPr/>
        </p:nvSpPr>
        <p:spPr>
          <a:xfrm>
            <a:off x="2494173" y="5390163"/>
            <a:ext cx="24398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1400" dirty="0"/>
              <a:t>DNS Response (EAS addr)</a:t>
            </a:r>
            <a:endParaRPr lang="en-US" sz="1400" dirty="0"/>
          </a:p>
        </p:txBody>
      </p:sp>
      <p:sp>
        <p:nvSpPr>
          <p:cNvPr id="93" name="Flowchart: Process 92">
            <a:extLst>
              <a:ext uri="{FF2B5EF4-FFF2-40B4-BE49-F238E27FC236}">
                <a16:creationId xmlns:a16="http://schemas.microsoft.com/office/drawing/2014/main" id="{F6F2DA05-9328-41FB-ABB7-8DC9B252DFF8}"/>
              </a:ext>
            </a:extLst>
          </p:cNvPr>
          <p:cNvSpPr/>
          <p:nvPr/>
        </p:nvSpPr>
        <p:spPr>
          <a:xfrm>
            <a:off x="1531508" y="5128358"/>
            <a:ext cx="962666" cy="408034"/>
          </a:xfrm>
          <a:prstGeom prst="flowChartProces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v-SE" sz="1400" b="1" dirty="0">
                <a:solidFill>
                  <a:schemeClr val="tx1"/>
                </a:solidFill>
              </a:rPr>
              <a:t>UPF</a:t>
            </a:r>
          </a:p>
          <a:p>
            <a:pPr algn="ctr"/>
            <a:r>
              <a:rPr lang="sv-SE" sz="1400" b="1" dirty="0">
                <a:solidFill>
                  <a:schemeClr val="tx1"/>
                </a:solidFill>
              </a:rPr>
              <a:t>ULCL</a:t>
            </a:r>
          </a:p>
        </p:txBody>
      </p:sp>
      <p:cxnSp>
        <p:nvCxnSpPr>
          <p:cNvPr id="95" name="Straight Connector 94">
            <a:extLst>
              <a:ext uri="{FF2B5EF4-FFF2-40B4-BE49-F238E27FC236}">
                <a16:creationId xmlns:a16="http://schemas.microsoft.com/office/drawing/2014/main" id="{56C99DDE-ECB8-47FA-B018-65F2CC42B18B}"/>
              </a:ext>
            </a:extLst>
          </p:cNvPr>
          <p:cNvCxnSpPr>
            <a:cxnSpLocks/>
            <a:stCxn id="93" idx="2"/>
          </p:cNvCxnSpPr>
          <p:nvPr/>
        </p:nvCxnSpPr>
        <p:spPr>
          <a:xfrm>
            <a:off x="2012841" y="5536392"/>
            <a:ext cx="6395" cy="88738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2" name="Arrow: Left-Right 91">
            <a:extLst>
              <a:ext uri="{FF2B5EF4-FFF2-40B4-BE49-F238E27FC236}">
                <a16:creationId xmlns:a16="http://schemas.microsoft.com/office/drawing/2014/main" id="{2F0739F5-078D-4A87-8E19-7E79AB4D6274}"/>
              </a:ext>
            </a:extLst>
          </p:cNvPr>
          <p:cNvSpPr/>
          <p:nvPr/>
        </p:nvSpPr>
        <p:spPr>
          <a:xfrm>
            <a:off x="1123761" y="5697461"/>
            <a:ext cx="1859910" cy="664283"/>
          </a:xfrm>
          <a:prstGeom prst="leftRightArrow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s-ES" sz="1400" dirty="0" err="1">
                <a:solidFill>
                  <a:schemeClr val="tx1"/>
                </a:solidFill>
              </a:rPr>
              <a:t>Application</a:t>
            </a:r>
            <a:r>
              <a:rPr lang="es-ES" sz="1400" dirty="0">
                <a:solidFill>
                  <a:schemeClr val="tx1"/>
                </a:solidFill>
              </a:rPr>
              <a:t> </a:t>
            </a:r>
            <a:r>
              <a:rPr lang="es-ES" sz="1400" dirty="0" err="1">
                <a:solidFill>
                  <a:schemeClr val="tx1"/>
                </a:solidFill>
              </a:rPr>
              <a:t>Traffic</a:t>
            </a:r>
            <a:endParaRPr lang="es-ES" sz="1400" dirty="0">
              <a:solidFill>
                <a:schemeClr val="tx1"/>
              </a:solidFill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010CB02D-5FF1-4181-9CEE-7F922F4007C8}"/>
              </a:ext>
            </a:extLst>
          </p:cNvPr>
          <p:cNvSpPr/>
          <p:nvPr/>
        </p:nvSpPr>
        <p:spPr>
          <a:xfrm>
            <a:off x="4778095" y="383769"/>
            <a:ext cx="3897488" cy="690737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l"/>
            <a:endParaRPr lang="es-ES" sz="1400" dirty="0">
              <a:solidFill>
                <a:schemeClr val="tx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6EED9DE-604E-4003-91B1-876723218965}"/>
              </a:ext>
            </a:extLst>
          </p:cNvPr>
          <p:cNvSpPr txBox="1"/>
          <p:nvPr/>
        </p:nvSpPr>
        <p:spPr>
          <a:xfrm>
            <a:off x="6096000" y="-19929"/>
            <a:ext cx="15470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/>
              <a:t>3GPP Network</a:t>
            </a:r>
          </a:p>
        </p:txBody>
      </p: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7A65FFF4-A4ED-4925-931D-7F44B981EF2E}"/>
              </a:ext>
            </a:extLst>
          </p:cNvPr>
          <p:cNvCxnSpPr>
            <a:cxnSpLocks/>
          </p:cNvCxnSpPr>
          <p:nvPr/>
        </p:nvCxnSpPr>
        <p:spPr>
          <a:xfrm>
            <a:off x="8200644" y="1059571"/>
            <a:ext cx="0" cy="553526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Flowchart: Process 54">
            <a:extLst>
              <a:ext uri="{FF2B5EF4-FFF2-40B4-BE49-F238E27FC236}">
                <a16:creationId xmlns:a16="http://schemas.microsoft.com/office/drawing/2014/main" id="{A353614D-67BC-40DA-923D-3F773EE76F10}"/>
              </a:ext>
            </a:extLst>
          </p:cNvPr>
          <p:cNvSpPr/>
          <p:nvPr/>
        </p:nvSpPr>
        <p:spPr>
          <a:xfrm>
            <a:off x="3379556" y="573587"/>
            <a:ext cx="1202056" cy="399385"/>
          </a:xfrm>
          <a:prstGeom prst="flowChartProces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v-SE" sz="1400" b="1" dirty="0">
                <a:solidFill>
                  <a:schemeClr val="tx1"/>
                </a:solidFill>
              </a:rPr>
              <a:t>EES</a:t>
            </a:r>
          </a:p>
          <a:p>
            <a:pPr algn="ctr"/>
            <a:r>
              <a:rPr lang="sv-SE" sz="1400" b="1" dirty="0">
                <a:solidFill>
                  <a:schemeClr val="tx1"/>
                </a:solidFill>
              </a:rPr>
              <a:t>(DNS/AF) </a:t>
            </a:r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0D844438-5F24-4CC3-901F-F719551D9257}"/>
              </a:ext>
            </a:extLst>
          </p:cNvPr>
          <p:cNvCxnSpPr>
            <a:cxnSpLocks/>
          </p:cNvCxnSpPr>
          <p:nvPr/>
        </p:nvCxnSpPr>
        <p:spPr>
          <a:xfrm>
            <a:off x="3962402" y="959757"/>
            <a:ext cx="0" cy="539020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Rectangle 56">
            <a:extLst>
              <a:ext uri="{FF2B5EF4-FFF2-40B4-BE49-F238E27FC236}">
                <a16:creationId xmlns:a16="http://schemas.microsoft.com/office/drawing/2014/main" id="{87B48C93-C3D2-4800-8466-68EC2D7527A3}"/>
              </a:ext>
            </a:extLst>
          </p:cNvPr>
          <p:cNvSpPr/>
          <p:nvPr/>
        </p:nvSpPr>
        <p:spPr>
          <a:xfrm>
            <a:off x="3361917" y="3984673"/>
            <a:ext cx="1344206" cy="584651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v-SE" sz="1400" dirty="0">
                <a:solidFill>
                  <a:schemeClr val="tx1"/>
                </a:solidFill>
              </a:rPr>
              <a:t>Determines Local EAS</a:t>
            </a:r>
            <a:endParaRPr lang="en-US" sz="1400" dirty="0">
              <a:solidFill>
                <a:schemeClr val="tx1"/>
              </a:solidFill>
            </a:endParaRPr>
          </a:p>
        </p:txBody>
      </p:sp>
      <p:sp>
        <p:nvSpPr>
          <p:cNvPr id="91" name="Rectangle 90">
            <a:extLst>
              <a:ext uri="{FF2B5EF4-FFF2-40B4-BE49-F238E27FC236}">
                <a16:creationId xmlns:a16="http://schemas.microsoft.com/office/drawing/2014/main" id="{03DDAE61-AC72-4688-B2AC-EBBC3ECFBCCC}"/>
              </a:ext>
            </a:extLst>
          </p:cNvPr>
          <p:cNvSpPr/>
          <p:nvPr/>
        </p:nvSpPr>
        <p:spPr>
          <a:xfrm>
            <a:off x="7859435" y="5438091"/>
            <a:ext cx="2161852" cy="54159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v-SE" sz="1400" dirty="0">
                <a:solidFill>
                  <a:schemeClr val="tx1"/>
                </a:solidFill>
              </a:rPr>
              <a:t>Influence routing </a:t>
            </a:r>
          </a:p>
          <a:p>
            <a:pPr algn="ctr"/>
            <a:r>
              <a:rPr lang="sv-SE" sz="1400" dirty="0">
                <a:solidFill>
                  <a:schemeClr val="tx1"/>
                </a:solidFill>
              </a:rPr>
              <a:t>Influence QoS</a:t>
            </a:r>
            <a:endParaRPr lang="en-US" sz="1400" dirty="0">
              <a:solidFill>
                <a:schemeClr val="tx1"/>
              </a:solidFill>
            </a:endParaRPr>
          </a:p>
        </p:txBody>
      </p:sp>
      <p:sp>
        <p:nvSpPr>
          <p:cNvPr id="63" name="Rectangle 62">
            <a:extLst>
              <a:ext uri="{FF2B5EF4-FFF2-40B4-BE49-F238E27FC236}">
                <a16:creationId xmlns:a16="http://schemas.microsoft.com/office/drawing/2014/main" id="{9B25D467-AE61-4917-9F44-F78DCF05B216}"/>
              </a:ext>
            </a:extLst>
          </p:cNvPr>
          <p:cNvSpPr/>
          <p:nvPr/>
        </p:nvSpPr>
        <p:spPr>
          <a:xfrm>
            <a:off x="8269434" y="6257639"/>
            <a:ext cx="3924408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000" b="0" cap="none" spc="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DNS, 3</a:t>
            </a:r>
            <a:r>
              <a:rPr lang="en-US" sz="4000" b="0" cap="none" spc="0" baseline="3000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rd</a:t>
            </a:r>
            <a:r>
              <a:rPr lang="en-US" sz="4000" b="0" cap="none" spc="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 party EES</a:t>
            </a:r>
          </a:p>
        </p:txBody>
      </p: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A6C20879-3A71-411B-AA89-04757E41F3F7}"/>
              </a:ext>
            </a:extLst>
          </p:cNvPr>
          <p:cNvCxnSpPr>
            <a:cxnSpLocks/>
          </p:cNvCxnSpPr>
          <p:nvPr/>
        </p:nvCxnSpPr>
        <p:spPr>
          <a:xfrm>
            <a:off x="7051388" y="2280438"/>
            <a:ext cx="2352502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TextBox 48">
            <a:extLst>
              <a:ext uri="{FF2B5EF4-FFF2-40B4-BE49-F238E27FC236}">
                <a16:creationId xmlns:a16="http://schemas.microsoft.com/office/drawing/2014/main" id="{42948010-AFA8-4A39-B1EE-D1F0ECA0B3EA}"/>
              </a:ext>
            </a:extLst>
          </p:cNvPr>
          <p:cNvSpPr txBox="1"/>
          <p:nvPr/>
        </p:nvSpPr>
        <p:spPr>
          <a:xfrm>
            <a:off x="7307494" y="2006315"/>
            <a:ext cx="329761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1400" dirty="0"/>
              <a:t>DNS Request </a:t>
            </a:r>
            <a:r>
              <a:rPr lang="en-US" sz="1400" dirty="0"/>
              <a:t>(App FQDN)</a:t>
            </a:r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id="{58F6BA0A-61E2-45FC-A1E5-C5F585FBE24E}"/>
              </a:ext>
            </a:extLst>
          </p:cNvPr>
          <p:cNvSpPr/>
          <p:nvPr/>
        </p:nvSpPr>
        <p:spPr>
          <a:xfrm>
            <a:off x="6188724" y="1411571"/>
            <a:ext cx="1435198" cy="54729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v-SE" sz="1200" dirty="0">
                <a:solidFill>
                  <a:schemeClr val="tx1"/>
                </a:solidFill>
              </a:rPr>
              <a:t>Determines what is next DNS (e.g. EES)</a:t>
            </a:r>
          </a:p>
        </p:txBody>
      </p:sp>
      <p:sp>
        <p:nvSpPr>
          <p:cNvPr id="51" name="Rectangle 50">
            <a:extLst>
              <a:ext uri="{FF2B5EF4-FFF2-40B4-BE49-F238E27FC236}">
                <a16:creationId xmlns:a16="http://schemas.microsoft.com/office/drawing/2014/main" id="{7472B77B-2AB3-4DCE-9481-1AA099C1F888}"/>
              </a:ext>
            </a:extLst>
          </p:cNvPr>
          <p:cNvSpPr/>
          <p:nvPr/>
        </p:nvSpPr>
        <p:spPr>
          <a:xfrm>
            <a:off x="7859435" y="2452794"/>
            <a:ext cx="2804900" cy="923327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v-SE" sz="1400" dirty="0">
                <a:solidFill>
                  <a:schemeClr val="tx1"/>
                </a:solidFill>
              </a:rPr>
              <a:t>Authorises and Gets location info (e.g. Via NEF)</a:t>
            </a:r>
          </a:p>
          <a:p>
            <a:pPr algn="ctr"/>
            <a:r>
              <a:rPr lang="sv-SE" sz="1400" dirty="0">
                <a:solidFill>
                  <a:schemeClr val="tx1"/>
                </a:solidFill>
              </a:rPr>
              <a:t>Determines Local EES</a:t>
            </a:r>
            <a:endParaRPr lang="en-US" sz="1400" dirty="0">
              <a:solidFill>
                <a:schemeClr val="tx1"/>
              </a:solidFill>
            </a:endParaRP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20F1D220-2277-45CF-88D7-6A1490E814B2}"/>
              </a:ext>
            </a:extLst>
          </p:cNvPr>
          <p:cNvSpPr txBox="1"/>
          <p:nvPr/>
        </p:nvSpPr>
        <p:spPr>
          <a:xfrm>
            <a:off x="8779511" y="61212"/>
            <a:ext cx="17016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 err="1"/>
              <a:t>Service</a:t>
            </a:r>
            <a:r>
              <a:rPr lang="es-ES" dirty="0"/>
              <a:t> </a:t>
            </a:r>
            <a:r>
              <a:rPr lang="es-ES" dirty="0" err="1"/>
              <a:t>Provider</a:t>
            </a:r>
            <a:endParaRPr lang="es-ES" dirty="0"/>
          </a:p>
        </p:txBody>
      </p: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4F9985E2-B8EF-435C-83C8-9AE7EB350AD3}"/>
              </a:ext>
            </a:extLst>
          </p:cNvPr>
          <p:cNvCxnSpPr>
            <a:cxnSpLocks/>
          </p:cNvCxnSpPr>
          <p:nvPr/>
        </p:nvCxnSpPr>
        <p:spPr>
          <a:xfrm>
            <a:off x="3962402" y="4717610"/>
            <a:ext cx="5470630" cy="1072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Arrow Connector 32">
            <a:extLst>
              <a:ext uri="{FF2B5EF4-FFF2-40B4-BE49-F238E27FC236}">
                <a16:creationId xmlns:a16="http://schemas.microsoft.com/office/drawing/2014/main" id="{F7875D19-2192-4E16-8743-EDFB8155494C}"/>
              </a:ext>
            </a:extLst>
          </p:cNvPr>
          <p:cNvCxnSpPr/>
          <p:nvPr/>
        </p:nvCxnSpPr>
        <p:spPr>
          <a:xfrm flipH="1">
            <a:off x="6999655" y="5241117"/>
            <a:ext cx="2404235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TextBox 59">
            <a:extLst>
              <a:ext uri="{FF2B5EF4-FFF2-40B4-BE49-F238E27FC236}">
                <a16:creationId xmlns:a16="http://schemas.microsoft.com/office/drawing/2014/main" id="{BE54DC57-3CFF-4A87-94B9-99A93D60767A}"/>
              </a:ext>
            </a:extLst>
          </p:cNvPr>
          <p:cNvSpPr txBox="1"/>
          <p:nvPr/>
        </p:nvSpPr>
        <p:spPr>
          <a:xfrm>
            <a:off x="7399957" y="4990671"/>
            <a:ext cx="21618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1400" dirty="0"/>
              <a:t>DNS Response (EAS addr)</a:t>
            </a:r>
            <a:endParaRPr lang="en-US" sz="1400" dirty="0"/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F36EBBFB-E95D-412C-B147-604603E6D71F}"/>
              </a:ext>
            </a:extLst>
          </p:cNvPr>
          <p:cNvSpPr txBox="1"/>
          <p:nvPr/>
        </p:nvSpPr>
        <p:spPr>
          <a:xfrm>
            <a:off x="4431269" y="3409127"/>
            <a:ext cx="468415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Get EAS address request (e.g. </a:t>
            </a:r>
            <a:r>
              <a:rPr lang="sv-SE" sz="1400" dirty="0"/>
              <a:t>DNS request </a:t>
            </a:r>
            <a:r>
              <a:rPr lang="en-US" sz="1400" dirty="0"/>
              <a:t>(App FQDN))</a:t>
            </a:r>
            <a:endParaRPr lang="sv-SE" sz="1400" dirty="0"/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E2814697-75C9-4D24-9C02-86C03494A5B2}"/>
              </a:ext>
            </a:extLst>
          </p:cNvPr>
          <p:cNvSpPr txBox="1"/>
          <p:nvPr/>
        </p:nvSpPr>
        <p:spPr>
          <a:xfrm>
            <a:off x="4764027" y="4420556"/>
            <a:ext cx="455142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1400" dirty="0"/>
              <a:t>Get EAS address response (e.g. DNS Response (EAS addr))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348652012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bg2"/>
        </a:solidFill>
      </a:spPr>
      <a:bodyPr rtlCol="0" anchor="t"/>
      <a:lstStyle>
        <a:defPPr algn="l">
          <a:defRPr sz="1400" dirty="0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F11D0C11A555748B237D6D1CAD807C8" ma:contentTypeVersion="11" ma:contentTypeDescription="Create a new document." ma:contentTypeScope="" ma:versionID="b30bff00c1cc508d53879cad2c4f304d">
  <xsd:schema xmlns:xsd="http://www.w3.org/2001/XMLSchema" xmlns:xs="http://www.w3.org/2001/XMLSchema" xmlns:p="http://schemas.microsoft.com/office/2006/metadata/properties" xmlns:ns3="67c10319-55cc-448b-8ff3-aa71c69ac399" xmlns:ns4="2b403357-9b68-4019-adfb-ff5038571431" targetNamespace="http://schemas.microsoft.com/office/2006/metadata/properties" ma:root="true" ma:fieldsID="983fb3ae59c51e89b054d97fc8e68ca0" ns3:_="" ns4:_="">
    <xsd:import namespace="67c10319-55cc-448b-8ff3-aa71c69ac399"/>
    <xsd:import namespace="2b403357-9b68-4019-adfb-ff5038571431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AutoTags" minOccurs="0"/>
                <xsd:element ref="ns4:MediaServiceOCR" minOccurs="0"/>
                <xsd:element ref="ns4:MediaServiceDateTaken" minOccurs="0"/>
                <xsd:element ref="ns4:MediaServiceLocation" minOccurs="0"/>
                <xsd:element ref="ns4:MediaServiceGenerationTime" minOccurs="0"/>
                <xsd:element ref="ns4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7c10319-55cc-448b-8ff3-aa71c69ac399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Sharing Hint Hash" ma:description="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b403357-9b68-4019-adfb-ff503857143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5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6" nillable="true" ma:displayName="Location" ma:internalName="MediaServiceLocation" ma:readOnly="true">
      <xsd:simpleType>
        <xsd:restriction base="dms:Text"/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9AE5F87F-E7A4-46D7-A75D-C3E1DF8CED9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7c10319-55cc-448b-8ff3-aa71c69ac399"/>
    <ds:schemaRef ds:uri="2b403357-9b68-4019-adfb-ff503857143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7CAD426B-B4EF-46A6-9533-94CBA9954C61}">
  <ds:schemaRefs>
    <ds:schemaRef ds:uri="http://schemas.microsoft.com/office/infopath/2007/PartnerControls"/>
    <ds:schemaRef ds:uri="http://purl.org/dc/elements/1.1/"/>
    <ds:schemaRef ds:uri="http://schemas.microsoft.com/office/2006/metadata/properties"/>
    <ds:schemaRef ds:uri="2b403357-9b68-4019-adfb-ff5038571431"/>
    <ds:schemaRef ds:uri="http://purl.org/dc/terms/"/>
    <ds:schemaRef ds:uri="http://schemas.openxmlformats.org/package/2006/metadata/core-properties"/>
    <ds:schemaRef ds:uri="http://schemas.microsoft.com/office/2006/documentManagement/types"/>
    <ds:schemaRef ds:uri="67c10319-55cc-448b-8ff3-aa71c69ac399"/>
    <ds:schemaRef ds:uri="http://www.w3.org/XML/1998/namespace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5559AC5E-B190-4131-B076-FE68B624D608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1557</TotalTime>
  <Words>421</Words>
  <Application>Microsoft Office PowerPoint</Application>
  <PresentationFormat>Widescreen</PresentationFormat>
  <Paragraphs>102</Paragraphs>
  <Slides>4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Magnus Hallenstål</dc:creator>
  <cp:lastModifiedBy>Ericsson 2</cp:lastModifiedBy>
  <cp:revision>49</cp:revision>
  <cp:lastPrinted>2019-09-10T06:33:13Z</cp:lastPrinted>
  <dcterms:created xsi:type="dcterms:W3CDTF">2019-08-12T13:13:46Z</dcterms:created>
  <dcterms:modified xsi:type="dcterms:W3CDTF">2019-11-04T13:43:35Z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0x010100AF11D0C11A555748B237D6D1CAD807C8</vt:lpwstr>
  </property>
  <property fmtid="{D5CDD505-2E9C-101B-9397-08002B2CF9AE}" pid="3" name="UpdateProcess">
    <vt:lpwstr>End</vt:lpwstr>
  </property>
</Properties>
</file>