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303" r:id="rId2"/>
  </p:sldMasterIdLst>
  <p:notesMasterIdLst>
    <p:notesMasterId r:id="rId44"/>
  </p:notesMasterIdLst>
  <p:handoutMasterIdLst>
    <p:handoutMasterId r:id="rId45"/>
  </p:handoutMasterIdLst>
  <p:sldIdLst>
    <p:sldId id="847" r:id="rId3"/>
    <p:sldId id="367" r:id="rId4"/>
    <p:sldId id="909" r:id="rId5"/>
    <p:sldId id="852" r:id="rId6"/>
    <p:sldId id="855" r:id="rId7"/>
    <p:sldId id="882" r:id="rId8"/>
    <p:sldId id="910" r:id="rId9"/>
    <p:sldId id="943" r:id="rId10"/>
    <p:sldId id="944" r:id="rId11"/>
    <p:sldId id="952" r:id="rId12"/>
    <p:sldId id="953" r:id="rId13"/>
    <p:sldId id="945" r:id="rId14"/>
    <p:sldId id="957" r:id="rId15"/>
    <p:sldId id="936" r:id="rId16"/>
    <p:sldId id="937" r:id="rId17"/>
    <p:sldId id="918" r:id="rId18"/>
    <p:sldId id="883" r:id="rId19"/>
    <p:sldId id="919" r:id="rId20"/>
    <p:sldId id="935" r:id="rId21"/>
    <p:sldId id="950" r:id="rId22"/>
    <p:sldId id="956" r:id="rId23"/>
    <p:sldId id="931" r:id="rId24"/>
    <p:sldId id="911" r:id="rId25"/>
    <p:sldId id="932" r:id="rId26"/>
    <p:sldId id="933" r:id="rId27"/>
    <p:sldId id="934" r:id="rId28"/>
    <p:sldId id="938" r:id="rId29"/>
    <p:sldId id="939" r:id="rId30"/>
    <p:sldId id="940" r:id="rId31"/>
    <p:sldId id="941" r:id="rId32"/>
    <p:sldId id="942" r:id="rId33"/>
    <p:sldId id="947" r:id="rId34"/>
    <p:sldId id="948" r:id="rId35"/>
    <p:sldId id="256" r:id="rId36"/>
    <p:sldId id="257" r:id="rId37"/>
    <p:sldId id="929" r:id="rId38"/>
    <p:sldId id="930" r:id="rId39"/>
    <p:sldId id="949" r:id="rId40"/>
    <p:sldId id="912" r:id="rId41"/>
    <p:sldId id="865" r:id="rId42"/>
    <p:sldId id="854" r:id="rId4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63370"/>
    <a:srgbClr val="027023"/>
    <a:srgbClr val="B1D254"/>
    <a:srgbClr val="2A6EA8"/>
    <a:srgbClr val="FFFFFF"/>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70E882-4FE4-4D29-B91C-43F26C18E8EC}" v="7" dt="2019-07-08T07:04:34.933"/>
    <p1510:client id="{B4353615-A8B0-48CB-BBB6-B688EDDD414D}" v="5" dt="2019-07-08T12:01:56.8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6" autoAdjust="0"/>
    <p:restoredTop sz="94679" autoAdjust="0"/>
  </p:normalViewPr>
  <p:slideViewPr>
    <p:cSldViewPr snapToGrid="0">
      <p:cViewPr varScale="1">
        <p:scale>
          <a:sx n="113" d="100"/>
          <a:sy n="113" d="100"/>
        </p:scale>
        <p:origin x="22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4870E882-4FE4-4D29-B91C-43F26C18E8EC}"/>
    <pc:docChg chg="addSld delSld modSld">
      <pc:chgData name="Alan Soloway" userId="0fba1a10-d962-45e3-b40e-c1d035eec118" providerId="ADAL" clId="{4870E882-4FE4-4D29-B91C-43F26C18E8EC}" dt="2019-07-08T07:04:34.933" v="6" actId="2696"/>
      <pc:docMkLst>
        <pc:docMk/>
      </pc:docMkLst>
      <pc:sldChg chg="modSp">
        <pc:chgData name="Alan Soloway" userId="0fba1a10-d962-45e3-b40e-c1d035eec118" providerId="ADAL" clId="{4870E882-4FE4-4D29-B91C-43F26C18E8EC}" dt="2019-07-08T07:03:48.866" v="0"/>
        <pc:sldMkLst>
          <pc:docMk/>
          <pc:sldMk cId="0" sldId="847"/>
        </pc:sldMkLst>
        <pc:spChg chg="mod">
          <ac:chgData name="Alan Soloway" userId="0fba1a10-d962-45e3-b40e-c1d035eec118" providerId="ADAL" clId="{4870E882-4FE4-4D29-B91C-43F26C18E8EC}" dt="2019-07-08T07:03:48.866" v="0"/>
          <ac:spMkLst>
            <pc:docMk/>
            <pc:sldMk cId="0" sldId="847"/>
            <ac:spMk id="5125" creationId="{25F97589-19D0-403E-BA18-29A1975099B0}"/>
          </ac:spMkLst>
        </pc:spChg>
      </pc:sldChg>
      <pc:sldChg chg="del">
        <pc:chgData name="Alan Soloway" userId="0fba1a10-d962-45e3-b40e-c1d035eec118" providerId="ADAL" clId="{4870E882-4FE4-4D29-B91C-43F26C18E8EC}" dt="2019-07-08T07:04:11.254" v="2" actId="2696"/>
        <pc:sldMkLst>
          <pc:docMk/>
          <pc:sldMk cId="2548908009" sldId="874"/>
        </pc:sldMkLst>
      </pc:sldChg>
      <pc:sldChg chg="del">
        <pc:chgData name="Alan Soloway" userId="0fba1a10-d962-45e3-b40e-c1d035eec118" providerId="ADAL" clId="{4870E882-4FE4-4D29-B91C-43F26C18E8EC}" dt="2019-07-08T07:04:12.218" v="3" actId="2696"/>
        <pc:sldMkLst>
          <pc:docMk/>
          <pc:sldMk cId="3565933956" sldId="875"/>
        </pc:sldMkLst>
      </pc:sldChg>
      <pc:sldChg chg="del">
        <pc:chgData name="Alan Soloway" userId="0fba1a10-d962-45e3-b40e-c1d035eec118" providerId="ADAL" clId="{4870E882-4FE4-4D29-B91C-43F26C18E8EC}" dt="2019-07-08T07:04:34.318" v="5" actId="2696"/>
        <pc:sldMkLst>
          <pc:docMk/>
          <pc:sldMk cId="2900740997" sldId="927"/>
        </pc:sldMkLst>
      </pc:sldChg>
      <pc:sldChg chg="del">
        <pc:chgData name="Alan Soloway" userId="0fba1a10-d962-45e3-b40e-c1d035eec118" providerId="ADAL" clId="{4870E882-4FE4-4D29-B91C-43F26C18E8EC}" dt="2019-07-08T07:04:34.933" v="6" actId="2696"/>
        <pc:sldMkLst>
          <pc:docMk/>
          <pc:sldMk cId="2254927931" sldId="928"/>
        </pc:sldMkLst>
      </pc:sldChg>
      <pc:sldChg chg="add">
        <pc:chgData name="Alan Soloway" userId="0fba1a10-d962-45e3-b40e-c1d035eec118" providerId="ADAL" clId="{4870E882-4FE4-4D29-B91C-43F26C18E8EC}" dt="2019-07-08T07:04:06.572" v="1"/>
        <pc:sldMkLst>
          <pc:docMk/>
          <pc:sldMk cId="3762787948" sldId="952"/>
        </pc:sldMkLst>
      </pc:sldChg>
      <pc:sldChg chg="add">
        <pc:chgData name="Alan Soloway" userId="0fba1a10-d962-45e3-b40e-c1d035eec118" providerId="ADAL" clId="{4870E882-4FE4-4D29-B91C-43F26C18E8EC}" dt="2019-07-08T07:04:06.572" v="1"/>
        <pc:sldMkLst>
          <pc:docMk/>
          <pc:sldMk cId="2207321340" sldId="953"/>
        </pc:sldMkLst>
      </pc:sldChg>
      <pc:sldChg chg="add">
        <pc:chgData name="Alan Soloway" userId="0fba1a10-d962-45e3-b40e-c1d035eec118" providerId="ADAL" clId="{4870E882-4FE4-4D29-B91C-43F26C18E8EC}" dt="2019-07-08T07:04:32.022" v="4"/>
        <pc:sldMkLst>
          <pc:docMk/>
          <pc:sldMk cId="553718548" sldId="956"/>
        </pc:sldMkLst>
      </pc:sldChg>
    </pc:docChg>
  </pc:docChgLst>
  <pc:docChgLst>
    <pc:chgData name="Alan Soloway" userId="0fba1a10-d962-45e3-b40e-c1d035eec118" providerId="ADAL" clId="{3055E8DF-4766-43F2-8FD7-3717F5B3C654}"/>
    <pc:docChg chg="modSld">
      <pc:chgData name="Alan Soloway" userId="0fba1a10-d962-45e3-b40e-c1d035eec118" providerId="ADAL" clId="{3055E8DF-4766-43F2-8FD7-3717F5B3C654}" dt="2019-07-07T08:37:43.377" v="19" actId="20577"/>
      <pc:docMkLst>
        <pc:docMk/>
      </pc:docMkLst>
      <pc:sldChg chg="modSp">
        <pc:chgData name="Alan Soloway" userId="0fba1a10-d962-45e3-b40e-c1d035eec118" providerId="ADAL" clId="{3055E8DF-4766-43F2-8FD7-3717F5B3C654}" dt="2019-07-07T08:34:47.484" v="9" actId="20577"/>
        <pc:sldMkLst>
          <pc:docMk/>
          <pc:sldMk cId="0" sldId="367"/>
        </pc:sldMkLst>
        <pc:spChg chg="mod">
          <ac:chgData name="Alan Soloway" userId="0fba1a10-d962-45e3-b40e-c1d035eec118" providerId="ADAL" clId="{3055E8DF-4766-43F2-8FD7-3717F5B3C654}" dt="2019-07-07T08:34:47.484" v="9" actId="20577"/>
          <ac:spMkLst>
            <pc:docMk/>
            <pc:sldMk cId="0" sldId="367"/>
            <ac:spMk id="6147" creationId="{22336DF2-CE56-45FD-88E1-AAA952D81231}"/>
          </ac:spMkLst>
        </pc:spChg>
      </pc:sldChg>
      <pc:sldChg chg="modSp">
        <pc:chgData name="Alan Soloway" userId="0fba1a10-d962-45e3-b40e-c1d035eec118" providerId="ADAL" clId="{3055E8DF-4766-43F2-8FD7-3717F5B3C654}" dt="2019-07-07T08:34:25.045" v="6" actId="20577"/>
        <pc:sldMkLst>
          <pc:docMk/>
          <pc:sldMk cId="0" sldId="847"/>
        </pc:sldMkLst>
        <pc:spChg chg="mod">
          <ac:chgData name="Alan Soloway" userId="0fba1a10-d962-45e3-b40e-c1d035eec118" providerId="ADAL" clId="{3055E8DF-4766-43F2-8FD7-3717F5B3C654}" dt="2019-07-07T08:34:25.045" v="6" actId="20577"/>
          <ac:spMkLst>
            <pc:docMk/>
            <pc:sldMk cId="0" sldId="847"/>
            <ac:spMk id="5125" creationId="{25F97589-19D0-403E-BA18-29A1975099B0}"/>
          </ac:spMkLst>
        </pc:spChg>
      </pc:sldChg>
      <pc:sldChg chg="modSp">
        <pc:chgData name="Alan Soloway" userId="0fba1a10-d962-45e3-b40e-c1d035eec118" providerId="ADAL" clId="{3055E8DF-4766-43F2-8FD7-3717F5B3C654}" dt="2019-07-07T08:35:48.677" v="11" actId="20577"/>
        <pc:sldMkLst>
          <pc:docMk/>
          <pc:sldMk cId="3328931356" sldId="910"/>
        </pc:sldMkLst>
        <pc:spChg chg="mod">
          <ac:chgData name="Alan Soloway" userId="0fba1a10-d962-45e3-b40e-c1d035eec118" providerId="ADAL" clId="{3055E8DF-4766-43F2-8FD7-3717F5B3C654}" dt="2019-07-07T08:35:48.677" v="11" actId="20577"/>
          <ac:spMkLst>
            <pc:docMk/>
            <pc:sldMk cId="3328931356" sldId="910"/>
            <ac:spMk id="6147" creationId="{22336DF2-CE56-45FD-88E1-AAA952D81231}"/>
          </ac:spMkLst>
        </pc:spChg>
      </pc:sldChg>
      <pc:sldChg chg="modSp">
        <pc:chgData name="Alan Soloway" userId="0fba1a10-d962-45e3-b40e-c1d035eec118" providerId="ADAL" clId="{3055E8DF-4766-43F2-8FD7-3717F5B3C654}" dt="2019-07-07T08:36:43.252" v="17" actId="20577"/>
        <pc:sldMkLst>
          <pc:docMk/>
          <pc:sldMk cId="3348358674" sldId="911"/>
        </pc:sldMkLst>
        <pc:spChg chg="mod">
          <ac:chgData name="Alan Soloway" userId="0fba1a10-d962-45e3-b40e-c1d035eec118" providerId="ADAL" clId="{3055E8DF-4766-43F2-8FD7-3717F5B3C654}" dt="2019-07-07T08:36:43.252" v="17" actId="20577"/>
          <ac:spMkLst>
            <pc:docMk/>
            <pc:sldMk cId="3348358674" sldId="911"/>
            <ac:spMk id="6147" creationId="{22336DF2-CE56-45FD-88E1-AAA952D81231}"/>
          </ac:spMkLst>
        </pc:spChg>
      </pc:sldChg>
      <pc:sldChg chg="modSp">
        <pc:chgData name="Alan Soloway" userId="0fba1a10-d962-45e3-b40e-c1d035eec118" providerId="ADAL" clId="{3055E8DF-4766-43F2-8FD7-3717F5B3C654}" dt="2019-07-07T08:37:43.377" v="19" actId="20577"/>
        <pc:sldMkLst>
          <pc:docMk/>
          <pc:sldMk cId="711787578" sldId="912"/>
        </pc:sldMkLst>
        <pc:spChg chg="mod">
          <ac:chgData name="Alan Soloway" userId="0fba1a10-d962-45e3-b40e-c1d035eec118" providerId="ADAL" clId="{3055E8DF-4766-43F2-8FD7-3717F5B3C654}" dt="2019-07-07T08:37:43.377" v="19" actId="20577"/>
          <ac:spMkLst>
            <pc:docMk/>
            <pc:sldMk cId="711787578" sldId="912"/>
            <ac:spMk id="6147" creationId="{22336DF2-CE56-45FD-88E1-AAA952D81231}"/>
          </ac:spMkLst>
        </pc:spChg>
      </pc:sldChg>
      <pc:sldChg chg="modSp">
        <pc:chgData name="Alan Soloway" userId="0fba1a10-d962-45e3-b40e-c1d035eec118" providerId="ADAL" clId="{3055E8DF-4766-43F2-8FD7-3717F5B3C654}" dt="2019-07-07T08:36:14.982" v="15" actId="20577"/>
        <pc:sldMkLst>
          <pc:docMk/>
          <pc:sldMk cId="503853678" sldId="950"/>
        </pc:sldMkLst>
        <pc:spChg chg="mod">
          <ac:chgData name="Alan Soloway" userId="0fba1a10-d962-45e3-b40e-c1d035eec118" providerId="ADAL" clId="{3055E8DF-4766-43F2-8FD7-3717F5B3C654}" dt="2019-07-07T08:36:14.982" v="15" actId="20577"/>
          <ac:spMkLst>
            <pc:docMk/>
            <pc:sldMk cId="503853678" sldId="950"/>
            <ac:spMk id="30722" creationId="{00000000-0000-0000-0000-000000000000}"/>
          </ac:spMkLst>
        </pc:spChg>
      </pc:sldChg>
    </pc:docChg>
  </pc:docChgLst>
  <pc:docChgLst>
    <pc:chgData name="Alan Soloway" userId="0fba1a10-d962-45e3-b40e-c1d035eec118" providerId="ADAL" clId="{B4353615-A8B0-48CB-BBB6-B688EDDD414D}"/>
    <pc:docChg chg="addSld delSld modSld">
      <pc:chgData name="Alan Soloway" userId="0fba1a10-d962-45e3-b40e-c1d035eec118" providerId="ADAL" clId="{B4353615-A8B0-48CB-BBB6-B688EDDD414D}" dt="2019-07-08T12:01:56.881" v="4" actId="20577"/>
      <pc:docMkLst>
        <pc:docMk/>
      </pc:docMkLst>
      <pc:sldChg chg="modSp">
        <pc:chgData name="Alan Soloway" userId="0fba1a10-d962-45e3-b40e-c1d035eec118" providerId="ADAL" clId="{B4353615-A8B0-48CB-BBB6-B688EDDD414D}" dt="2019-07-08T12:01:56.881" v="4" actId="20577"/>
        <pc:sldMkLst>
          <pc:docMk/>
          <pc:sldMk cId="385410894" sldId="936"/>
        </pc:sldMkLst>
        <pc:spChg chg="mod">
          <ac:chgData name="Alan Soloway" userId="0fba1a10-d962-45e3-b40e-c1d035eec118" providerId="ADAL" clId="{B4353615-A8B0-48CB-BBB6-B688EDDD414D}" dt="2019-07-08T12:01:56.881" v="4" actId="20577"/>
          <ac:spMkLst>
            <pc:docMk/>
            <pc:sldMk cId="385410894" sldId="936"/>
            <ac:spMk id="20483" creationId="{E43A069B-6D01-4BB1-B38B-325CD12D07EE}"/>
          </ac:spMkLst>
        </pc:spChg>
      </pc:sldChg>
      <pc:sldChg chg="del">
        <pc:chgData name="Alan Soloway" userId="0fba1a10-d962-45e3-b40e-c1d035eec118" providerId="ADAL" clId="{B4353615-A8B0-48CB-BBB6-B688EDDD414D}" dt="2019-07-08T09:46:34.059" v="3" actId="2696"/>
        <pc:sldMkLst>
          <pc:docMk/>
          <pc:sldMk cId="2230776798" sldId="946"/>
        </pc:sldMkLst>
      </pc:sldChg>
      <pc:sldChg chg="add">
        <pc:chgData name="Alan Soloway" userId="0fba1a10-d962-45e3-b40e-c1d035eec118" providerId="ADAL" clId="{B4353615-A8B0-48CB-BBB6-B688EDDD414D}" dt="2019-07-08T09:46:22.569" v="2"/>
        <pc:sldMkLst>
          <pc:docMk/>
          <pc:sldMk cId="2649811304" sldId="957"/>
        </pc:sldMkLst>
      </pc:sldChg>
      <pc:sldChg chg="add del">
        <pc:chgData name="Alan Soloway" userId="0fba1a10-d962-45e3-b40e-c1d035eec118" providerId="ADAL" clId="{B4353615-A8B0-48CB-BBB6-B688EDDD414D}" dt="2019-07-08T09:46:19.476" v="1"/>
        <pc:sldMkLst>
          <pc:docMk/>
          <pc:sldMk cId="3096915854" sldId="957"/>
        </pc:sldMkLst>
      </pc:sldChg>
    </pc:docChg>
  </pc:docChgLst>
  <pc:docChgLst>
    <pc:chgData name="Alan Soloway" userId="0fba1a10-d962-45e3-b40e-c1d035eec118" providerId="ADAL" clId="{AA6D5155-F222-42BB-A4ED-4D51336A146F}"/>
    <pc:docChg chg="undo addSld delSld modSld">
      <pc:chgData name="Alan Soloway" userId="0fba1a10-d962-45e3-b40e-c1d035eec118" providerId="ADAL" clId="{AA6D5155-F222-42BB-A4ED-4D51336A146F}" dt="2019-07-06T14:59:13.593" v="660" actId="108"/>
      <pc:docMkLst>
        <pc:docMk/>
      </pc:docMkLst>
      <pc:sldChg chg="add">
        <pc:chgData name="Alan Soloway" userId="0fba1a10-d962-45e3-b40e-c1d035eec118" providerId="ADAL" clId="{AA6D5155-F222-42BB-A4ED-4D51336A146F}" dt="2019-07-03T16:02:14.756" v="23"/>
        <pc:sldMkLst>
          <pc:docMk/>
          <pc:sldMk cId="128366387" sldId="256"/>
        </pc:sldMkLst>
      </pc:sldChg>
      <pc:sldChg chg="add">
        <pc:chgData name="Alan Soloway" userId="0fba1a10-d962-45e3-b40e-c1d035eec118" providerId="ADAL" clId="{AA6D5155-F222-42BB-A4ED-4D51336A146F}" dt="2019-07-03T16:02:14.756" v="23"/>
        <pc:sldMkLst>
          <pc:docMk/>
          <pc:sldMk cId="1284846951" sldId="257"/>
        </pc:sldMkLst>
      </pc:sldChg>
      <pc:sldChg chg="modSp">
        <pc:chgData name="Alan Soloway" userId="0fba1a10-d962-45e3-b40e-c1d035eec118" providerId="ADAL" clId="{AA6D5155-F222-42BB-A4ED-4D51336A146F}" dt="2019-07-06T14:59:13.593" v="660" actId="108"/>
        <pc:sldMkLst>
          <pc:docMk/>
          <pc:sldMk cId="0" sldId="847"/>
        </pc:sldMkLst>
        <pc:spChg chg="mod">
          <ac:chgData name="Alan Soloway" userId="0fba1a10-d962-45e3-b40e-c1d035eec118" providerId="ADAL" clId="{AA6D5155-F222-42BB-A4ED-4D51336A146F}" dt="2019-07-06T14:59:13.593" v="660" actId="108"/>
          <ac:spMkLst>
            <pc:docMk/>
            <pc:sldMk cId="0" sldId="847"/>
            <ac:spMk id="5125" creationId="{25F97589-19D0-403E-BA18-29A1975099B0}"/>
          </ac:spMkLst>
        </pc:spChg>
      </pc:sldChg>
      <pc:sldChg chg="modSp">
        <pc:chgData name="Alan Soloway" userId="0fba1a10-d962-45e3-b40e-c1d035eec118" providerId="ADAL" clId="{AA6D5155-F222-42BB-A4ED-4D51336A146F}" dt="2019-07-06T14:53:55.759" v="657" actId="6549"/>
        <pc:sldMkLst>
          <pc:docMk/>
          <pc:sldMk cId="0" sldId="865"/>
        </pc:sldMkLst>
        <pc:spChg chg="mod">
          <ac:chgData name="Alan Soloway" userId="0fba1a10-d962-45e3-b40e-c1d035eec118" providerId="ADAL" clId="{AA6D5155-F222-42BB-A4ED-4D51336A146F}" dt="2019-07-06T14:53:55.759" v="657" actId="6549"/>
          <ac:spMkLst>
            <pc:docMk/>
            <pc:sldMk cId="0" sldId="865"/>
            <ac:spMk id="36867" creationId="{F5891FBF-D031-4628-B54D-3D6A5F11A971}"/>
          </ac:spMkLst>
        </pc:spChg>
      </pc:sldChg>
      <pc:sldChg chg="addSp modSp">
        <pc:chgData name="Alan Soloway" userId="0fba1a10-d962-45e3-b40e-c1d035eec118" providerId="ADAL" clId="{AA6D5155-F222-42BB-A4ED-4D51336A146F}" dt="2019-07-05T17:09:03.805" v="136" actId="14100"/>
        <pc:sldMkLst>
          <pc:docMk/>
          <pc:sldMk cId="1761208895" sldId="883"/>
        </pc:sldMkLst>
        <pc:spChg chg="mod">
          <ac:chgData name="Alan Soloway" userId="0fba1a10-d962-45e3-b40e-c1d035eec118" providerId="ADAL" clId="{AA6D5155-F222-42BB-A4ED-4D51336A146F}" dt="2019-07-05T17:09:03.805" v="136" actId="14100"/>
          <ac:spMkLst>
            <pc:docMk/>
            <pc:sldMk cId="1761208895" sldId="883"/>
            <ac:spMk id="20483" creationId="{E43A069B-6D01-4BB1-B38B-325CD12D07EE}"/>
          </ac:spMkLst>
        </pc:spChg>
        <pc:picChg chg="add mod">
          <ac:chgData name="Alan Soloway" userId="0fba1a10-d962-45e3-b40e-c1d035eec118" providerId="ADAL" clId="{AA6D5155-F222-42BB-A4ED-4D51336A146F}" dt="2019-07-05T17:08:39.790" v="131" actId="1076"/>
          <ac:picMkLst>
            <pc:docMk/>
            <pc:sldMk cId="1761208895" sldId="883"/>
            <ac:picMk id="5" creationId="{F1E7A89C-E31C-4172-9824-1E8C43BAB58B}"/>
          </ac:picMkLst>
        </pc:picChg>
      </pc:sldChg>
      <pc:sldChg chg="addSp modSp">
        <pc:chgData name="Alan Soloway" userId="0fba1a10-d962-45e3-b40e-c1d035eec118" providerId="ADAL" clId="{AA6D5155-F222-42BB-A4ED-4D51336A146F}" dt="2019-07-06T14:50:39.439" v="646" actId="14100"/>
        <pc:sldMkLst>
          <pc:docMk/>
          <pc:sldMk cId="1537436624" sldId="919"/>
        </pc:sldMkLst>
        <pc:spChg chg="mod">
          <ac:chgData name="Alan Soloway" userId="0fba1a10-d962-45e3-b40e-c1d035eec118" providerId="ADAL" clId="{AA6D5155-F222-42BB-A4ED-4D51336A146F}" dt="2019-07-06T14:50:39.439" v="646" actId="14100"/>
          <ac:spMkLst>
            <pc:docMk/>
            <pc:sldMk cId="1537436624" sldId="919"/>
            <ac:spMk id="20483" creationId="{E43A069B-6D01-4BB1-B38B-325CD12D07EE}"/>
          </ac:spMkLst>
        </pc:spChg>
        <pc:picChg chg="add mod">
          <ac:chgData name="Alan Soloway" userId="0fba1a10-d962-45e3-b40e-c1d035eec118" providerId="ADAL" clId="{AA6D5155-F222-42BB-A4ED-4D51336A146F}" dt="2019-07-06T14:50:35.334" v="645" actId="1076"/>
          <ac:picMkLst>
            <pc:docMk/>
            <pc:sldMk cId="1537436624" sldId="919"/>
            <ac:picMk id="5" creationId="{372DE3DF-C7E2-4DCB-A3A8-45B120D22346}"/>
          </ac:picMkLst>
        </pc:picChg>
      </pc:sldChg>
      <pc:sldChg chg="add">
        <pc:chgData name="Alan Soloway" userId="0fba1a10-d962-45e3-b40e-c1d035eec118" providerId="ADAL" clId="{AA6D5155-F222-42BB-A4ED-4D51336A146F}" dt="2019-07-03T09:18:17.763" v="0"/>
        <pc:sldMkLst>
          <pc:docMk/>
          <pc:sldMk cId="2922581038" sldId="929"/>
        </pc:sldMkLst>
      </pc:sldChg>
      <pc:sldChg chg="add">
        <pc:chgData name="Alan Soloway" userId="0fba1a10-d962-45e3-b40e-c1d035eec118" providerId="ADAL" clId="{AA6D5155-F222-42BB-A4ED-4D51336A146F}" dt="2019-07-03T09:18:17.763" v="0"/>
        <pc:sldMkLst>
          <pc:docMk/>
          <pc:sldMk cId="449446062" sldId="930"/>
        </pc:sldMkLst>
      </pc:sldChg>
      <pc:sldChg chg="add">
        <pc:chgData name="Alan Soloway" userId="0fba1a10-d962-45e3-b40e-c1d035eec118" providerId="ADAL" clId="{AA6D5155-F222-42BB-A4ED-4D51336A146F}" dt="2019-07-03T09:19:35.941" v="3"/>
        <pc:sldMkLst>
          <pc:docMk/>
          <pc:sldMk cId="4285849506" sldId="931"/>
        </pc:sldMkLst>
      </pc:sldChg>
      <pc:sldChg chg="add">
        <pc:chgData name="Alan Soloway" userId="0fba1a10-d962-45e3-b40e-c1d035eec118" providerId="ADAL" clId="{AA6D5155-F222-42BB-A4ED-4D51336A146F}" dt="2019-07-03T09:20:19.156" v="6"/>
        <pc:sldMkLst>
          <pc:docMk/>
          <pc:sldMk cId="398853795" sldId="932"/>
        </pc:sldMkLst>
      </pc:sldChg>
      <pc:sldChg chg="modSp add">
        <pc:chgData name="Alan Soloway" userId="0fba1a10-d962-45e3-b40e-c1d035eec118" providerId="ADAL" clId="{AA6D5155-F222-42BB-A4ED-4D51336A146F}" dt="2019-07-03T09:20:35.978" v="11" actId="20577"/>
        <pc:sldMkLst>
          <pc:docMk/>
          <pc:sldMk cId="3828268760" sldId="933"/>
        </pc:sldMkLst>
        <pc:spChg chg="mod">
          <ac:chgData name="Alan Soloway" userId="0fba1a10-d962-45e3-b40e-c1d035eec118" providerId="ADAL" clId="{AA6D5155-F222-42BB-A4ED-4D51336A146F}" dt="2019-07-03T09:20:35.978" v="11" actId="20577"/>
          <ac:spMkLst>
            <pc:docMk/>
            <pc:sldMk cId="3828268760" sldId="933"/>
            <ac:spMk id="20483" creationId="{E43A069B-6D01-4BB1-B38B-325CD12D07EE}"/>
          </ac:spMkLst>
        </pc:spChg>
      </pc:sldChg>
      <pc:sldChg chg="add">
        <pc:chgData name="Alan Soloway" userId="0fba1a10-d962-45e3-b40e-c1d035eec118" providerId="ADAL" clId="{AA6D5155-F222-42BB-A4ED-4D51336A146F}" dt="2019-07-03T09:20:19.156" v="6"/>
        <pc:sldMkLst>
          <pc:docMk/>
          <pc:sldMk cId="1842827642" sldId="934"/>
        </pc:sldMkLst>
      </pc:sldChg>
      <pc:sldChg chg="add">
        <pc:chgData name="Alan Soloway" userId="0fba1a10-d962-45e3-b40e-c1d035eec118" providerId="ADAL" clId="{AA6D5155-F222-42BB-A4ED-4D51336A146F}" dt="2019-07-03T09:21:22.168" v="12"/>
        <pc:sldMkLst>
          <pc:docMk/>
          <pc:sldMk cId="1739274760" sldId="935"/>
        </pc:sldMkLst>
      </pc:sldChg>
      <pc:sldChg chg="modSp add">
        <pc:chgData name="Alan Soloway" userId="0fba1a10-d962-45e3-b40e-c1d035eec118" providerId="ADAL" clId="{AA6D5155-F222-42BB-A4ED-4D51336A146F}" dt="2019-07-03T16:08:02.533" v="27"/>
        <pc:sldMkLst>
          <pc:docMk/>
          <pc:sldMk cId="385410894" sldId="936"/>
        </pc:sldMkLst>
        <pc:spChg chg="mod">
          <ac:chgData name="Alan Soloway" userId="0fba1a10-d962-45e3-b40e-c1d035eec118" providerId="ADAL" clId="{AA6D5155-F222-42BB-A4ED-4D51336A146F}" dt="2019-07-03T16:08:02.533" v="27"/>
          <ac:spMkLst>
            <pc:docMk/>
            <pc:sldMk cId="385410894" sldId="936"/>
            <ac:spMk id="20483" creationId="{E43A069B-6D01-4BB1-B38B-325CD12D07EE}"/>
          </ac:spMkLst>
        </pc:spChg>
      </pc:sldChg>
      <pc:sldChg chg="add">
        <pc:chgData name="Alan Soloway" userId="0fba1a10-d962-45e3-b40e-c1d035eec118" providerId="ADAL" clId="{AA6D5155-F222-42BB-A4ED-4D51336A146F}" dt="2019-07-03T09:22:25.856" v="15"/>
        <pc:sldMkLst>
          <pc:docMk/>
          <pc:sldMk cId="3871884407" sldId="937"/>
        </pc:sldMkLst>
      </pc:sldChg>
      <pc:sldChg chg="add">
        <pc:chgData name="Alan Soloway" userId="0fba1a10-d962-45e3-b40e-c1d035eec118" providerId="ADAL" clId="{AA6D5155-F222-42BB-A4ED-4D51336A146F}" dt="2019-07-03T16:01:11.621" v="18"/>
        <pc:sldMkLst>
          <pc:docMk/>
          <pc:sldMk cId="3414586590" sldId="938"/>
        </pc:sldMkLst>
      </pc:sldChg>
      <pc:sldChg chg="add">
        <pc:chgData name="Alan Soloway" userId="0fba1a10-d962-45e3-b40e-c1d035eec118" providerId="ADAL" clId="{AA6D5155-F222-42BB-A4ED-4D51336A146F}" dt="2019-07-03T16:01:11.621" v="18"/>
        <pc:sldMkLst>
          <pc:docMk/>
          <pc:sldMk cId="3371619584" sldId="939"/>
        </pc:sldMkLst>
      </pc:sldChg>
      <pc:sldChg chg="add">
        <pc:chgData name="Alan Soloway" userId="0fba1a10-d962-45e3-b40e-c1d035eec118" providerId="ADAL" clId="{AA6D5155-F222-42BB-A4ED-4D51336A146F}" dt="2019-07-03T16:01:11.621" v="18"/>
        <pc:sldMkLst>
          <pc:docMk/>
          <pc:sldMk cId="2791879764" sldId="940"/>
        </pc:sldMkLst>
      </pc:sldChg>
      <pc:sldChg chg="add">
        <pc:chgData name="Alan Soloway" userId="0fba1a10-d962-45e3-b40e-c1d035eec118" providerId="ADAL" clId="{AA6D5155-F222-42BB-A4ED-4D51336A146F}" dt="2019-07-03T16:01:11.621" v="18"/>
        <pc:sldMkLst>
          <pc:docMk/>
          <pc:sldMk cId="3328930173" sldId="941"/>
        </pc:sldMkLst>
      </pc:sldChg>
      <pc:sldChg chg="add">
        <pc:chgData name="Alan Soloway" userId="0fba1a10-d962-45e3-b40e-c1d035eec118" providerId="ADAL" clId="{AA6D5155-F222-42BB-A4ED-4D51336A146F}" dt="2019-07-03T16:01:11.621" v="18"/>
        <pc:sldMkLst>
          <pc:docMk/>
          <pc:sldMk cId="2356824450" sldId="942"/>
        </pc:sldMkLst>
      </pc:sldChg>
      <pc:sldChg chg="add">
        <pc:chgData name="Alan Soloway" userId="0fba1a10-d962-45e3-b40e-c1d035eec118" providerId="ADAL" clId="{AA6D5155-F222-42BB-A4ED-4D51336A146F}" dt="2019-07-05T16:36:52.744" v="112"/>
        <pc:sldMkLst>
          <pc:docMk/>
          <pc:sldMk cId="3722777054" sldId="943"/>
        </pc:sldMkLst>
      </pc:sldChg>
      <pc:sldChg chg="add">
        <pc:chgData name="Alan Soloway" userId="0fba1a10-d962-45e3-b40e-c1d035eec118" providerId="ADAL" clId="{AA6D5155-F222-42BB-A4ED-4D51336A146F}" dt="2019-07-05T16:36:52.744" v="112"/>
        <pc:sldMkLst>
          <pc:docMk/>
          <pc:sldMk cId="2473747597" sldId="944"/>
        </pc:sldMkLst>
      </pc:sldChg>
      <pc:sldChg chg="add">
        <pc:chgData name="Alan Soloway" userId="0fba1a10-d962-45e3-b40e-c1d035eec118" providerId="ADAL" clId="{AA6D5155-F222-42BB-A4ED-4D51336A146F}" dt="2019-07-05T16:37:09.798" v="115"/>
        <pc:sldMkLst>
          <pc:docMk/>
          <pc:sldMk cId="71964530" sldId="945"/>
        </pc:sldMkLst>
      </pc:sldChg>
      <pc:sldChg chg="add">
        <pc:chgData name="Alan Soloway" userId="0fba1a10-d962-45e3-b40e-c1d035eec118" providerId="ADAL" clId="{AA6D5155-F222-42BB-A4ED-4D51336A146F}" dt="2019-07-05T16:37:43.246" v="118"/>
        <pc:sldMkLst>
          <pc:docMk/>
          <pc:sldMk cId="814750856" sldId="947"/>
        </pc:sldMkLst>
      </pc:sldChg>
      <pc:sldChg chg="add">
        <pc:chgData name="Alan Soloway" userId="0fba1a10-d962-45e3-b40e-c1d035eec118" providerId="ADAL" clId="{AA6D5155-F222-42BB-A4ED-4D51336A146F}" dt="2019-07-05T16:37:43.246" v="118"/>
        <pc:sldMkLst>
          <pc:docMk/>
          <pc:sldMk cId="1667654217" sldId="948"/>
        </pc:sldMkLst>
      </pc:sldChg>
      <pc:sldChg chg="add">
        <pc:chgData name="Alan Soloway" userId="0fba1a10-d962-45e3-b40e-c1d035eec118" providerId="ADAL" clId="{AA6D5155-F222-42BB-A4ED-4D51336A146F}" dt="2019-07-05T16:38:14.814" v="121"/>
        <pc:sldMkLst>
          <pc:docMk/>
          <pc:sldMk cId="794952405" sldId="949"/>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5C0E086-8DDF-4B79-9472-5A1F6191CC1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21B08ACC-8B81-4DB0-B9E0-F3F81C69D26D}"/>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286C294B-269E-42F4-A1C9-09BADE5FDE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CC245177-2FD5-4C36-9BFC-60767446995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D4A7FAD-8161-4377-A898-DCB7AE821B17}" type="slidenum">
              <a:rPr lang="en-GB" altLang="en-US"/>
              <a:pPr>
                <a:defRPr/>
              </a:pPr>
              <a:t>‹#›</a:t>
            </a:fld>
            <a:endParaRPr lang="en-GB" altLang="en-US"/>
          </a:p>
        </p:txBody>
      </p:sp>
    </p:spTree>
    <p:extLst>
      <p:ext uri="{BB962C8B-B14F-4D97-AF65-F5344CB8AC3E}">
        <p14:creationId xmlns:p14="http://schemas.microsoft.com/office/powerpoint/2010/main" val="2919438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E9EFBB-645A-4387-B720-FEC33B6A6086}"/>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E5B1582E-2E2F-429D-A738-92F0FE7E5233}"/>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9A8725F4-48BC-4C27-B09E-BBC4F1382625}"/>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9588BC-13BD-4360-AE46-C6A03A975B1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E2939288-AC56-4499-8EDD-8A06330B927A}"/>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BD169D9-16E8-4662-9F68-AE4AA400EA7B}"/>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DAE7977F-E844-4942-8D06-EB8176BA1CB0}" type="slidenum">
              <a:rPr lang="en-GB" altLang="en-US"/>
              <a:pPr>
                <a:defRPr/>
              </a:pPr>
              <a:t>‹#›</a:t>
            </a:fld>
            <a:endParaRPr lang="en-GB" altLang="en-US"/>
          </a:p>
        </p:txBody>
      </p:sp>
    </p:spTree>
    <p:extLst>
      <p:ext uri="{BB962C8B-B14F-4D97-AF65-F5344CB8AC3E}">
        <p14:creationId xmlns:p14="http://schemas.microsoft.com/office/powerpoint/2010/main" val="24568893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AE7977F-E844-4942-8D06-EB8176BA1CB0}" type="slidenum">
              <a:rPr lang="en-GB" altLang="en-US" smtClean="0"/>
              <a:pPr>
                <a:defRPr/>
              </a:pPr>
              <a:t>1</a:t>
            </a:fld>
            <a:endParaRPr lang="en-GB" altLang="en-US"/>
          </a:p>
        </p:txBody>
      </p:sp>
    </p:spTree>
    <p:extLst>
      <p:ext uri="{BB962C8B-B14F-4D97-AF65-F5344CB8AC3E}">
        <p14:creationId xmlns:p14="http://schemas.microsoft.com/office/powerpoint/2010/main" val="2104057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892083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89319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36324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872026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892083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89319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204962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22621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500436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19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865977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904878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907EBC-839D-4E6F-9868-D4186859FBEB}"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29058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865977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37113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23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945143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051918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41296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438869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86722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78443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29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5359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514454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1282165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482235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98822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7279007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28167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4147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6490506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601022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38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008668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39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1190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4039EE4-DC2F-4515-98B0-89A25A2F0F13}"/>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B0A00F2B-A771-48A9-8742-A9C15F2795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a:extLst>
              <a:ext uri="{FF2B5EF4-FFF2-40B4-BE49-F238E27FC236}">
                <a16:creationId xmlns:a16="http://schemas.microsoft.com/office/drawing/2014/main" id="{7F050F5E-0275-49E8-8338-8EEFC48366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8A90F26-21D5-4B89-9842-2EDDFFE0EDC6}"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861441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2ECA129-B281-440F-81AD-4EB0CB2C776A}"/>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AF4D4B9B-78A5-4F8A-B717-EEA7D16D2F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7892" name="Slide Number Placeholder 3">
            <a:extLst>
              <a:ext uri="{FF2B5EF4-FFF2-40B4-BE49-F238E27FC236}">
                <a16:creationId xmlns:a16="http://schemas.microsoft.com/office/drawing/2014/main" id="{749570AD-6BD0-41D6-8B86-B1F6C74290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03FF73-4380-40D1-8626-31D5C286B824}" type="slidenum">
              <a:rPr lang="en-GB" altLang="en-US" smtClean="0">
                <a:latin typeface="Times New Roman" panose="02020603050405020304" pitchFamily="18" charset="0"/>
              </a:rPr>
              <a:pPr/>
              <a:t>40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30349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7FB7DCEE-3AF1-4637-9972-1E94B23CF7AF}"/>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E4C322B8-8F18-459D-AA33-7B3C3C6DE8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460" name="Slide Number Placeholder 3">
            <a:extLst>
              <a:ext uri="{FF2B5EF4-FFF2-40B4-BE49-F238E27FC236}">
                <a16:creationId xmlns:a16="http://schemas.microsoft.com/office/drawing/2014/main" id="{640FC82A-8C6F-4854-BE9A-343C3DAC94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0701206-B760-4B1B-B640-F9F33FEDF6AB}" type="slidenum">
              <a:rPr lang="en-GB" altLang="en-US" smtClean="0">
                <a:latin typeface="Times New Roman" panose="02020603050405020304" pitchFamily="18" charset="0"/>
              </a:rPr>
              <a:pPr/>
              <a:t>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007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7FB7DCEE-3AF1-4637-9972-1E94B23CF7AF}"/>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E4C322B8-8F18-459D-AA33-7B3C3C6DE8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9460" name="Slide Number Placeholder 3">
            <a:extLst>
              <a:ext uri="{FF2B5EF4-FFF2-40B4-BE49-F238E27FC236}">
                <a16:creationId xmlns:a16="http://schemas.microsoft.com/office/drawing/2014/main" id="{640FC82A-8C6F-4854-BE9A-343C3DAC94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0701206-B760-4B1B-B640-F9F33FEDF6AB}"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79646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15110DC5-6600-4A4C-899C-D17466CEF2FB}"/>
              </a:ext>
            </a:extLst>
          </p:cNvPr>
          <p:cNvSpPr>
            <a:spLocks noGrp="1" noRot="1" noChangeAspect="1" noChangeArrowheads="1" noTextEdit="1"/>
          </p:cNvSpPr>
          <p:nvPr>
            <p:ph type="sldImg"/>
          </p:nvPr>
        </p:nvSpPr>
        <p:spPr>
          <a:ln/>
        </p:spPr>
      </p:sp>
      <p:sp>
        <p:nvSpPr>
          <p:cNvPr id="7171" name="Notes Placeholder 2">
            <a:extLst>
              <a:ext uri="{FF2B5EF4-FFF2-40B4-BE49-F238E27FC236}">
                <a16:creationId xmlns:a16="http://schemas.microsoft.com/office/drawing/2014/main" id="{78717519-C5A7-4B76-8C04-CBBA3EF9E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172" name="Slide Number Placeholder 3">
            <a:extLst>
              <a:ext uri="{FF2B5EF4-FFF2-40B4-BE49-F238E27FC236}">
                <a16:creationId xmlns:a16="http://schemas.microsoft.com/office/drawing/2014/main" id="{316A3C7B-B0D4-4B9F-8C64-404B7734D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616A7C-8511-4515-B295-A16C08DC2438}" type="slidenum">
              <a:rPr lang="en-GB" altLang="en-US" smtClean="0">
                <a:latin typeface="Times New Roman" panose="02020603050405020304" pitchFamily="18" charset="0"/>
              </a:rPr>
              <a:pPr/>
              <a:t>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152899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70640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04E32DF-CC95-454F-AD58-D7BBB3D541FE}"/>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6145C235-A638-4B4C-96EE-FABAB9C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1508" name="Slide Number Placeholder 3">
            <a:extLst>
              <a:ext uri="{FF2B5EF4-FFF2-40B4-BE49-F238E27FC236}">
                <a16:creationId xmlns:a16="http://schemas.microsoft.com/office/drawing/2014/main" id="{9773A9F9-51FD-40CC-8F0A-A48FFEF813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B15F2A-3C68-4D3C-AFBB-24712DA7677E}" type="slidenum">
              <a:rPr lang="en-GB" altLang="en-US" smtClean="0">
                <a:latin typeface="Times New Roman" panose="02020603050405020304" pitchFamily="18" charset="0"/>
              </a:rPr>
              <a:pPr/>
              <a:t>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68856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1847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C4AF842-09C7-4F81-BEC9-B6C2F78C2DB3}"/>
              </a:ext>
            </a:extLst>
          </p:cNvPr>
          <p:cNvSpPr>
            <a:spLocks noGrp="1"/>
          </p:cNvSpPr>
          <p:nvPr>
            <p:ph type="dt" sz="half" idx="10"/>
          </p:nvPr>
        </p:nvSpPr>
        <p:spPr/>
        <p:txBody>
          <a:bodyPr/>
          <a:lstStyle>
            <a:lvl1pPr>
              <a:defRPr/>
            </a:lvl1pPr>
          </a:lstStyle>
          <a:p>
            <a:pPr>
              <a:defRPr/>
            </a:pPr>
            <a:fld id="{8C19B6FA-8077-469F-9561-7615301BCB5C}" type="datetimeFigureOut">
              <a:rPr lang="en-US"/>
              <a:pPr>
                <a:defRPr/>
              </a:pPr>
              <a:t>19/07/08</a:t>
            </a:fld>
            <a:endParaRPr lang="en-US"/>
          </a:p>
        </p:txBody>
      </p:sp>
      <p:sp>
        <p:nvSpPr>
          <p:cNvPr id="3" name="Footer Placeholder 4">
            <a:extLst>
              <a:ext uri="{FF2B5EF4-FFF2-40B4-BE49-F238E27FC236}">
                <a16:creationId xmlns:a16="http://schemas.microsoft.com/office/drawing/2014/main" id="{C8EC2677-2805-4032-8951-80D0EEFF3DE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4B1AFA0-957B-4DFB-83D5-C1295D27A7BD}"/>
              </a:ext>
            </a:extLst>
          </p:cNvPr>
          <p:cNvSpPr>
            <a:spLocks noGrp="1"/>
          </p:cNvSpPr>
          <p:nvPr>
            <p:ph type="sldNum" sz="quarter" idx="12"/>
          </p:nvPr>
        </p:nvSpPr>
        <p:spPr/>
        <p:txBody>
          <a:bodyPr/>
          <a:lstStyle>
            <a:lvl1pPr>
              <a:defRPr/>
            </a:lvl1pPr>
          </a:lstStyle>
          <a:p>
            <a:pPr>
              <a:defRPr/>
            </a:pPr>
            <a:fld id="{C7C26D8D-DBDD-40F3-9E3A-BC8CBB88FD52}" type="slidenum">
              <a:rPr lang="en-US"/>
              <a:pPr>
                <a:defRPr/>
              </a:pPr>
              <a:t>‹#›</a:t>
            </a:fld>
            <a:endParaRPr lang="en-US"/>
          </a:p>
        </p:txBody>
      </p:sp>
    </p:spTree>
    <p:extLst>
      <p:ext uri="{BB962C8B-B14F-4D97-AF65-F5344CB8AC3E}">
        <p14:creationId xmlns:p14="http://schemas.microsoft.com/office/powerpoint/2010/main" val="62481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C12BEA32-A2C5-4DE9-B067-27105FEDA597}"/>
              </a:ext>
            </a:extLst>
          </p:cNvPr>
          <p:cNvSpPr>
            <a:spLocks noGrp="1"/>
          </p:cNvSpPr>
          <p:nvPr>
            <p:ph type="dt" sz="half" idx="10"/>
          </p:nvPr>
        </p:nvSpPr>
        <p:spPr/>
        <p:txBody>
          <a:bodyPr/>
          <a:lstStyle>
            <a:lvl1pPr>
              <a:defRPr/>
            </a:lvl1pPr>
          </a:lstStyle>
          <a:p>
            <a:pPr>
              <a:defRPr/>
            </a:pPr>
            <a:fld id="{5B5DE591-66BA-4FE2-8290-EB8AF95C1C71}" type="datetimeFigureOut">
              <a:rPr lang="en-US"/>
              <a:pPr>
                <a:defRPr/>
              </a:pPr>
              <a:t>19/07/08</a:t>
            </a:fld>
            <a:endParaRPr lang="en-US"/>
          </a:p>
        </p:txBody>
      </p:sp>
      <p:sp>
        <p:nvSpPr>
          <p:cNvPr id="6" name="Footer Placeholder 4">
            <a:extLst>
              <a:ext uri="{FF2B5EF4-FFF2-40B4-BE49-F238E27FC236}">
                <a16:creationId xmlns:a16="http://schemas.microsoft.com/office/drawing/2014/main" id="{8D5A1C57-0866-485A-9133-898F133C90E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22E433C-53BC-4D24-8772-55DBC48E8F64}"/>
              </a:ext>
            </a:extLst>
          </p:cNvPr>
          <p:cNvSpPr>
            <a:spLocks noGrp="1"/>
          </p:cNvSpPr>
          <p:nvPr>
            <p:ph type="sldNum" sz="quarter" idx="12"/>
          </p:nvPr>
        </p:nvSpPr>
        <p:spPr/>
        <p:txBody>
          <a:bodyPr/>
          <a:lstStyle>
            <a:lvl1pPr>
              <a:defRPr/>
            </a:lvl1pPr>
          </a:lstStyle>
          <a:p>
            <a:pPr>
              <a:defRPr/>
            </a:pPr>
            <a:fld id="{F7913667-D788-4131-965F-FFD13CDE241E}" type="slidenum">
              <a:rPr lang="en-US"/>
              <a:pPr>
                <a:defRPr/>
              </a:pPr>
              <a:t>‹#›</a:t>
            </a:fld>
            <a:endParaRPr lang="en-US"/>
          </a:p>
        </p:txBody>
      </p:sp>
    </p:spTree>
    <p:extLst>
      <p:ext uri="{BB962C8B-B14F-4D97-AF65-F5344CB8AC3E}">
        <p14:creationId xmlns:p14="http://schemas.microsoft.com/office/powerpoint/2010/main" val="7084104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EFDD3517-2E01-4177-AFA1-8958901C51C1}"/>
              </a:ext>
            </a:extLst>
          </p:cNvPr>
          <p:cNvSpPr>
            <a:spLocks noGrp="1"/>
          </p:cNvSpPr>
          <p:nvPr>
            <p:ph type="dt" sz="half" idx="10"/>
          </p:nvPr>
        </p:nvSpPr>
        <p:spPr/>
        <p:txBody>
          <a:bodyPr/>
          <a:lstStyle>
            <a:lvl1pPr>
              <a:defRPr/>
            </a:lvl1pPr>
          </a:lstStyle>
          <a:p>
            <a:pPr>
              <a:defRPr/>
            </a:pPr>
            <a:fld id="{77FC2EA2-D74E-48D3-88A3-F199D209713F}" type="datetimeFigureOut">
              <a:rPr lang="en-US"/>
              <a:pPr>
                <a:defRPr/>
              </a:pPr>
              <a:t>19/07/08</a:t>
            </a:fld>
            <a:endParaRPr lang="en-US"/>
          </a:p>
        </p:txBody>
      </p:sp>
      <p:sp>
        <p:nvSpPr>
          <p:cNvPr id="6" name="Footer Placeholder 4">
            <a:extLst>
              <a:ext uri="{FF2B5EF4-FFF2-40B4-BE49-F238E27FC236}">
                <a16:creationId xmlns:a16="http://schemas.microsoft.com/office/drawing/2014/main" id="{A79A74A5-C155-4DA3-B9C3-F9741A10093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B5DE24A-0DB8-4BA0-B1FE-786995FAEE8C}"/>
              </a:ext>
            </a:extLst>
          </p:cNvPr>
          <p:cNvSpPr>
            <a:spLocks noGrp="1"/>
          </p:cNvSpPr>
          <p:nvPr>
            <p:ph type="sldNum" sz="quarter" idx="12"/>
          </p:nvPr>
        </p:nvSpPr>
        <p:spPr/>
        <p:txBody>
          <a:bodyPr/>
          <a:lstStyle>
            <a:lvl1pPr>
              <a:defRPr/>
            </a:lvl1pPr>
          </a:lstStyle>
          <a:p>
            <a:pPr>
              <a:defRPr/>
            </a:pPr>
            <a:fld id="{C6990A87-7909-4712-A971-920B7F505DAF}" type="slidenum">
              <a:rPr lang="en-US"/>
              <a:pPr>
                <a:defRPr/>
              </a:pPr>
              <a:t>‹#›</a:t>
            </a:fld>
            <a:endParaRPr lang="en-US"/>
          </a:p>
        </p:txBody>
      </p:sp>
    </p:spTree>
    <p:extLst>
      <p:ext uri="{BB962C8B-B14F-4D97-AF65-F5344CB8AC3E}">
        <p14:creationId xmlns:p14="http://schemas.microsoft.com/office/powerpoint/2010/main" val="2276196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Vertical Text Placeholder 2">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86B7FE-7C56-4310-959B-D97B63BD0DA7}"/>
              </a:ext>
            </a:extLst>
          </p:cNvPr>
          <p:cNvSpPr>
            <a:spLocks noGrp="1"/>
          </p:cNvSpPr>
          <p:nvPr>
            <p:ph type="dt" sz="half" idx="10"/>
          </p:nvPr>
        </p:nvSpPr>
        <p:spPr/>
        <p:txBody>
          <a:bodyPr/>
          <a:lstStyle>
            <a:lvl1pPr>
              <a:defRPr/>
            </a:lvl1pPr>
          </a:lstStyle>
          <a:p>
            <a:pPr>
              <a:defRPr/>
            </a:pPr>
            <a:fld id="{3B75D476-FE70-49D2-AFDC-AE7C4D1C0772}" type="datetimeFigureOut">
              <a:rPr lang="en-US"/>
              <a:pPr>
                <a:defRPr/>
              </a:pPr>
              <a:t>19/07/08</a:t>
            </a:fld>
            <a:endParaRPr lang="en-US"/>
          </a:p>
        </p:txBody>
      </p:sp>
      <p:sp>
        <p:nvSpPr>
          <p:cNvPr id="5" name="Footer Placeholder 4">
            <a:extLst>
              <a:ext uri="{FF2B5EF4-FFF2-40B4-BE49-F238E27FC236}">
                <a16:creationId xmlns:a16="http://schemas.microsoft.com/office/drawing/2014/main" id="{8308AA4A-3066-41A2-A9CE-4B3D2F76718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822F08-A565-4939-AD63-973B2FC8AC2B}"/>
              </a:ext>
            </a:extLst>
          </p:cNvPr>
          <p:cNvSpPr>
            <a:spLocks noGrp="1"/>
          </p:cNvSpPr>
          <p:nvPr>
            <p:ph type="sldNum" sz="quarter" idx="12"/>
          </p:nvPr>
        </p:nvSpPr>
        <p:spPr/>
        <p:txBody>
          <a:bodyPr/>
          <a:lstStyle>
            <a:lvl1pPr>
              <a:defRPr/>
            </a:lvl1pPr>
          </a:lstStyle>
          <a:p>
            <a:pPr>
              <a:defRPr/>
            </a:pPr>
            <a:fld id="{AC941DAA-7100-410F-BDFE-1EF27D32902A}" type="slidenum">
              <a:rPr lang="en-US"/>
              <a:pPr>
                <a:defRPr/>
              </a:pPr>
              <a:t>‹#›</a:t>
            </a:fld>
            <a:endParaRPr lang="en-US"/>
          </a:p>
        </p:txBody>
      </p:sp>
    </p:spTree>
    <p:extLst>
      <p:ext uri="{BB962C8B-B14F-4D97-AF65-F5344CB8AC3E}">
        <p14:creationId xmlns:p14="http://schemas.microsoft.com/office/powerpoint/2010/main" val="3637290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F324E3-01D9-4DD2-BB3F-5F8449016288}"/>
              </a:ext>
            </a:extLst>
          </p:cNvPr>
          <p:cNvSpPr>
            <a:spLocks noGrp="1"/>
          </p:cNvSpPr>
          <p:nvPr>
            <p:ph type="dt" sz="half" idx="10"/>
          </p:nvPr>
        </p:nvSpPr>
        <p:spPr/>
        <p:txBody>
          <a:bodyPr/>
          <a:lstStyle>
            <a:lvl1pPr>
              <a:defRPr/>
            </a:lvl1pPr>
          </a:lstStyle>
          <a:p>
            <a:pPr>
              <a:defRPr/>
            </a:pPr>
            <a:fld id="{2611ECBF-7613-4420-9FA4-F89A2ABBFA72}" type="datetimeFigureOut">
              <a:rPr lang="en-US"/>
              <a:pPr>
                <a:defRPr/>
              </a:pPr>
              <a:t>19/07/08</a:t>
            </a:fld>
            <a:endParaRPr lang="en-US"/>
          </a:p>
        </p:txBody>
      </p:sp>
      <p:sp>
        <p:nvSpPr>
          <p:cNvPr id="5" name="Footer Placeholder 4">
            <a:extLst>
              <a:ext uri="{FF2B5EF4-FFF2-40B4-BE49-F238E27FC236}">
                <a16:creationId xmlns:a16="http://schemas.microsoft.com/office/drawing/2014/main" id="{25734ADB-67C8-4E12-8A4D-FB689B5AB8E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A2D39E6-8FC3-4539-BF2B-3EE35B58B26D}"/>
              </a:ext>
            </a:extLst>
          </p:cNvPr>
          <p:cNvSpPr>
            <a:spLocks noGrp="1"/>
          </p:cNvSpPr>
          <p:nvPr>
            <p:ph type="sldNum" sz="quarter" idx="12"/>
          </p:nvPr>
        </p:nvSpPr>
        <p:spPr/>
        <p:txBody>
          <a:bodyPr/>
          <a:lstStyle>
            <a:lvl1pPr>
              <a:defRPr/>
            </a:lvl1pPr>
          </a:lstStyle>
          <a:p>
            <a:pPr>
              <a:defRPr/>
            </a:pPr>
            <a:fld id="{6C23E6FC-DF4B-44A5-A80C-0E6F42E71880}" type="slidenum">
              <a:rPr lang="en-US"/>
              <a:pPr>
                <a:defRPr/>
              </a:pPr>
              <a:t>‹#›</a:t>
            </a:fld>
            <a:endParaRPr lang="en-US"/>
          </a:p>
        </p:txBody>
      </p:sp>
    </p:spTree>
    <p:extLst>
      <p:ext uri="{BB962C8B-B14F-4D97-AF65-F5344CB8AC3E}">
        <p14:creationId xmlns:p14="http://schemas.microsoft.com/office/powerpoint/2010/main" val="2954676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258450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332556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559835-4619-48E6-BA9D-C7B2437AD803}"/>
              </a:ext>
            </a:extLst>
          </p:cNvPr>
          <p:cNvSpPr>
            <a:spLocks noGrp="1"/>
          </p:cNvSpPr>
          <p:nvPr>
            <p:ph type="dt" sz="half" idx="10"/>
          </p:nvPr>
        </p:nvSpPr>
        <p:spPr/>
        <p:txBody>
          <a:bodyPr/>
          <a:lstStyle>
            <a:lvl1pPr>
              <a:defRPr/>
            </a:lvl1pPr>
          </a:lstStyle>
          <a:p>
            <a:pPr>
              <a:defRPr/>
            </a:pPr>
            <a:fld id="{B9033C2A-C56F-4CDF-AB94-709681AF2F0D}" type="datetimeFigureOut">
              <a:rPr lang="en-US"/>
              <a:pPr>
                <a:defRPr/>
              </a:pPr>
              <a:t>19/07/08</a:t>
            </a:fld>
            <a:endParaRPr lang="en-US"/>
          </a:p>
        </p:txBody>
      </p:sp>
      <p:sp>
        <p:nvSpPr>
          <p:cNvPr id="5" name="Footer Placeholder 4">
            <a:extLst>
              <a:ext uri="{FF2B5EF4-FFF2-40B4-BE49-F238E27FC236}">
                <a16:creationId xmlns:a16="http://schemas.microsoft.com/office/drawing/2014/main" id="{AC17801C-C9B5-4B27-A272-B83ACE61DED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5AB2D-4B69-4F43-8D22-11176DFD763E}"/>
              </a:ext>
            </a:extLst>
          </p:cNvPr>
          <p:cNvSpPr>
            <a:spLocks noGrp="1"/>
          </p:cNvSpPr>
          <p:nvPr>
            <p:ph type="sldNum" sz="quarter" idx="12"/>
          </p:nvPr>
        </p:nvSpPr>
        <p:spPr/>
        <p:txBody>
          <a:bodyPr/>
          <a:lstStyle>
            <a:lvl1pPr>
              <a:defRPr/>
            </a:lvl1pPr>
          </a:lstStyle>
          <a:p>
            <a:pPr>
              <a:defRPr/>
            </a:pPr>
            <a:fld id="{9E66108B-711C-4EA6-8C73-590651D5EDB1}" type="slidenum">
              <a:rPr lang="en-US"/>
              <a:pPr>
                <a:defRPr/>
              </a:pPr>
              <a:t>‹#›</a:t>
            </a:fld>
            <a:endParaRPr lang="en-US"/>
          </a:p>
        </p:txBody>
      </p:sp>
    </p:spTree>
    <p:extLst>
      <p:ext uri="{BB962C8B-B14F-4D97-AF65-F5344CB8AC3E}">
        <p14:creationId xmlns:p14="http://schemas.microsoft.com/office/powerpoint/2010/main" val="1391473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3EAF49-D68A-4B0A-9FEA-82F8F483BBAF}"/>
              </a:ext>
            </a:extLst>
          </p:cNvPr>
          <p:cNvSpPr>
            <a:spLocks noGrp="1"/>
          </p:cNvSpPr>
          <p:nvPr>
            <p:ph type="dt" sz="half" idx="10"/>
          </p:nvPr>
        </p:nvSpPr>
        <p:spPr/>
        <p:txBody>
          <a:bodyPr/>
          <a:lstStyle>
            <a:lvl1pPr>
              <a:defRPr/>
            </a:lvl1pPr>
          </a:lstStyle>
          <a:p>
            <a:pPr>
              <a:defRPr/>
            </a:pPr>
            <a:fld id="{1643C55A-8386-4E46-BF71-36FF7316C30A}" type="datetimeFigureOut">
              <a:rPr lang="en-US"/>
              <a:pPr>
                <a:defRPr/>
              </a:pPr>
              <a:t>19/07/08</a:t>
            </a:fld>
            <a:endParaRPr lang="en-US"/>
          </a:p>
        </p:txBody>
      </p:sp>
      <p:sp>
        <p:nvSpPr>
          <p:cNvPr id="5" name="Footer Placeholder 4">
            <a:extLst>
              <a:ext uri="{FF2B5EF4-FFF2-40B4-BE49-F238E27FC236}">
                <a16:creationId xmlns:a16="http://schemas.microsoft.com/office/drawing/2014/main" id="{75F2276A-BC9A-46FE-B781-D1D72A785AA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21FC950-173A-4B9F-BAD8-C4072A790D3C}"/>
              </a:ext>
            </a:extLst>
          </p:cNvPr>
          <p:cNvSpPr>
            <a:spLocks noGrp="1"/>
          </p:cNvSpPr>
          <p:nvPr>
            <p:ph type="sldNum" sz="quarter" idx="12"/>
          </p:nvPr>
        </p:nvSpPr>
        <p:spPr/>
        <p:txBody>
          <a:bodyPr/>
          <a:lstStyle>
            <a:lvl1pPr>
              <a:defRPr/>
            </a:lvl1pPr>
          </a:lstStyle>
          <a:p>
            <a:pPr>
              <a:defRPr/>
            </a:pPr>
            <a:fld id="{6A4F865A-CC30-4EDD-B2A8-660D9D556C62}" type="slidenum">
              <a:rPr lang="en-US"/>
              <a:pPr>
                <a:defRPr/>
              </a:pPr>
              <a:t>‹#›</a:t>
            </a:fld>
            <a:endParaRPr lang="en-US"/>
          </a:p>
        </p:txBody>
      </p:sp>
    </p:spTree>
    <p:extLst>
      <p:ext uri="{BB962C8B-B14F-4D97-AF65-F5344CB8AC3E}">
        <p14:creationId xmlns:p14="http://schemas.microsoft.com/office/powerpoint/2010/main" val="3365357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75D0991-362D-4B9E-967B-83C51671C7CB}"/>
              </a:ext>
            </a:extLst>
          </p:cNvPr>
          <p:cNvSpPr>
            <a:spLocks noGrp="1"/>
          </p:cNvSpPr>
          <p:nvPr>
            <p:ph type="dt" sz="half" idx="10"/>
          </p:nvPr>
        </p:nvSpPr>
        <p:spPr/>
        <p:txBody>
          <a:bodyPr/>
          <a:lstStyle>
            <a:lvl1pPr>
              <a:defRPr/>
            </a:lvl1pPr>
          </a:lstStyle>
          <a:p>
            <a:pPr>
              <a:defRPr/>
            </a:pPr>
            <a:fld id="{370ECE1B-81F9-4053-8E9F-646E87E27533}" type="datetimeFigureOut">
              <a:rPr lang="en-US"/>
              <a:pPr>
                <a:defRPr/>
              </a:pPr>
              <a:t>19/07/08</a:t>
            </a:fld>
            <a:endParaRPr lang="en-US"/>
          </a:p>
        </p:txBody>
      </p:sp>
      <p:sp>
        <p:nvSpPr>
          <p:cNvPr id="5" name="Footer Placeholder 4">
            <a:extLst>
              <a:ext uri="{FF2B5EF4-FFF2-40B4-BE49-F238E27FC236}">
                <a16:creationId xmlns:a16="http://schemas.microsoft.com/office/drawing/2014/main" id="{509E5ACB-DCC8-49FC-9615-B8947E5879D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165FEE-1735-4F81-92A8-70075F406214}"/>
              </a:ext>
            </a:extLst>
          </p:cNvPr>
          <p:cNvSpPr>
            <a:spLocks noGrp="1"/>
          </p:cNvSpPr>
          <p:nvPr>
            <p:ph type="sldNum" sz="quarter" idx="12"/>
          </p:nvPr>
        </p:nvSpPr>
        <p:spPr/>
        <p:txBody>
          <a:bodyPr/>
          <a:lstStyle>
            <a:lvl1pPr>
              <a:defRPr/>
            </a:lvl1pPr>
          </a:lstStyle>
          <a:p>
            <a:pPr>
              <a:defRPr/>
            </a:pPr>
            <a:fld id="{24414BF5-D152-4D02-BDEE-7CE4580AEA03}" type="slidenum">
              <a:rPr lang="en-US"/>
              <a:pPr>
                <a:defRPr/>
              </a:pPr>
              <a:t>‹#›</a:t>
            </a:fld>
            <a:endParaRPr lang="en-US"/>
          </a:p>
        </p:txBody>
      </p:sp>
    </p:spTree>
    <p:extLst>
      <p:ext uri="{BB962C8B-B14F-4D97-AF65-F5344CB8AC3E}">
        <p14:creationId xmlns:p14="http://schemas.microsoft.com/office/powerpoint/2010/main" val="1227471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60228BA-9A4E-46B0-9427-11F87284A803}"/>
              </a:ext>
            </a:extLst>
          </p:cNvPr>
          <p:cNvSpPr>
            <a:spLocks noGrp="1"/>
          </p:cNvSpPr>
          <p:nvPr>
            <p:ph type="dt" sz="half" idx="10"/>
          </p:nvPr>
        </p:nvSpPr>
        <p:spPr/>
        <p:txBody>
          <a:bodyPr/>
          <a:lstStyle>
            <a:lvl1pPr>
              <a:defRPr/>
            </a:lvl1pPr>
          </a:lstStyle>
          <a:p>
            <a:pPr>
              <a:defRPr/>
            </a:pPr>
            <a:fld id="{070F72B1-9711-463C-80D2-D6F56C33D3BD}" type="datetimeFigureOut">
              <a:rPr lang="en-US"/>
              <a:pPr>
                <a:defRPr/>
              </a:pPr>
              <a:t>19/07/08</a:t>
            </a:fld>
            <a:endParaRPr lang="en-US"/>
          </a:p>
        </p:txBody>
      </p:sp>
      <p:sp>
        <p:nvSpPr>
          <p:cNvPr id="6" name="Footer Placeholder 4">
            <a:extLst>
              <a:ext uri="{FF2B5EF4-FFF2-40B4-BE49-F238E27FC236}">
                <a16:creationId xmlns:a16="http://schemas.microsoft.com/office/drawing/2014/main" id="{D6E08F14-CBD3-430C-8C50-9D67100BC99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33171AF-F248-4870-9365-87F98BB4B82D}"/>
              </a:ext>
            </a:extLst>
          </p:cNvPr>
          <p:cNvSpPr>
            <a:spLocks noGrp="1"/>
          </p:cNvSpPr>
          <p:nvPr>
            <p:ph type="sldNum" sz="quarter" idx="12"/>
          </p:nvPr>
        </p:nvSpPr>
        <p:spPr/>
        <p:txBody>
          <a:bodyPr/>
          <a:lstStyle>
            <a:lvl1pPr>
              <a:defRPr/>
            </a:lvl1pPr>
          </a:lstStyle>
          <a:p>
            <a:pPr>
              <a:defRPr/>
            </a:pPr>
            <a:fld id="{E9B7D20F-DCC9-44ED-8F34-0B5021918DB1}" type="slidenum">
              <a:rPr lang="en-US"/>
              <a:pPr>
                <a:defRPr/>
              </a:pPr>
              <a:t>‹#›</a:t>
            </a:fld>
            <a:endParaRPr lang="en-US"/>
          </a:p>
        </p:txBody>
      </p:sp>
    </p:spTree>
    <p:extLst>
      <p:ext uri="{BB962C8B-B14F-4D97-AF65-F5344CB8AC3E}">
        <p14:creationId xmlns:p14="http://schemas.microsoft.com/office/powerpoint/2010/main" val="3472500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49BCDFE-A5F5-4BE4-AA53-A5C6E24E06F1}"/>
              </a:ext>
            </a:extLst>
          </p:cNvPr>
          <p:cNvSpPr>
            <a:spLocks noGrp="1"/>
          </p:cNvSpPr>
          <p:nvPr>
            <p:ph type="dt" sz="half" idx="10"/>
          </p:nvPr>
        </p:nvSpPr>
        <p:spPr/>
        <p:txBody>
          <a:bodyPr/>
          <a:lstStyle>
            <a:lvl1pPr>
              <a:defRPr/>
            </a:lvl1pPr>
          </a:lstStyle>
          <a:p>
            <a:pPr>
              <a:defRPr/>
            </a:pPr>
            <a:fld id="{16C44438-DCA9-47B0-B938-A42DA795F255}" type="datetimeFigureOut">
              <a:rPr lang="en-US"/>
              <a:pPr>
                <a:defRPr/>
              </a:pPr>
              <a:t>19/07/08</a:t>
            </a:fld>
            <a:endParaRPr lang="en-US"/>
          </a:p>
        </p:txBody>
      </p:sp>
      <p:sp>
        <p:nvSpPr>
          <p:cNvPr id="8" name="Footer Placeholder 4">
            <a:extLst>
              <a:ext uri="{FF2B5EF4-FFF2-40B4-BE49-F238E27FC236}">
                <a16:creationId xmlns:a16="http://schemas.microsoft.com/office/drawing/2014/main" id="{5BDC8E82-4922-4A7A-8924-C2376FF411A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5BEDC7A-D9A5-4DF9-A549-52A4EEDD6A83}"/>
              </a:ext>
            </a:extLst>
          </p:cNvPr>
          <p:cNvSpPr>
            <a:spLocks noGrp="1"/>
          </p:cNvSpPr>
          <p:nvPr>
            <p:ph type="sldNum" sz="quarter" idx="12"/>
          </p:nvPr>
        </p:nvSpPr>
        <p:spPr/>
        <p:txBody>
          <a:bodyPr/>
          <a:lstStyle>
            <a:lvl1pPr>
              <a:defRPr/>
            </a:lvl1pPr>
          </a:lstStyle>
          <a:p>
            <a:pPr>
              <a:defRPr/>
            </a:pPr>
            <a:fld id="{56962857-E1FA-4AB9-95FA-FB1FCA0096E0}" type="slidenum">
              <a:rPr lang="en-US"/>
              <a:pPr>
                <a:defRPr/>
              </a:pPr>
              <a:t>‹#›</a:t>
            </a:fld>
            <a:endParaRPr lang="en-US"/>
          </a:p>
        </p:txBody>
      </p:sp>
    </p:spTree>
    <p:extLst>
      <p:ext uri="{BB962C8B-B14F-4D97-AF65-F5344CB8AC3E}">
        <p14:creationId xmlns:p14="http://schemas.microsoft.com/office/powerpoint/2010/main" val="4065668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9488036-53EE-43BC-8186-21255633505B}"/>
              </a:ext>
            </a:extLst>
          </p:cNvPr>
          <p:cNvSpPr>
            <a:spLocks noGrp="1"/>
          </p:cNvSpPr>
          <p:nvPr>
            <p:ph type="dt" sz="half" idx="10"/>
          </p:nvPr>
        </p:nvSpPr>
        <p:spPr/>
        <p:txBody>
          <a:bodyPr/>
          <a:lstStyle>
            <a:lvl1pPr>
              <a:defRPr/>
            </a:lvl1pPr>
          </a:lstStyle>
          <a:p>
            <a:pPr>
              <a:defRPr/>
            </a:pPr>
            <a:fld id="{C1A2B225-A2AF-4FF3-890C-02E29AE2FF14}" type="datetimeFigureOut">
              <a:rPr lang="en-US"/>
              <a:pPr>
                <a:defRPr/>
              </a:pPr>
              <a:t>19/07/08</a:t>
            </a:fld>
            <a:endParaRPr lang="en-US"/>
          </a:p>
        </p:txBody>
      </p:sp>
      <p:sp>
        <p:nvSpPr>
          <p:cNvPr id="4" name="Footer Placeholder 4">
            <a:extLst>
              <a:ext uri="{FF2B5EF4-FFF2-40B4-BE49-F238E27FC236}">
                <a16:creationId xmlns:a16="http://schemas.microsoft.com/office/drawing/2014/main" id="{1C12BD6D-BBCA-4D5B-B346-636DD0FA577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5E719D0-5AC1-43C2-99CC-2FD1F9A23545}"/>
              </a:ext>
            </a:extLst>
          </p:cNvPr>
          <p:cNvSpPr>
            <a:spLocks noGrp="1"/>
          </p:cNvSpPr>
          <p:nvPr>
            <p:ph type="sldNum" sz="quarter" idx="12"/>
          </p:nvPr>
        </p:nvSpPr>
        <p:spPr/>
        <p:txBody>
          <a:bodyPr/>
          <a:lstStyle>
            <a:lvl1pPr>
              <a:defRPr/>
            </a:lvl1pPr>
          </a:lstStyle>
          <a:p>
            <a:pPr>
              <a:defRPr/>
            </a:pPr>
            <a:fld id="{B160E110-90B4-45C9-A617-4502B5AD5F71}" type="slidenum">
              <a:rPr lang="en-US"/>
              <a:pPr>
                <a:defRPr/>
              </a:pPr>
              <a:t>‹#›</a:t>
            </a:fld>
            <a:endParaRPr lang="en-US"/>
          </a:p>
        </p:txBody>
      </p:sp>
    </p:spTree>
    <p:extLst>
      <p:ext uri="{BB962C8B-B14F-4D97-AF65-F5344CB8AC3E}">
        <p14:creationId xmlns:p14="http://schemas.microsoft.com/office/powerpoint/2010/main" val="3816023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F48F5FE1-18A0-4359-B551-CA4F460DE02F}"/>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3A02F015-8140-4CA7-B125-1C2C930AD4A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5AFC7204-E332-4DF8-95CF-831C55D487A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50707AE6-13EB-45EB-822E-2780C234BAD9}"/>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114CEBAA-2DB2-4A56-B7A8-8F924CE5D929}"/>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0" name="Rectangle 11">
            <a:extLst>
              <a:ext uri="{FF2B5EF4-FFF2-40B4-BE49-F238E27FC236}">
                <a16:creationId xmlns:a16="http://schemas.microsoft.com/office/drawing/2014/main" id="{88E93D65-5289-4715-B00B-9FF63ECB8837}"/>
              </a:ext>
            </a:extLst>
          </p:cNvPr>
          <p:cNvSpPr>
            <a:spLocks noChangeArrowheads="1"/>
          </p:cNvSpPr>
          <p:nvPr userDrawn="1"/>
        </p:nvSpPr>
        <p:spPr bwMode="auto">
          <a:xfrm>
            <a:off x="-155575" y="6381750"/>
            <a:ext cx="3935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sz="1200" dirty="0">
                <a:latin typeface="+mn-lt"/>
              </a:rPr>
              <a:t>5G Vertical User Workshop, Rome, 9 July 2019</a:t>
            </a:r>
            <a:endParaRPr lang="en-GB" altLang="en-US" sz="1200" dirty="0">
              <a:latin typeface="+mn-lt"/>
            </a:endParaRPr>
          </a:p>
        </p:txBody>
      </p:sp>
      <p:sp>
        <p:nvSpPr>
          <p:cNvPr id="1034" name="TextBox 2">
            <a:extLst>
              <a:ext uri="{FF2B5EF4-FFF2-40B4-BE49-F238E27FC236}">
                <a16:creationId xmlns:a16="http://schemas.microsoft.com/office/drawing/2014/main" id="{3FD95C70-50EA-41DF-ACF2-21CC22D82583}"/>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EEB919A3-7496-44E7-9034-AA5B2421D429}"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304" r:id="rId1"/>
    <p:sldLayoutId id="2147485305" r:id="rId2"/>
    <p:sldLayoutId id="214748530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36E4ED5-6BE5-4BF1-BA4B-EA387F783985}"/>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868185E4-A7C1-4278-BB3D-0C51E156BEA0}"/>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89C82A4-2F85-4B01-9340-3F9D6FE4A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3C37EDE-CA40-4587-9F34-6069AC844EFD}" type="datetimeFigureOut">
              <a:rPr lang="en-US"/>
              <a:pPr>
                <a:defRPr/>
              </a:pPr>
              <a:t>19/07/08</a:t>
            </a:fld>
            <a:endParaRPr lang="en-US"/>
          </a:p>
        </p:txBody>
      </p:sp>
      <p:sp>
        <p:nvSpPr>
          <p:cNvPr id="5" name="Footer Placeholder 4">
            <a:extLst>
              <a:ext uri="{FF2B5EF4-FFF2-40B4-BE49-F238E27FC236}">
                <a16:creationId xmlns:a16="http://schemas.microsoft.com/office/drawing/2014/main" id="{4A167ED1-9379-42FC-8B7B-F4B9436315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0DEF1362-699B-4B37-A8B9-8337FF8AF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06DAA3A-ED02-4374-A18B-36AE787CE50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307" r:id="rId1"/>
    <p:sldLayoutId id="2147485308" r:id="rId2"/>
    <p:sldLayoutId id="2147485309" r:id="rId3"/>
    <p:sldLayoutId id="2147485310" r:id="rId4"/>
    <p:sldLayoutId id="2147485311" r:id="rId5"/>
    <p:sldLayoutId id="2147485312" r:id="rId6"/>
    <p:sldLayoutId id="2147485313" r:id="rId7"/>
    <p:sldLayoutId id="2147485314" r:id="rId8"/>
    <p:sldLayoutId id="2147485315" r:id="rId9"/>
    <p:sldLayoutId id="2147485316" r:id="rId10"/>
    <p:sldLayoutId id="214748531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oleObject" Target="../embeddings/oleObject1.bin"/><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1.emf"/><Relationship Id="rId5" Type="http://schemas.openxmlformats.org/officeDocument/2006/relationships/oleObject" Target="../embeddings/oleObject2.bin"/><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emf"/></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5.emf"/><Relationship Id="rId5" Type="http://schemas.openxmlformats.org/officeDocument/2006/relationships/oleObject" Target="../embeddings/oleObject3.bin"/><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ailto:info@3gpp.org" TargetMode="Externa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hyperlink" Target="http://www.3gpp.org/ftp/Information/WORK_PLAN/" TargetMode="External"/><Relationship Id="rId4" Type="http://schemas.openxmlformats.org/officeDocument/2006/relationships/hyperlink" Target="http://www.3gpp.org/specifications/work-pla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C3EE52-5500-4974-969D-6587C715AF03}"/>
              </a:ext>
            </a:extLst>
          </p:cNvPr>
          <p:cNvSpPr/>
          <p:nvPr/>
        </p:nvSpPr>
        <p:spPr>
          <a:xfrm>
            <a:off x="306388" y="795813"/>
            <a:ext cx="9020290" cy="923330"/>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5400" b="1" i="1" dirty="0">
                <a:solidFill>
                  <a:srgbClr val="2C2F73"/>
                </a:solidFill>
                <a:effectLst>
                  <a:outerShdw blurRad="38100" dist="38100" dir="2700000" algn="tl">
                    <a:srgbClr val="C0C0C0"/>
                  </a:outerShdw>
                </a:effectLst>
                <a:latin typeface="The Sans Bold-"/>
                <a:ea typeface="Gill Sans SemiBold"/>
                <a:cs typeface="Gill Sans SemiBold"/>
              </a:rPr>
              <a:t>Overview of 3GPP </a:t>
            </a:r>
            <a:r>
              <a:rPr lang="en-US" altLang="en-US" sz="5400" b="1" i="1" dirty="0">
                <a:solidFill>
                  <a:srgbClr val="2C2F73"/>
                </a:solidFill>
                <a:effectLst>
                  <a:outerShdw blurRad="38100" dist="38100" dir="2700000" algn="tl">
                    <a:srgbClr val="C0C0C0"/>
                  </a:outerShdw>
                </a:effectLst>
                <a:latin typeface="The Sans Bold-"/>
              </a:rPr>
              <a:t>SA WG6</a:t>
            </a:r>
            <a:endParaRPr lang="en-US" altLang="en-US" sz="5400" b="1" i="1" dirty="0">
              <a:solidFill>
                <a:srgbClr val="2C2F73"/>
              </a:solidFill>
              <a:effectLst>
                <a:outerShdw blurRad="38100" dist="38100" dir="2700000" algn="tl">
                  <a:srgbClr val="C0C0C0"/>
                </a:outerShdw>
              </a:effectLst>
            </a:endParaRPr>
          </a:p>
        </p:txBody>
      </p:sp>
      <p:sp>
        <p:nvSpPr>
          <p:cNvPr id="5125" name="TextBox 9">
            <a:extLst>
              <a:ext uri="{FF2B5EF4-FFF2-40B4-BE49-F238E27FC236}">
                <a16:creationId xmlns:a16="http://schemas.microsoft.com/office/drawing/2014/main" id="{25F97589-19D0-403E-BA18-29A1975099B0}"/>
              </a:ext>
            </a:extLst>
          </p:cNvPr>
          <p:cNvSpPr txBox="1">
            <a:spLocks noChangeArrowheads="1"/>
          </p:cNvSpPr>
          <p:nvPr/>
        </p:nvSpPr>
        <p:spPr bwMode="auto">
          <a:xfrm>
            <a:off x="566737" y="2093913"/>
            <a:ext cx="11033079"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b="1" dirty="0"/>
              <a:t>SA6 Leadership:</a:t>
            </a:r>
          </a:p>
          <a:p>
            <a:pPr eaLnBrk="1" hangingPunct="1"/>
            <a:r>
              <a:rPr lang="en-GB" altLang="en-US" sz="1600" dirty="0"/>
              <a:t>Suresh Chitturi (Samsung Research)		3GPP SA WG6 Chairman</a:t>
            </a:r>
          </a:p>
          <a:p>
            <a:pPr eaLnBrk="1" hangingPunct="1"/>
            <a:r>
              <a:rPr lang="en-GB" altLang="en-US" sz="1600" dirty="0"/>
              <a:t>Alan Soloway (Qualcomm Technologies)		3GPP SA WG6 Vice-Chair</a:t>
            </a:r>
          </a:p>
          <a:p>
            <a:pPr eaLnBrk="1" hangingPunct="1"/>
            <a:r>
              <a:rPr lang="en-GB" altLang="en-US" sz="1600" dirty="0"/>
              <a:t>Jukka Vialen (Airbus)			3GPP SA WG6 Vice-Chair</a:t>
            </a:r>
          </a:p>
          <a:p>
            <a:pPr eaLnBrk="1" hangingPunct="1"/>
            <a:endParaRPr lang="en-GB" altLang="en-US" sz="1600" dirty="0"/>
          </a:p>
          <a:p>
            <a:pPr eaLnBrk="1" hangingPunct="1"/>
            <a:r>
              <a:rPr lang="en-GB" altLang="en-US" b="1" dirty="0"/>
              <a:t>Contributors:</a:t>
            </a:r>
          </a:p>
          <a:p>
            <a:pPr eaLnBrk="1" hangingPunct="1"/>
            <a:r>
              <a:rPr lang="en-GB" altLang="en-US" sz="1600" dirty="0"/>
              <a:t>Basavaraj Pattan (Samsung)			Rapporteur: CAPIF, SEAL</a:t>
            </a:r>
          </a:p>
          <a:p>
            <a:pPr eaLnBrk="1" hangingPunct="1"/>
            <a:r>
              <a:rPr lang="en-GB" altLang="en-US" sz="1600" dirty="0"/>
              <a:t>Camilo Solano (Ericsson)	`		Rapporteur: MCIOPS</a:t>
            </a:r>
          </a:p>
          <a:p>
            <a:pPr eaLnBrk="1" hangingPunct="1"/>
            <a:r>
              <a:rPr lang="en-GB" altLang="en-US" sz="1600" dirty="0"/>
              <a:t>Dave Chater-Lea (Motorola Solutions)		Rapporteur: MCSMI, </a:t>
            </a:r>
            <a:r>
              <a:rPr lang="en-GB" altLang="en-US" sz="1600" dirty="0" err="1"/>
              <a:t>MCLog</a:t>
            </a:r>
            <a:endParaRPr lang="en-GB" altLang="en-US" sz="1600" dirty="0"/>
          </a:p>
          <a:p>
            <a:pPr eaLnBrk="1" hangingPunct="1"/>
            <a:r>
              <a:rPr lang="en-GB" altLang="en-US" sz="1600" dirty="0"/>
              <a:t>Dom Lazara (Motorola Solutions)		Rapporteur: MCPTT, </a:t>
            </a:r>
            <a:r>
              <a:rPr lang="en-GB" altLang="en-US" sz="1600" dirty="0" err="1"/>
              <a:t>MCLoc</a:t>
            </a:r>
            <a:endParaRPr lang="en-GB" altLang="en-US" sz="1600" dirty="0"/>
          </a:p>
          <a:p>
            <a:pPr eaLnBrk="1" hangingPunct="1"/>
            <a:r>
              <a:rPr lang="en-GB" altLang="en-US" sz="1600" dirty="0"/>
              <a:t>Jerry Shih (AT&amp;T)				Rapporteur: MCData</a:t>
            </a:r>
          </a:p>
          <a:p>
            <a:pPr eaLnBrk="1" hangingPunct="1"/>
            <a:r>
              <a:rPr lang="nl-NL" altLang="en-US" sz="1600" dirty="0"/>
              <a:t>Kees Verweij (The Police of the Netherlands)	Rapporteur: MCover5GS</a:t>
            </a:r>
            <a:endParaRPr lang="en-GB" altLang="en-US" sz="1600" dirty="0"/>
          </a:p>
          <a:p>
            <a:pPr eaLnBrk="1" hangingPunct="1"/>
            <a:r>
              <a:rPr lang="en-GB" altLang="en-US" sz="1600" dirty="0"/>
              <a:t>Martin Oettl (Nokia)				Rapporteur: FRMCS/MONASTERY</a:t>
            </a:r>
          </a:p>
          <a:p>
            <a:pPr eaLnBrk="1" hangingPunct="1"/>
            <a:r>
              <a:rPr lang="en-GB" altLang="en-US" sz="1600" dirty="0">
                <a:solidFill>
                  <a:prstClr val="black"/>
                </a:solidFill>
              </a:rPr>
              <a:t>Niranth Amogh (Huawei)			Rapporteur: CFA, MCVideo, V2XAPP, UASAPP</a:t>
            </a:r>
          </a:p>
          <a:p>
            <a:pPr eaLnBrk="1" hangingPunct="1"/>
            <a:r>
              <a:rPr lang="en-GB" altLang="en-US" sz="1600" dirty="0"/>
              <a:t>Nishant Gupta (Samsung)			Rapporteur: EDGEAPP</a:t>
            </a:r>
          </a:p>
          <a:p>
            <a:pPr eaLnBrk="1" hangingPunct="1"/>
            <a:r>
              <a:rPr lang="en-GB" altLang="en-US" sz="1600" dirty="0"/>
              <a:t>Peter Monnes (Harris)			Rapporteur: MCCI</a:t>
            </a:r>
          </a:p>
          <a:p>
            <a:pPr eaLnBrk="1" hangingPunct="1"/>
            <a:r>
              <a:rPr lang="nl-NL" altLang="en-US" sz="1600" dirty="0"/>
              <a:t>Shao WeiXiang (ZTE)			Rapporteur: FFAPP</a:t>
            </a:r>
            <a:endParaRPr lang="en-GB" altLang="en-US" sz="1600" dirty="0"/>
          </a:p>
        </p:txBody>
      </p:sp>
      <p:pic>
        <p:nvPicPr>
          <p:cNvPr id="5126" name="Picture 1">
            <a:extLst>
              <a:ext uri="{FF2B5EF4-FFF2-40B4-BE49-F238E27FC236}">
                <a16:creationId xmlns:a16="http://schemas.microsoft.com/office/drawing/2014/main" id="{D9CA2FAE-7803-4EDA-9D20-B76A39C9D5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47074" y="795813"/>
            <a:ext cx="1452743" cy="84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Push-To-Talk (MCPTT)</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1081427" cy="4171315"/>
          </a:xfrm>
        </p:spPr>
        <p:txBody>
          <a:bodyPr/>
          <a:lstStyle/>
          <a:p>
            <a:r>
              <a:rPr lang="en-GB" sz="2400" dirty="0"/>
              <a:t> The first Mission Critical service produced by SA6. MCPTT is one of the three pillars of Mission Critical services which provides real-time voice communications with a rich set of features to support Public Safety and other verticals (e.g. Railways).</a:t>
            </a:r>
          </a:p>
          <a:p>
            <a:pPr lvl="1"/>
            <a:r>
              <a:rPr lang="en-US" altLang="en-US" sz="2000" dirty="0"/>
              <a:t>Supports both private and group communications</a:t>
            </a:r>
          </a:p>
          <a:p>
            <a:pPr lvl="1"/>
            <a:r>
              <a:rPr lang="en-US" altLang="en-US" sz="2000" dirty="0"/>
              <a:t>Supports addressing, security, and priority that allows confidentiality from the network plane</a:t>
            </a:r>
          </a:p>
          <a:p>
            <a:pPr lvl="1"/>
            <a:r>
              <a:rPr lang="en-US" altLang="en-US" sz="2000" dirty="0"/>
              <a:t>Supports both unicast and multicast delivery of media and signalling, and off-network modes</a:t>
            </a:r>
          </a:p>
          <a:p>
            <a:r>
              <a:rPr lang="en-US" altLang="en-US" sz="2400" dirty="0"/>
              <a:t> Key features</a:t>
            </a:r>
          </a:p>
          <a:p>
            <a:pPr lvl="1"/>
            <a:r>
              <a:rPr lang="en-US" altLang="en-US" sz="2000" dirty="0"/>
              <a:t>Affiliation and de-affiliation to groups</a:t>
            </a:r>
          </a:p>
          <a:p>
            <a:pPr lvl="1"/>
            <a:r>
              <a:rPr lang="en-US" altLang="en-US" sz="2000" dirty="0"/>
              <a:t>Manual and automatic commencement modes</a:t>
            </a:r>
          </a:p>
          <a:p>
            <a:pPr lvl="1"/>
            <a:r>
              <a:rPr lang="en-US" altLang="en-US" sz="2000" dirty="0"/>
              <a:t>Off-network utilizing ProSe and ProSe relay</a:t>
            </a:r>
          </a:p>
          <a:p>
            <a:pPr lvl="1"/>
            <a:r>
              <a:rPr lang="en-US" altLang="en-US" sz="2000" dirty="0"/>
              <a:t>Sophisticated group and user regrouping</a:t>
            </a:r>
          </a:p>
          <a:p>
            <a:pPr lvl="1"/>
            <a:r>
              <a:rPr lang="en-US" altLang="en-US" sz="2000" dirty="0"/>
              <a:t>Pre-established sessions</a:t>
            </a:r>
          </a:p>
          <a:p>
            <a:pPr lvl="1"/>
            <a:endParaRPr lang="en-US" altLang="en-US" sz="2000" dirty="0"/>
          </a:p>
          <a:p>
            <a:pPr marL="457200" lvl="1" indent="0">
              <a:buNone/>
            </a:pPr>
            <a:endParaRPr lang="en-US" altLang="en-US" sz="32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686307" y="4378856"/>
            <a:ext cx="4896785" cy="17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altLang="en-US" sz="2000" dirty="0"/>
              <a:t>Emergency calls (private and group)</a:t>
            </a:r>
          </a:p>
          <a:p>
            <a:pPr lvl="1"/>
            <a:r>
              <a:rPr lang="en-US" altLang="en-US" sz="2000" dirty="0"/>
              <a:t>Imminent peril call, Emergency alert</a:t>
            </a:r>
          </a:p>
          <a:p>
            <a:pPr lvl="1"/>
            <a:r>
              <a:rPr lang="en-US" altLang="en-US" sz="2000" dirty="0"/>
              <a:t>Ambient listening</a:t>
            </a:r>
          </a:p>
          <a:p>
            <a:pPr lvl="1"/>
            <a:r>
              <a:rPr lang="en-US" altLang="en-US" sz="2000" dirty="0"/>
              <a:t>Floor priority and queuing </a:t>
            </a:r>
          </a:p>
          <a:p>
            <a:pPr lvl="1"/>
            <a:r>
              <a:rPr lang="en-US" altLang="en-US" sz="2000" dirty="0"/>
              <a:t>Functional alias management</a:t>
            </a:r>
          </a:p>
        </p:txBody>
      </p:sp>
    </p:spTree>
    <p:extLst>
      <p:ext uri="{BB962C8B-B14F-4D97-AF65-F5344CB8AC3E}">
        <p14:creationId xmlns:p14="http://schemas.microsoft.com/office/powerpoint/2010/main" val="376278794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MCPTT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86360" y="1898650"/>
            <a:ext cx="4365898" cy="3871913"/>
          </a:xfrm>
        </p:spPr>
        <p:txBody>
          <a:bodyPr/>
          <a:lstStyle/>
          <a:p>
            <a:r>
              <a:rPr lang="en-US" altLang="en-US" dirty="0"/>
              <a:t>Key Functional Entities</a:t>
            </a:r>
          </a:p>
          <a:p>
            <a:pPr lvl="1"/>
            <a:r>
              <a:rPr lang="en-US" altLang="en-US" b="1" dirty="0"/>
              <a:t>MCPTT Client </a:t>
            </a:r>
            <a:r>
              <a:rPr lang="en-US" altLang="en-US" sz="2000" dirty="0"/>
              <a:t>includes Media Mixer and Floor Participant</a:t>
            </a:r>
          </a:p>
          <a:p>
            <a:pPr lvl="1"/>
            <a:r>
              <a:rPr lang="en-US" altLang="en-US" b="1" dirty="0"/>
              <a:t>MCPTT Server </a:t>
            </a:r>
            <a:r>
              <a:rPr lang="en-US" altLang="en-US" sz="1800" dirty="0"/>
              <a:t>includes Media Distribution Function and Floor Control Server</a:t>
            </a:r>
          </a:p>
          <a:p>
            <a:pPr lvl="1"/>
            <a:r>
              <a:rPr lang="en-US" altLang="en-US" b="1" dirty="0"/>
              <a:t>MCPTT User database </a:t>
            </a:r>
            <a:r>
              <a:rPr lang="en-US" altLang="en-US" sz="1800" dirty="0"/>
              <a:t>is the repository for user based capabilities</a:t>
            </a:r>
          </a:p>
          <a:p>
            <a:pPr lvl="1"/>
            <a:r>
              <a:rPr lang="en-US" altLang="en-US" b="1" dirty="0"/>
              <a:t>MCPTT Gateway server </a:t>
            </a:r>
            <a:r>
              <a:rPr lang="en-US" altLang="en-US" sz="1800" dirty="0"/>
              <a:t>is link to communication across MCPTT domains</a:t>
            </a:r>
            <a:endParaRPr lang="en-US" altLang="en-US" dirty="0"/>
          </a:p>
          <a:p>
            <a:pPr lvl="1"/>
            <a:r>
              <a:rPr lang="en-US" altLang="en-US" b="1" dirty="0"/>
              <a:t>Interworking Function </a:t>
            </a:r>
            <a:r>
              <a:rPr lang="en-US" altLang="en-US" sz="1800" dirty="0"/>
              <a:t>(IWF) is the link to LMR interoperability (and future GSM-R)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2"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163" name="Picture 3"/>
          <p:cNvPicPr>
            <a:picLocks noChangeAspect="1" noChangeArrowheads="1"/>
          </p:cNvPicPr>
          <p:nvPr/>
        </p:nvPicPr>
        <p:blipFill>
          <a:blip r:embed="rId4" cstate="print"/>
          <a:srcRect/>
          <a:stretch>
            <a:fillRect/>
          </a:stretch>
        </p:blipFill>
        <p:spPr bwMode="auto">
          <a:xfrm>
            <a:off x="6079787" y="2026527"/>
            <a:ext cx="5602153" cy="3683609"/>
          </a:xfrm>
          <a:prstGeom prst="rect">
            <a:avLst/>
          </a:prstGeom>
          <a:noFill/>
          <a:ln w="9525">
            <a:noFill/>
            <a:miter lim="800000"/>
            <a:headEnd/>
            <a:tailEnd/>
          </a:ln>
          <a:effectLst/>
        </p:spPr>
      </p:pic>
    </p:spTree>
    <p:extLst>
      <p:ext uri="{BB962C8B-B14F-4D97-AF65-F5344CB8AC3E}">
        <p14:creationId xmlns:p14="http://schemas.microsoft.com/office/powerpoint/2010/main" val="22073213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Video (</a:t>
            </a:r>
            <a:r>
              <a:rPr lang="en-GB" altLang="en-US" dirty="0" err="1"/>
              <a:t>MCVideo</a:t>
            </a:r>
            <a:r>
              <a:rPr lang="en-GB" altLang="en-US" dirty="0"/>
              <a:t>)</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471087"/>
          </a:xfrm>
        </p:spPr>
        <p:txBody>
          <a:bodyPr>
            <a:normAutofit fontScale="92500" lnSpcReduction="10000"/>
          </a:bodyPr>
          <a:lstStyle/>
          <a:p>
            <a:r>
              <a:rPr lang="en-US" altLang="en-US" sz="3200" dirty="0"/>
              <a:t>Purpose and Scope</a:t>
            </a:r>
          </a:p>
          <a:p>
            <a:pPr lvl="1"/>
            <a:r>
              <a:rPr lang="en-US" altLang="en-US" sz="2600" dirty="0"/>
              <a:t>Mission critical video service using E-UTRAN access based on the common functional architecture for mission critical services and the EPC architecture.</a:t>
            </a:r>
          </a:p>
          <a:p>
            <a:pPr lvl="1"/>
            <a:r>
              <a:rPr lang="en-US" altLang="en-US" sz="2600" dirty="0"/>
              <a:t>The </a:t>
            </a:r>
            <a:r>
              <a:rPr lang="en-US" altLang="en-US" sz="2600" dirty="0" err="1"/>
              <a:t>MCVideo</a:t>
            </a:r>
            <a:r>
              <a:rPr lang="en-US" altLang="en-US" sz="2600" dirty="0"/>
              <a:t> service can be used for public safety applications and also for general commercial applications e.g. utility companies and railways.</a:t>
            </a:r>
          </a:p>
          <a:p>
            <a:r>
              <a:rPr lang="en-US" altLang="en-US" sz="3200" dirty="0"/>
              <a:t>Key features</a:t>
            </a:r>
          </a:p>
          <a:p>
            <a:pPr lvl="1"/>
            <a:r>
              <a:rPr lang="en-US" altLang="en-US" dirty="0"/>
              <a:t>Group communications</a:t>
            </a:r>
          </a:p>
          <a:p>
            <a:pPr lvl="1"/>
            <a:r>
              <a:rPr lang="en-US" altLang="en-US" dirty="0"/>
              <a:t>Private communications</a:t>
            </a:r>
          </a:p>
          <a:p>
            <a:pPr lvl="1"/>
            <a:r>
              <a:rPr lang="en-US" altLang="en-US" dirty="0"/>
              <a:t>Video Pull and Video Push</a:t>
            </a:r>
          </a:p>
          <a:p>
            <a:pPr lvl="1"/>
            <a:r>
              <a:rPr lang="en-US" altLang="en-US" dirty="0"/>
              <a:t>Capability Information Sharing</a:t>
            </a:r>
          </a:p>
          <a:p>
            <a:pPr lvl="1"/>
            <a:r>
              <a:rPr lang="en-US" altLang="en-US" dirty="0"/>
              <a:t>Ambient Viewing</a:t>
            </a:r>
          </a:p>
          <a:p>
            <a:pPr lvl="1"/>
            <a:r>
              <a:rPr lang="en-US" altLang="en-US" dirty="0"/>
              <a:t>Transmission and Reception Control</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88545" y="3787197"/>
            <a:ext cx="6366679" cy="254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sz="2400" dirty="0"/>
              <a:t>Supports high video resolution and enables license plate reading, facial and fingerprint recognition and overview of scenes</a:t>
            </a:r>
          </a:p>
          <a:p>
            <a:pPr lvl="1"/>
            <a:r>
              <a:rPr lang="en-US" sz="2400" dirty="0"/>
              <a:t>Support for Low latency video modes (Emergency scenarios).</a:t>
            </a:r>
          </a:p>
          <a:p>
            <a:pPr lvl="1"/>
            <a:r>
              <a:rPr lang="en-US" sz="2400" dirty="0"/>
              <a:t>Support high mobility</a:t>
            </a:r>
          </a:p>
        </p:txBody>
      </p:sp>
    </p:spTree>
    <p:extLst>
      <p:ext uri="{BB962C8B-B14F-4D97-AF65-F5344CB8AC3E}">
        <p14:creationId xmlns:p14="http://schemas.microsoft.com/office/powerpoint/2010/main" val="7196453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MCVideo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131975" y="1762813"/>
            <a:ext cx="7239787" cy="4609708"/>
          </a:xfrm>
        </p:spPr>
        <p:txBody>
          <a:bodyPr>
            <a:normAutofit fontScale="92500" lnSpcReduction="10000"/>
          </a:bodyPr>
          <a:lstStyle/>
          <a:p>
            <a:r>
              <a:rPr lang="en-US" altLang="en-US" sz="3200" dirty="0"/>
              <a:t>Key Functional Entities</a:t>
            </a:r>
          </a:p>
          <a:p>
            <a:pPr lvl="1"/>
            <a:r>
              <a:rPr lang="en-US" altLang="en-US" sz="2800" dirty="0"/>
              <a:t>Architecture entities developed utilizing CFA</a:t>
            </a:r>
          </a:p>
          <a:p>
            <a:pPr lvl="1"/>
            <a:r>
              <a:rPr lang="en-US" altLang="en-US" sz="2800" u="sng" dirty="0" err="1"/>
              <a:t>MCVideo</a:t>
            </a:r>
            <a:r>
              <a:rPr lang="en-US" altLang="en-US" sz="2800" u="sng" dirty="0"/>
              <a:t> server</a:t>
            </a:r>
            <a:r>
              <a:rPr lang="en-US" altLang="en-US" sz="2800" dirty="0"/>
              <a:t>: Supports the </a:t>
            </a:r>
            <a:r>
              <a:rPr lang="en-US" altLang="en-US" sz="2800" dirty="0" err="1"/>
              <a:t>MCVideo</a:t>
            </a:r>
            <a:r>
              <a:rPr lang="en-US" altLang="en-US" sz="2800" dirty="0"/>
              <a:t> communications/services.</a:t>
            </a:r>
          </a:p>
          <a:p>
            <a:pPr lvl="2"/>
            <a:r>
              <a:rPr lang="en-US" altLang="en-US" u="sng" dirty="0"/>
              <a:t>Media distribution function</a:t>
            </a:r>
            <a:r>
              <a:rPr lang="en-US" altLang="en-US" dirty="0"/>
              <a:t>: Media handling (uplink, downlink, replication, storage, mixing.</a:t>
            </a:r>
          </a:p>
          <a:p>
            <a:pPr lvl="2"/>
            <a:r>
              <a:rPr lang="en-US" altLang="en-US" u="sng" dirty="0"/>
              <a:t>Transmission control server</a:t>
            </a:r>
            <a:r>
              <a:rPr lang="en-US" altLang="en-US" dirty="0"/>
              <a:t>: Controls media transmissions to UEs according to network situation and user intentions. </a:t>
            </a:r>
          </a:p>
          <a:p>
            <a:pPr lvl="1"/>
            <a:r>
              <a:rPr lang="en-US" altLang="en-US" sz="2800" u="sng" dirty="0" err="1"/>
              <a:t>MCVideo</a:t>
            </a:r>
            <a:r>
              <a:rPr lang="en-US" altLang="en-US" sz="2800" u="sng" dirty="0"/>
              <a:t> client</a:t>
            </a:r>
            <a:r>
              <a:rPr lang="en-US" altLang="en-US" sz="2800" dirty="0"/>
              <a:t>: Supports the </a:t>
            </a:r>
            <a:r>
              <a:rPr lang="en-US" altLang="en-US" sz="2800" dirty="0" err="1"/>
              <a:t>MCVideo</a:t>
            </a:r>
            <a:r>
              <a:rPr lang="en-US" altLang="en-US" sz="2800" dirty="0"/>
              <a:t> transactions and remote device control.</a:t>
            </a:r>
          </a:p>
          <a:p>
            <a:pPr lvl="2"/>
            <a:r>
              <a:rPr lang="en-US" altLang="en-US" u="sng" dirty="0"/>
              <a:t>Media mixer</a:t>
            </a:r>
            <a:r>
              <a:rPr lang="en-US" altLang="en-US" dirty="0"/>
              <a:t>: sending and receiving one or multiple media streams and mixing.</a:t>
            </a:r>
          </a:p>
          <a:p>
            <a:pPr lvl="2"/>
            <a:r>
              <a:rPr lang="en-US" altLang="en-US" u="sng" dirty="0"/>
              <a:t>Transmission control participant</a:t>
            </a:r>
            <a:r>
              <a:rPr lang="en-US" altLang="en-US" dirty="0"/>
              <a:t>: Handling outgoing and incoming transmissions.</a:t>
            </a:r>
          </a:p>
          <a:p>
            <a:pPr lvl="2"/>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7210524" y="2641205"/>
            <a:ext cx="4731414" cy="2948889"/>
          </a:xfrm>
          <a:prstGeom prst="rect">
            <a:avLst/>
          </a:prstGeom>
        </p:spPr>
      </p:pic>
    </p:spTree>
    <p:extLst>
      <p:ext uri="{BB962C8B-B14F-4D97-AF65-F5344CB8AC3E}">
        <p14:creationId xmlns:p14="http://schemas.microsoft.com/office/powerpoint/2010/main" val="26498113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Data (MCData)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171315"/>
          </a:xfrm>
        </p:spPr>
        <p:txBody>
          <a:bodyPr/>
          <a:lstStyle/>
          <a:p>
            <a:r>
              <a:rPr lang="en-GB" sz="2400" dirty="0"/>
              <a:t> One of the </a:t>
            </a:r>
            <a:r>
              <a:rPr lang="en-GB" sz="2400"/>
              <a:t>three pillars </a:t>
            </a:r>
            <a:r>
              <a:rPr lang="en-GB" sz="2400" dirty="0"/>
              <a:t>of the Mission Critical services that provides near </a:t>
            </a:r>
            <a:br>
              <a:rPr lang="en-GB" sz="2400" dirty="0"/>
            </a:br>
            <a:r>
              <a:rPr lang="en-GB" sz="2400" dirty="0"/>
              <a:t>real-time data communications</a:t>
            </a:r>
          </a:p>
          <a:p>
            <a:pPr lvl="1"/>
            <a:r>
              <a:rPr lang="en-US" altLang="en-US" sz="2000" dirty="0"/>
              <a:t>Support both private and group communications</a:t>
            </a:r>
          </a:p>
          <a:p>
            <a:pPr lvl="1"/>
            <a:r>
              <a:rPr lang="en-US" altLang="en-US" sz="2000" dirty="0"/>
              <a:t>Support both on and off network environment</a:t>
            </a:r>
          </a:p>
          <a:p>
            <a:pPr lvl="1"/>
            <a:r>
              <a:rPr lang="en-US" altLang="en-US" sz="2000" dirty="0"/>
              <a:t>Support both unicast and multicast delivery</a:t>
            </a:r>
          </a:p>
          <a:p>
            <a:r>
              <a:rPr lang="en-US" altLang="en-US" sz="2400" dirty="0"/>
              <a:t> Key features</a:t>
            </a:r>
          </a:p>
          <a:p>
            <a:pPr lvl="1"/>
            <a:r>
              <a:rPr lang="en-US" altLang="en-US" sz="2000" dirty="0"/>
              <a:t>Short Data Service, using both signaling and media planes</a:t>
            </a:r>
          </a:p>
          <a:p>
            <a:pPr lvl="1"/>
            <a:r>
              <a:rPr lang="en-US" altLang="en-US" sz="2000" dirty="0"/>
              <a:t>File distribution, both for real-time and non real-time</a:t>
            </a:r>
          </a:p>
          <a:p>
            <a:pPr lvl="1"/>
            <a:r>
              <a:rPr lang="en-US" altLang="en-US" sz="2000" dirty="0"/>
              <a:t>Data streaming (planned for Rel-17)</a:t>
            </a:r>
          </a:p>
          <a:p>
            <a:pPr lvl="1"/>
            <a:r>
              <a:rPr lang="en-US" altLang="en-US" sz="2000" dirty="0"/>
              <a:t>IP connectivity</a:t>
            </a:r>
          </a:p>
          <a:p>
            <a:pPr lvl="1"/>
            <a:r>
              <a:rPr lang="en-US" altLang="en-US" sz="2000" dirty="0"/>
              <a:t>Conversation management</a:t>
            </a:r>
          </a:p>
          <a:p>
            <a:pPr marL="457200" lvl="1" indent="0">
              <a:buNone/>
            </a:pPr>
            <a:endParaRPr lang="en-US" altLang="en-US" sz="32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017048" y="4048115"/>
            <a:ext cx="4896785" cy="178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nSpc>
                <a:spcPct val="90000"/>
              </a:lnSpc>
              <a:spcBef>
                <a:spcPts val="1000"/>
              </a:spcBef>
              <a:buBlip>
                <a:blip r:embed="rId4"/>
              </a:buBlip>
              <a:defRPr sz="3200">
                <a:latin typeface="+mn-lt"/>
                <a:cs typeface="+mn-cs"/>
              </a:defRPr>
            </a:lvl1pPr>
            <a:lvl2pPr marL="685800" lvl="1" indent="-228600">
              <a:lnSpc>
                <a:spcPct val="90000"/>
              </a:lnSpc>
              <a:spcBef>
                <a:spcPts val="500"/>
              </a:spcBef>
              <a:buClr>
                <a:srgbClr val="C00000"/>
              </a:buClr>
              <a:buFont typeface="Arial" panose="020B0604020202020204" pitchFamily="34" charset="0"/>
              <a:buChar char="•"/>
              <a:defRPr sz="28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lvl="1"/>
            <a:r>
              <a:rPr lang="en-US" altLang="en-US" sz="2000" dirty="0"/>
              <a:t>Transmission and reception control</a:t>
            </a:r>
          </a:p>
          <a:p>
            <a:pPr lvl="1"/>
            <a:r>
              <a:rPr lang="en-US" altLang="en-US" sz="2000" dirty="0"/>
              <a:t>Lossless communication</a:t>
            </a:r>
          </a:p>
          <a:p>
            <a:pPr lvl="1"/>
            <a:r>
              <a:rPr lang="en-US" altLang="en-US" sz="2000" dirty="0"/>
              <a:t>Network base message store</a:t>
            </a:r>
          </a:p>
          <a:p>
            <a:pPr lvl="1"/>
            <a:r>
              <a:rPr lang="en-US" altLang="en-US" sz="2000" dirty="0"/>
              <a:t>Regular and emergency services</a:t>
            </a:r>
          </a:p>
        </p:txBody>
      </p:sp>
    </p:spTree>
    <p:extLst>
      <p:ext uri="{BB962C8B-B14F-4D97-AF65-F5344CB8AC3E}">
        <p14:creationId xmlns:p14="http://schemas.microsoft.com/office/powerpoint/2010/main" val="3854108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MCData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86360" y="1898650"/>
            <a:ext cx="4365898" cy="3871913"/>
          </a:xfrm>
        </p:spPr>
        <p:txBody>
          <a:bodyPr/>
          <a:lstStyle/>
          <a:p>
            <a:r>
              <a:rPr lang="en-US" altLang="en-US" dirty="0"/>
              <a:t>Key Functional Entities</a:t>
            </a:r>
          </a:p>
          <a:p>
            <a:pPr lvl="1"/>
            <a:r>
              <a:rPr lang="en-US" altLang="en-US" dirty="0" err="1"/>
              <a:t>MCData</a:t>
            </a:r>
            <a:r>
              <a:rPr lang="en-US" altLang="en-US" dirty="0"/>
              <a:t> UE</a:t>
            </a:r>
          </a:p>
          <a:p>
            <a:pPr lvl="1"/>
            <a:r>
              <a:rPr lang="en-US" altLang="en-US" dirty="0" err="1"/>
              <a:t>MCData</a:t>
            </a:r>
            <a:r>
              <a:rPr lang="en-US" altLang="en-US" dirty="0"/>
              <a:t> Server</a:t>
            </a:r>
          </a:p>
          <a:p>
            <a:pPr lvl="1"/>
            <a:r>
              <a:rPr lang="en-US" altLang="en-US" dirty="0" err="1"/>
              <a:t>MCData</a:t>
            </a:r>
            <a:r>
              <a:rPr lang="en-US" altLang="en-US" dirty="0"/>
              <a:t> message store</a:t>
            </a:r>
          </a:p>
          <a:p>
            <a:pPr lvl="1"/>
            <a:r>
              <a:rPr lang="en-US" altLang="en-US" dirty="0" err="1"/>
              <a:t>MCData</a:t>
            </a:r>
            <a:r>
              <a:rPr lang="en-US" altLang="en-US" dirty="0"/>
              <a:t> content server</a:t>
            </a:r>
          </a:p>
          <a:p>
            <a:pPr lvl="1"/>
            <a:r>
              <a:rPr lang="en-US" altLang="en-US" dirty="0"/>
              <a:t>Interworking function to LMR</a:t>
            </a:r>
          </a:p>
          <a:p>
            <a:pPr lvl="1"/>
            <a:r>
              <a:rPr lang="en-US" altLang="en-US" dirty="0"/>
              <a:t>MC gateway server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B062DFFA-97DF-4310-91EB-0CE5D58E9685}"/>
              </a:ext>
            </a:extLst>
          </p:cNvPr>
          <p:cNvPicPr>
            <a:picLocks noChangeAspect="1"/>
          </p:cNvPicPr>
          <p:nvPr/>
        </p:nvPicPr>
        <p:blipFill>
          <a:blip r:embed="rId4"/>
          <a:stretch>
            <a:fillRect/>
          </a:stretch>
        </p:blipFill>
        <p:spPr>
          <a:xfrm>
            <a:off x="4654215" y="2034948"/>
            <a:ext cx="6775785" cy="3735615"/>
          </a:xfrm>
          <a:prstGeom prst="rect">
            <a:avLst/>
          </a:prstGeom>
        </p:spPr>
      </p:pic>
    </p:spTree>
    <p:extLst>
      <p:ext uri="{BB962C8B-B14F-4D97-AF65-F5344CB8AC3E}">
        <p14:creationId xmlns:p14="http://schemas.microsoft.com/office/powerpoint/2010/main" val="387188440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ounded Rectangle 195"/>
          <p:cNvSpPr/>
          <p:nvPr/>
        </p:nvSpPr>
        <p:spPr>
          <a:xfrm>
            <a:off x="6752626" y="3993944"/>
            <a:ext cx="4667213" cy="2378956"/>
          </a:xfrm>
          <a:prstGeom prst="roundRect">
            <a:avLst>
              <a:gd name="adj" fmla="val 7278"/>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Rounded Rectangle 193"/>
          <p:cNvSpPr/>
          <p:nvPr/>
        </p:nvSpPr>
        <p:spPr>
          <a:xfrm>
            <a:off x="6771075" y="2901918"/>
            <a:ext cx="4667213" cy="9797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98" name="Rounded Rectangle 20497"/>
          <p:cNvSpPr/>
          <p:nvPr/>
        </p:nvSpPr>
        <p:spPr>
          <a:xfrm>
            <a:off x="6752627" y="1845947"/>
            <a:ext cx="4667213" cy="9797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Freeform 86"/>
          <p:cNvSpPr>
            <a:spLocks noEditPoints="1"/>
          </p:cNvSpPr>
          <p:nvPr/>
        </p:nvSpPr>
        <p:spPr bwMode="auto">
          <a:xfrm rot="5400000">
            <a:off x="9998411" y="3542585"/>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System Migration and Interconnection (MCSMI)</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332740" y="1920240"/>
            <a:ext cx="6065231" cy="4452660"/>
          </a:xfrm>
        </p:spPr>
        <p:txBody>
          <a:bodyPr>
            <a:normAutofit fontScale="62500" lnSpcReduction="20000"/>
          </a:bodyPr>
          <a:lstStyle/>
          <a:p>
            <a:pPr marL="346075" indent="-346075"/>
            <a:r>
              <a:rPr lang="en-US" altLang="en-US" sz="3200" dirty="0"/>
              <a:t>Mission critical communication between users and groups in different MC systems that are in different security domains</a:t>
            </a:r>
          </a:p>
          <a:p>
            <a:pPr lvl="1"/>
            <a:r>
              <a:rPr lang="en-US" altLang="en-US" sz="2800" dirty="0"/>
              <a:t>National and international co-operation; mutual aid between states and territories </a:t>
            </a:r>
            <a:r>
              <a:rPr lang="en-US" altLang="en-US" sz="2800" dirty="0" err="1"/>
              <a:t>etc</a:t>
            </a:r>
            <a:endParaRPr lang="en-US" altLang="en-US" sz="2800" dirty="0"/>
          </a:p>
          <a:p>
            <a:pPr marL="346075" indent="-346075"/>
            <a:r>
              <a:rPr lang="en-US" altLang="en-US" sz="3200" dirty="0">
                <a:solidFill>
                  <a:srgbClr val="FF0000"/>
                </a:solidFill>
              </a:rPr>
              <a:t>Interconnection</a:t>
            </a:r>
            <a:r>
              <a:rPr lang="en-US" altLang="en-US" sz="3200" dirty="0"/>
              <a:t>: calls to users and groups in partner MC systems</a:t>
            </a:r>
          </a:p>
          <a:p>
            <a:pPr marL="346075" indent="-346075"/>
            <a:r>
              <a:rPr lang="en-US" altLang="en-US" sz="3200" dirty="0">
                <a:solidFill>
                  <a:srgbClr val="FF0000"/>
                </a:solidFill>
              </a:rPr>
              <a:t>Migration</a:t>
            </a:r>
            <a:r>
              <a:rPr lang="en-US" altLang="en-US" sz="3200" dirty="0"/>
              <a:t>: obtaining service from partner MC systems</a:t>
            </a:r>
          </a:p>
          <a:p>
            <a:pPr marL="0" indent="0">
              <a:buNone/>
            </a:pPr>
            <a:endParaRPr lang="en-US" altLang="en-US" sz="3200" dirty="0"/>
          </a:p>
          <a:p>
            <a:pPr marL="346075" indent="-346075"/>
            <a:r>
              <a:rPr lang="en-US" altLang="en-US" sz="3200" dirty="0"/>
              <a:t>Architectural elements</a:t>
            </a:r>
          </a:p>
          <a:p>
            <a:pPr lvl="1"/>
            <a:r>
              <a:rPr lang="en-US" altLang="en-US" dirty="0"/>
              <a:t>MC gateway server – provides topology hiding between MC systems</a:t>
            </a:r>
          </a:p>
          <a:p>
            <a:pPr lvl="1"/>
            <a:r>
              <a:rPr lang="en-US" altLang="en-US" dirty="0"/>
              <a:t>Configuration management: local MC system applies local rules to user and group configuration provided by partner MC system</a:t>
            </a:r>
          </a:p>
          <a:p>
            <a:pPr lvl="1"/>
            <a:r>
              <a:rPr lang="en-US" altLang="en-US" dirty="0"/>
              <a:t>Migration management – manages access information to partner MC system</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9" name="Group 20498"/>
          <p:cNvGrpSpPr/>
          <p:nvPr/>
        </p:nvGrpSpPr>
        <p:grpSpPr>
          <a:xfrm>
            <a:off x="7043103" y="2054106"/>
            <a:ext cx="4046538" cy="588213"/>
            <a:chOff x="6667183" y="2135386"/>
            <a:chExt cx="4046538" cy="588213"/>
          </a:xfrm>
        </p:grpSpPr>
        <p:sp>
          <p:nvSpPr>
            <p:cNvPr id="6" name="Rectangle 5"/>
            <p:cNvSpPr>
              <a:spLocks noChangeArrowheads="1"/>
            </p:cNvSpPr>
            <p:nvPr/>
          </p:nvSpPr>
          <p:spPr bwMode="auto">
            <a:xfrm>
              <a:off x="7333933" y="2190750"/>
              <a:ext cx="566738" cy="477838"/>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 name="Rectangle 6"/>
            <p:cNvSpPr>
              <a:spLocks noChangeArrowheads="1"/>
            </p:cNvSpPr>
            <p:nvPr/>
          </p:nvSpPr>
          <p:spPr bwMode="auto">
            <a:xfrm>
              <a:off x="7333933" y="2190750"/>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7"/>
            <p:cNvSpPr>
              <a:spLocks noChangeArrowheads="1"/>
            </p:cNvSpPr>
            <p:nvPr/>
          </p:nvSpPr>
          <p:spPr bwMode="auto">
            <a:xfrm>
              <a:off x="7538721" y="2255838"/>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8"/>
            <p:cNvSpPr>
              <a:spLocks noChangeArrowheads="1"/>
            </p:cNvSpPr>
            <p:nvPr/>
          </p:nvSpPr>
          <p:spPr bwMode="auto">
            <a:xfrm>
              <a:off x="7714933" y="2255838"/>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9"/>
            <p:cNvSpPr>
              <a:spLocks noChangeArrowheads="1"/>
            </p:cNvSpPr>
            <p:nvPr/>
          </p:nvSpPr>
          <p:spPr bwMode="auto">
            <a:xfrm>
              <a:off x="7387908" y="2411413"/>
              <a:ext cx="536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0"/>
            <p:cNvSpPr>
              <a:spLocks noChangeArrowheads="1"/>
            </p:cNvSpPr>
            <p:nvPr/>
          </p:nvSpPr>
          <p:spPr bwMode="auto">
            <a:xfrm>
              <a:off x="9438958" y="2205038"/>
              <a:ext cx="566738" cy="4778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Rectangle 11"/>
            <p:cNvSpPr>
              <a:spLocks noChangeArrowheads="1"/>
            </p:cNvSpPr>
            <p:nvPr/>
          </p:nvSpPr>
          <p:spPr bwMode="auto">
            <a:xfrm>
              <a:off x="9438958" y="2205038"/>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Freeform 12"/>
            <p:cNvSpPr>
              <a:spLocks noEditPoints="1"/>
            </p:cNvSpPr>
            <p:nvPr/>
          </p:nvSpPr>
          <p:spPr bwMode="auto">
            <a:xfrm>
              <a:off x="7892733" y="2444750"/>
              <a:ext cx="1482725" cy="26988"/>
            </a:xfrm>
            <a:custGeom>
              <a:avLst/>
              <a:gdLst>
                <a:gd name="T0" fmla="*/ 160 w 2475"/>
                <a:gd name="T1" fmla="*/ 21 h 44"/>
                <a:gd name="T2" fmla="*/ 161 w 2475"/>
                <a:gd name="T3" fmla="*/ 43 h 44"/>
                <a:gd name="T4" fmla="*/ 1 w 2475"/>
                <a:gd name="T5" fmla="*/ 34 h 44"/>
                <a:gd name="T6" fmla="*/ 267 w 2475"/>
                <a:gd name="T7" fmla="*/ 20 h 44"/>
                <a:gd name="T8" fmla="*/ 427 w 2475"/>
                <a:gd name="T9" fmla="*/ 30 h 44"/>
                <a:gd name="T10" fmla="*/ 267 w 2475"/>
                <a:gd name="T11" fmla="*/ 42 h 44"/>
                <a:gd name="T12" fmla="*/ 267 w 2475"/>
                <a:gd name="T13" fmla="*/ 20 h 44"/>
                <a:gd name="T14" fmla="*/ 672 w 2475"/>
                <a:gd name="T15" fmla="*/ 17 h 44"/>
                <a:gd name="T16" fmla="*/ 673 w 2475"/>
                <a:gd name="T17" fmla="*/ 38 h 44"/>
                <a:gd name="T18" fmla="*/ 513 w 2475"/>
                <a:gd name="T19" fmla="*/ 29 h 44"/>
                <a:gd name="T20" fmla="*/ 779 w 2475"/>
                <a:gd name="T21" fmla="*/ 16 h 44"/>
                <a:gd name="T22" fmla="*/ 939 w 2475"/>
                <a:gd name="T23" fmla="*/ 25 h 44"/>
                <a:gd name="T24" fmla="*/ 779 w 2475"/>
                <a:gd name="T25" fmla="*/ 37 h 44"/>
                <a:gd name="T26" fmla="*/ 779 w 2475"/>
                <a:gd name="T27" fmla="*/ 16 h 44"/>
                <a:gd name="T28" fmla="*/ 1184 w 2475"/>
                <a:gd name="T29" fmla="*/ 12 h 44"/>
                <a:gd name="T30" fmla="*/ 1185 w 2475"/>
                <a:gd name="T31" fmla="*/ 33 h 44"/>
                <a:gd name="T32" fmla="*/ 1024 w 2475"/>
                <a:gd name="T33" fmla="*/ 24 h 44"/>
                <a:gd name="T34" fmla="*/ 1291 w 2475"/>
                <a:gd name="T35" fmla="*/ 11 h 44"/>
                <a:gd name="T36" fmla="*/ 1451 w 2475"/>
                <a:gd name="T37" fmla="*/ 20 h 44"/>
                <a:gd name="T38" fmla="*/ 1291 w 2475"/>
                <a:gd name="T39" fmla="*/ 32 h 44"/>
                <a:gd name="T40" fmla="*/ 1291 w 2475"/>
                <a:gd name="T41" fmla="*/ 11 h 44"/>
                <a:gd name="T42" fmla="*/ 1696 w 2475"/>
                <a:gd name="T43" fmla="*/ 7 h 44"/>
                <a:gd name="T44" fmla="*/ 1697 w 2475"/>
                <a:gd name="T45" fmla="*/ 28 h 44"/>
                <a:gd name="T46" fmla="*/ 1536 w 2475"/>
                <a:gd name="T47" fmla="*/ 19 h 44"/>
                <a:gd name="T48" fmla="*/ 1803 w 2475"/>
                <a:gd name="T49" fmla="*/ 6 h 44"/>
                <a:gd name="T50" fmla="*/ 1963 w 2475"/>
                <a:gd name="T51" fmla="*/ 15 h 44"/>
                <a:gd name="T52" fmla="*/ 1803 w 2475"/>
                <a:gd name="T53" fmla="*/ 27 h 44"/>
                <a:gd name="T54" fmla="*/ 1803 w 2475"/>
                <a:gd name="T55" fmla="*/ 6 h 44"/>
                <a:gd name="T56" fmla="*/ 2208 w 2475"/>
                <a:gd name="T57" fmla="*/ 2 h 44"/>
                <a:gd name="T58" fmla="*/ 2209 w 2475"/>
                <a:gd name="T59" fmla="*/ 24 h 44"/>
                <a:gd name="T60" fmla="*/ 2048 w 2475"/>
                <a:gd name="T61" fmla="*/ 14 h 44"/>
                <a:gd name="T62" fmla="*/ 2315 w 2475"/>
                <a:gd name="T63" fmla="*/ 1 h 44"/>
                <a:gd name="T64" fmla="*/ 2475 w 2475"/>
                <a:gd name="T65" fmla="*/ 10 h 44"/>
                <a:gd name="T66" fmla="*/ 2315 w 2475"/>
                <a:gd name="T67" fmla="*/ 22 h 44"/>
                <a:gd name="T68" fmla="*/ 2315 w 2475"/>
                <a:gd name="T6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75" h="44">
                  <a:moveTo>
                    <a:pt x="11" y="23"/>
                  </a:moveTo>
                  <a:lnTo>
                    <a:pt x="160" y="21"/>
                  </a:lnTo>
                  <a:cubicBezTo>
                    <a:pt x="166" y="21"/>
                    <a:pt x="171" y="26"/>
                    <a:pt x="171" y="32"/>
                  </a:cubicBezTo>
                  <a:cubicBezTo>
                    <a:pt x="171" y="38"/>
                    <a:pt x="167" y="43"/>
                    <a:pt x="161" y="43"/>
                  </a:cubicBezTo>
                  <a:lnTo>
                    <a:pt x="11" y="44"/>
                  </a:lnTo>
                  <a:cubicBezTo>
                    <a:pt x="5" y="44"/>
                    <a:pt x="1" y="40"/>
                    <a:pt x="1" y="34"/>
                  </a:cubicBezTo>
                  <a:cubicBezTo>
                    <a:pt x="0" y="28"/>
                    <a:pt x="5" y="23"/>
                    <a:pt x="11" y="23"/>
                  </a:cubicBezTo>
                  <a:close/>
                  <a:moveTo>
                    <a:pt x="267" y="20"/>
                  </a:moveTo>
                  <a:lnTo>
                    <a:pt x="416" y="19"/>
                  </a:lnTo>
                  <a:cubicBezTo>
                    <a:pt x="422" y="19"/>
                    <a:pt x="427" y="24"/>
                    <a:pt x="427" y="30"/>
                  </a:cubicBezTo>
                  <a:cubicBezTo>
                    <a:pt x="427" y="35"/>
                    <a:pt x="423" y="40"/>
                    <a:pt x="417" y="40"/>
                  </a:cubicBezTo>
                  <a:lnTo>
                    <a:pt x="267" y="42"/>
                  </a:lnTo>
                  <a:cubicBezTo>
                    <a:pt x="261" y="42"/>
                    <a:pt x="257" y="37"/>
                    <a:pt x="257" y="31"/>
                  </a:cubicBezTo>
                  <a:cubicBezTo>
                    <a:pt x="256" y="25"/>
                    <a:pt x="261" y="20"/>
                    <a:pt x="267" y="20"/>
                  </a:cubicBezTo>
                  <a:close/>
                  <a:moveTo>
                    <a:pt x="523" y="18"/>
                  </a:moveTo>
                  <a:lnTo>
                    <a:pt x="672" y="17"/>
                  </a:lnTo>
                  <a:cubicBezTo>
                    <a:pt x="678" y="17"/>
                    <a:pt x="683" y="21"/>
                    <a:pt x="683" y="27"/>
                  </a:cubicBezTo>
                  <a:cubicBezTo>
                    <a:pt x="683" y="33"/>
                    <a:pt x="679" y="38"/>
                    <a:pt x="673" y="38"/>
                  </a:cubicBezTo>
                  <a:lnTo>
                    <a:pt x="523" y="39"/>
                  </a:lnTo>
                  <a:cubicBezTo>
                    <a:pt x="517" y="39"/>
                    <a:pt x="513" y="35"/>
                    <a:pt x="513" y="29"/>
                  </a:cubicBezTo>
                  <a:cubicBezTo>
                    <a:pt x="512" y="23"/>
                    <a:pt x="517" y="18"/>
                    <a:pt x="523" y="18"/>
                  </a:cubicBezTo>
                  <a:close/>
                  <a:moveTo>
                    <a:pt x="779" y="16"/>
                  </a:moveTo>
                  <a:lnTo>
                    <a:pt x="928" y="14"/>
                  </a:lnTo>
                  <a:cubicBezTo>
                    <a:pt x="934" y="14"/>
                    <a:pt x="939" y="19"/>
                    <a:pt x="939" y="25"/>
                  </a:cubicBezTo>
                  <a:cubicBezTo>
                    <a:pt x="939" y="31"/>
                    <a:pt x="934" y="35"/>
                    <a:pt x="929" y="36"/>
                  </a:cubicBezTo>
                  <a:lnTo>
                    <a:pt x="779" y="37"/>
                  </a:lnTo>
                  <a:cubicBezTo>
                    <a:pt x="773" y="37"/>
                    <a:pt x="769" y="32"/>
                    <a:pt x="769" y="26"/>
                  </a:cubicBezTo>
                  <a:cubicBezTo>
                    <a:pt x="768" y="21"/>
                    <a:pt x="773" y="16"/>
                    <a:pt x="779" y="16"/>
                  </a:cubicBezTo>
                  <a:close/>
                  <a:moveTo>
                    <a:pt x="1035" y="13"/>
                  </a:moveTo>
                  <a:lnTo>
                    <a:pt x="1184" y="12"/>
                  </a:lnTo>
                  <a:cubicBezTo>
                    <a:pt x="1190" y="12"/>
                    <a:pt x="1195" y="16"/>
                    <a:pt x="1195" y="22"/>
                  </a:cubicBezTo>
                  <a:cubicBezTo>
                    <a:pt x="1195" y="28"/>
                    <a:pt x="1190" y="33"/>
                    <a:pt x="1185" y="33"/>
                  </a:cubicBezTo>
                  <a:lnTo>
                    <a:pt x="1035" y="35"/>
                  </a:lnTo>
                  <a:cubicBezTo>
                    <a:pt x="1029" y="35"/>
                    <a:pt x="1025" y="30"/>
                    <a:pt x="1024" y="24"/>
                  </a:cubicBezTo>
                  <a:cubicBezTo>
                    <a:pt x="1024" y="18"/>
                    <a:pt x="1029" y="13"/>
                    <a:pt x="1035" y="13"/>
                  </a:cubicBezTo>
                  <a:close/>
                  <a:moveTo>
                    <a:pt x="1291" y="11"/>
                  </a:moveTo>
                  <a:lnTo>
                    <a:pt x="1440" y="9"/>
                  </a:lnTo>
                  <a:cubicBezTo>
                    <a:pt x="1446" y="9"/>
                    <a:pt x="1451" y="14"/>
                    <a:pt x="1451" y="20"/>
                  </a:cubicBezTo>
                  <a:cubicBezTo>
                    <a:pt x="1451" y="26"/>
                    <a:pt x="1446" y="31"/>
                    <a:pt x="1441" y="31"/>
                  </a:cubicBezTo>
                  <a:lnTo>
                    <a:pt x="1291" y="32"/>
                  </a:lnTo>
                  <a:cubicBezTo>
                    <a:pt x="1285" y="32"/>
                    <a:pt x="1281" y="27"/>
                    <a:pt x="1280" y="22"/>
                  </a:cubicBezTo>
                  <a:cubicBezTo>
                    <a:pt x="1280" y="16"/>
                    <a:pt x="1285" y="11"/>
                    <a:pt x="1291" y="11"/>
                  </a:cubicBezTo>
                  <a:close/>
                  <a:moveTo>
                    <a:pt x="1547" y="8"/>
                  </a:moveTo>
                  <a:lnTo>
                    <a:pt x="1696" y="7"/>
                  </a:lnTo>
                  <a:cubicBezTo>
                    <a:pt x="1702" y="7"/>
                    <a:pt x="1707" y="12"/>
                    <a:pt x="1707" y="18"/>
                  </a:cubicBezTo>
                  <a:cubicBezTo>
                    <a:pt x="1707" y="23"/>
                    <a:pt x="1702" y="28"/>
                    <a:pt x="1697" y="28"/>
                  </a:cubicBezTo>
                  <a:lnTo>
                    <a:pt x="1547" y="30"/>
                  </a:lnTo>
                  <a:cubicBezTo>
                    <a:pt x="1541" y="30"/>
                    <a:pt x="1537" y="25"/>
                    <a:pt x="1536" y="19"/>
                  </a:cubicBezTo>
                  <a:cubicBezTo>
                    <a:pt x="1536" y="13"/>
                    <a:pt x="1541" y="8"/>
                    <a:pt x="1547" y="8"/>
                  </a:cubicBezTo>
                  <a:close/>
                  <a:moveTo>
                    <a:pt x="1803" y="6"/>
                  </a:moveTo>
                  <a:lnTo>
                    <a:pt x="1952" y="5"/>
                  </a:lnTo>
                  <a:cubicBezTo>
                    <a:pt x="1958" y="5"/>
                    <a:pt x="1963" y="9"/>
                    <a:pt x="1963" y="15"/>
                  </a:cubicBezTo>
                  <a:cubicBezTo>
                    <a:pt x="1963" y="21"/>
                    <a:pt x="1958" y="26"/>
                    <a:pt x="1953" y="26"/>
                  </a:cubicBezTo>
                  <a:lnTo>
                    <a:pt x="1803" y="27"/>
                  </a:lnTo>
                  <a:cubicBezTo>
                    <a:pt x="1797" y="27"/>
                    <a:pt x="1793" y="23"/>
                    <a:pt x="1792" y="17"/>
                  </a:cubicBezTo>
                  <a:cubicBezTo>
                    <a:pt x="1792" y="11"/>
                    <a:pt x="1797" y="6"/>
                    <a:pt x="1803" y="6"/>
                  </a:cubicBezTo>
                  <a:close/>
                  <a:moveTo>
                    <a:pt x="2059" y="4"/>
                  </a:moveTo>
                  <a:lnTo>
                    <a:pt x="2208" y="2"/>
                  </a:lnTo>
                  <a:cubicBezTo>
                    <a:pt x="2214" y="2"/>
                    <a:pt x="2219" y="7"/>
                    <a:pt x="2219" y="13"/>
                  </a:cubicBezTo>
                  <a:cubicBezTo>
                    <a:pt x="2219" y="19"/>
                    <a:pt x="2214" y="23"/>
                    <a:pt x="2209" y="24"/>
                  </a:cubicBezTo>
                  <a:lnTo>
                    <a:pt x="2059" y="25"/>
                  </a:lnTo>
                  <a:cubicBezTo>
                    <a:pt x="2053" y="25"/>
                    <a:pt x="2049" y="20"/>
                    <a:pt x="2048" y="14"/>
                  </a:cubicBezTo>
                  <a:cubicBezTo>
                    <a:pt x="2048" y="8"/>
                    <a:pt x="2053" y="4"/>
                    <a:pt x="2059" y="4"/>
                  </a:cubicBezTo>
                  <a:close/>
                  <a:moveTo>
                    <a:pt x="2315" y="1"/>
                  </a:moveTo>
                  <a:lnTo>
                    <a:pt x="2464" y="0"/>
                  </a:lnTo>
                  <a:cubicBezTo>
                    <a:pt x="2470" y="0"/>
                    <a:pt x="2475" y="4"/>
                    <a:pt x="2475" y="10"/>
                  </a:cubicBezTo>
                  <a:cubicBezTo>
                    <a:pt x="2475" y="16"/>
                    <a:pt x="2470" y="21"/>
                    <a:pt x="2465" y="21"/>
                  </a:cubicBezTo>
                  <a:lnTo>
                    <a:pt x="2315" y="22"/>
                  </a:lnTo>
                  <a:cubicBezTo>
                    <a:pt x="2309" y="23"/>
                    <a:pt x="2304" y="18"/>
                    <a:pt x="2304" y="12"/>
                  </a:cubicBezTo>
                  <a:cubicBezTo>
                    <a:pt x="2304" y="6"/>
                    <a:pt x="2309" y="1"/>
                    <a:pt x="2315" y="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4" name="Freeform 13"/>
            <p:cNvSpPr>
              <a:spLocks noEditPoints="1"/>
            </p:cNvSpPr>
            <p:nvPr/>
          </p:nvSpPr>
          <p:spPr bwMode="auto">
            <a:xfrm>
              <a:off x="10005696" y="2430463"/>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Rectangle 14"/>
            <p:cNvSpPr>
              <a:spLocks noChangeArrowheads="1"/>
            </p:cNvSpPr>
            <p:nvPr/>
          </p:nvSpPr>
          <p:spPr bwMode="auto">
            <a:xfrm>
              <a:off x="9651683" y="2290763"/>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5"/>
            <p:cNvSpPr>
              <a:spLocks noChangeArrowheads="1"/>
            </p:cNvSpPr>
            <p:nvPr/>
          </p:nvSpPr>
          <p:spPr bwMode="auto">
            <a:xfrm>
              <a:off x="9827896" y="2290763"/>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16"/>
            <p:cNvSpPr>
              <a:spLocks noChangeArrowheads="1"/>
            </p:cNvSpPr>
            <p:nvPr/>
          </p:nvSpPr>
          <p:spPr bwMode="auto">
            <a:xfrm>
              <a:off x="9502458" y="2447925"/>
              <a:ext cx="5270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p:cNvSpPr>
              <a:spLocks noChangeArrowheads="1"/>
            </p:cNvSpPr>
            <p:nvPr/>
          </p:nvSpPr>
          <p:spPr bwMode="auto">
            <a:xfrm>
              <a:off x="6749733" y="2359025"/>
              <a:ext cx="277813" cy="252413"/>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Rectangle 18"/>
            <p:cNvSpPr>
              <a:spLocks noChangeArrowheads="1"/>
            </p:cNvSpPr>
            <p:nvPr/>
          </p:nvSpPr>
          <p:spPr bwMode="auto">
            <a:xfrm>
              <a:off x="6749733" y="2359025"/>
              <a:ext cx="277813" cy="252413"/>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 name="Rectangle 19"/>
            <p:cNvSpPr>
              <a:spLocks noChangeArrowheads="1"/>
            </p:cNvSpPr>
            <p:nvPr/>
          </p:nvSpPr>
          <p:spPr bwMode="auto">
            <a:xfrm>
              <a:off x="6702108" y="2311400"/>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Rectangle 20"/>
            <p:cNvSpPr>
              <a:spLocks noChangeArrowheads="1"/>
            </p:cNvSpPr>
            <p:nvPr/>
          </p:nvSpPr>
          <p:spPr bwMode="auto">
            <a:xfrm>
              <a:off x="6702108" y="2311400"/>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2" name="Rectangle 21"/>
            <p:cNvSpPr>
              <a:spLocks noChangeArrowheads="1"/>
            </p:cNvSpPr>
            <p:nvPr/>
          </p:nvSpPr>
          <p:spPr bwMode="auto">
            <a:xfrm>
              <a:off x="6667183" y="2262188"/>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Rectangle 22"/>
            <p:cNvSpPr>
              <a:spLocks noChangeArrowheads="1"/>
            </p:cNvSpPr>
            <p:nvPr/>
          </p:nvSpPr>
          <p:spPr bwMode="auto">
            <a:xfrm>
              <a:off x="6667183" y="2262188"/>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4" name="Rectangle 23"/>
            <p:cNvSpPr>
              <a:spLocks noChangeArrowheads="1"/>
            </p:cNvSpPr>
            <p:nvPr/>
          </p:nvSpPr>
          <p:spPr bwMode="auto">
            <a:xfrm>
              <a:off x="6684646" y="2325688"/>
              <a:ext cx="2111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 name="Rectangle 24"/>
            <p:cNvSpPr>
              <a:spLocks noChangeArrowheads="1"/>
            </p:cNvSpPr>
            <p:nvPr/>
          </p:nvSpPr>
          <p:spPr bwMode="auto">
            <a:xfrm>
              <a:off x="6829108" y="2325688"/>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Rectangle 25"/>
            <p:cNvSpPr>
              <a:spLocks noChangeArrowheads="1"/>
            </p:cNvSpPr>
            <p:nvPr/>
          </p:nvSpPr>
          <p:spPr bwMode="auto">
            <a:xfrm>
              <a:off x="6857683" y="2325688"/>
              <a:ext cx="1349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6"/>
            <p:cNvSpPr>
              <a:spLocks noChangeArrowheads="1"/>
            </p:cNvSpPr>
            <p:nvPr/>
          </p:nvSpPr>
          <p:spPr bwMode="auto">
            <a:xfrm>
              <a:off x="10435908" y="2398713"/>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Rectangle 27"/>
            <p:cNvSpPr>
              <a:spLocks noChangeArrowheads="1"/>
            </p:cNvSpPr>
            <p:nvPr/>
          </p:nvSpPr>
          <p:spPr bwMode="auto">
            <a:xfrm>
              <a:off x="10435908" y="239871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Rectangle 28"/>
            <p:cNvSpPr>
              <a:spLocks noChangeArrowheads="1"/>
            </p:cNvSpPr>
            <p:nvPr/>
          </p:nvSpPr>
          <p:spPr bwMode="auto">
            <a:xfrm>
              <a:off x="10378758" y="2349500"/>
              <a:ext cx="276225"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Rectangle 29"/>
            <p:cNvSpPr>
              <a:spLocks noChangeArrowheads="1"/>
            </p:cNvSpPr>
            <p:nvPr/>
          </p:nvSpPr>
          <p:spPr bwMode="auto">
            <a:xfrm>
              <a:off x="10378758" y="2349500"/>
              <a:ext cx="276225"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 name="Rectangle 30"/>
            <p:cNvSpPr>
              <a:spLocks noChangeArrowheads="1"/>
            </p:cNvSpPr>
            <p:nvPr/>
          </p:nvSpPr>
          <p:spPr bwMode="auto">
            <a:xfrm>
              <a:off x="10324783" y="2297113"/>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480" name="Rectangle 31"/>
            <p:cNvSpPr>
              <a:spLocks noChangeArrowheads="1"/>
            </p:cNvSpPr>
            <p:nvPr/>
          </p:nvSpPr>
          <p:spPr bwMode="auto">
            <a:xfrm>
              <a:off x="10324783" y="229711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481" name="Rectangle 32"/>
            <p:cNvSpPr>
              <a:spLocks noChangeArrowheads="1"/>
            </p:cNvSpPr>
            <p:nvPr/>
          </p:nvSpPr>
          <p:spPr bwMode="auto">
            <a:xfrm>
              <a:off x="10347008" y="2335213"/>
              <a:ext cx="2095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5" name="Rectangle 33"/>
            <p:cNvSpPr>
              <a:spLocks noChangeArrowheads="1"/>
            </p:cNvSpPr>
            <p:nvPr/>
          </p:nvSpPr>
          <p:spPr bwMode="auto">
            <a:xfrm>
              <a:off x="10491471" y="2335213"/>
              <a:ext cx="952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6" name="Rectangle 34"/>
            <p:cNvSpPr>
              <a:spLocks noChangeArrowheads="1"/>
            </p:cNvSpPr>
            <p:nvPr/>
          </p:nvSpPr>
          <p:spPr bwMode="auto">
            <a:xfrm>
              <a:off x="10520046" y="2335213"/>
              <a:ext cx="1238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Z</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87" name="Freeform 35"/>
            <p:cNvSpPr>
              <a:spLocks noEditPoints="1"/>
            </p:cNvSpPr>
            <p:nvPr/>
          </p:nvSpPr>
          <p:spPr bwMode="auto">
            <a:xfrm>
              <a:off x="6973571" y="2430463"/>
              <a:ext cx="366713" cy="12700"/>
            </a:xfrm>
            <a:custGeom>
              <a:avLst/>
              <a:gdLst>
                <a:gd name="T0" fmla="*/ 600 w 611"/>
                <a:gd name="T1" fmla="*/ 0 h 21"/>
                <a:gd name="T2" fmla="*/ 451 w 611"/>
                <a:gd name="T3" fmla="*/ 0 h 21"/>
                <a:gd name="T4" fmla="*/ 440 w 611"/>
                <a:gd name="T5" fmla="*/ 11 h 21"/>
                <a:gd name="T6" fmla="*/ 451 w 611"/>
                <a:gd name="T7" fmla="*/ 21 h 21"/>
                <a:gd name="T8" fmla="*/ 600 w 611"/>
                <a:gd name="T9" fmla="*/ 21 h 21"/>
                <a:gd name="T10" fmla="*/ 611 w 611"/>
                <a:gd name="T11" fmla="*/ 11 h 21"/>
                <a:gd name="T12" fmla="*/ 600 w 611"/>
                <a:gd name="T13" fmla="*/ 0 h 21"/>
                <a:gd name="T14" fmla="*/ 344 w 611"/>
                <a:gd name="T15" fmla="*/ 0 h 21"/>
                <a:gd name="T16" fmla="*/ 195 w 611"/>
                <a:gd name="T17" fmla="*/ 0 h 21"/>
                <a:gd name="T18" fmla="*/ 184 w 611"/>
                <a:gd name="T19" fmla="*/ 11 h 21"/>
                <a:gd name="T20" fmla="*/ 195 w 611"/>
                <a:gd name="T21" fmla="*/ 21 h 21"/>
                <a:gd name="T22" fmla="*/ 344 w 611"/>
                <a:gd name="T23" fmla="*/ 21 h 21"/>
                <a:gd name="T24" fmla="*/ 355 w 611"/>
                <a:gd name="T25" fmla="*/ 11 h 21"/>
                <a:gd name="T26" fmla="*/ 344 w 611"/>
                <a:gd name="T27" fmla="*/ 0 h 21"/>
                <a:gd name="T28" fmla="*/ 88 w 611"/>
                <a:gd name="T29" fmla="*/ 0 h 21"/>
                <a:gd name="T30" fmla="*/ 10 w 611"/>
                <a:gd name="T31" fmla="*/ 0 h 21"/>
                <a:gd name="T32" fmla="*/ 0 w 611"/>
                <a:gd name="T33" fmla="*/ 11 h 21"/>
                <a:gd name="T34" fmla="*/ 10 w 611"/>
                <a:gd name="T35" fmla="*/ 21 h 21"/>
                <a:gd name="T36" fmla="*/ 88 w 611"/>
                <a:gd name="T37" fmla="*/ 21 h 21"/>
                <a:gd name="T38" fmla="*/ 99 w 611"/>
                <a:gd name="T39" fmla="*/ 11 h 21"/>
                <a:gd name="T40" fmla="*/ 88 w 611"/>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1" h="21">
                  <a:moveTo>
                    <a:pt x="600" y="0"/>
                  </a:moveTo>
                  <a:lnTo>
                    <a:pt x="451" y="0"/>
                  </a:lnTo>
                  <a:cubicBezTo>
                    <a:pt x="445" y="0"/>
                    <a:pt x="440" y="5"/>
                    <a:pt x="440" y="11"/>
                  </a:cubicBezTo>
                  <a:cubicBezTo>
                    <a:pt x="440" y="16"/>
                    <a:pt x="445" y="21"/>
                    <a:pt x="451" y="21"/>
                  </a:cubicBezTo>
                  <a:lnTo>
                    <a:pt x="600" y="21"/>
                  </a:lnTo>
                  <a:cubicBezTo>
                    <a:pt x="606" y="21"/>
                    <a:pt x="611" y="16"/>
                    <a:pt x="611" y="11"/>
                  </a:cubicBezTo>
                  <a:cubicBezTo>
                    <a:pt x="611" y="5"/>
                    <a:pt x="606" y="0"/>
                    <a:pt x="600" y="0"/>
                  </a:cubicBezTo>
                  <a:close/>
                  <a:moveTo>
                    <a:pt x="344" y="0"/>
                  </a:moveTo>
                  <a:lnTo>
                    <a:pt x="195" y="0"/>
                  </a:lnTo>
                  <a:cubicBezTo>
                    <a:pt x="189" y="0"/>
                    <a:pt x="184" y="5"/>
                    <a:pt x="184" y="11"/>
                  </a:cubicBezTo>
                  <a:cubicBezTo>
                    <a:pt x="184" y="16"/>
                    <a:pt x="189" y="21"/>
                    <a:pt x="195" y="21"/>
                  </a:cubicBezTo>
                  <a:lnTo>
                    <a:pt x="344" y="21"/>
                  </a:lnTo>
                  <a:cubicBezTo>
                    <a:pt x="350" y="21"/>
                    <a:pt x="355" y="16"/>
                    <a:pt x="355" y="11"/>
                  </a:cubicBezTo>
                  <a:cubicBezTo>
                    <a:pt x="355" y="5"/>
                    <a:pt x="350" y="0"/>
                    <a:pt x="344" y="0"/>
                  </a:cubicBezTo>
                  <a:close/>
                  <a:moveTo>
                    <a:pt x="88" y="0"/>
                  </a:moveTo>
                  <a:lnTo>
                    <a:pt x="10" y="0"/>
                  </a:lnTo>
                  <a:cubicBezTo>
                    <a:pt x="4" y="0"/>
                    <a:pt x="0" y="5"/>
                    <a:pt x="0" y="11"/>
                  </a:cubicBezTo>
                  <a:cubicBezTo>
                    <a:pt x="0" y="16"/>
                    <a:pt x="4" y="21"/>
                    <a:pt x="10" y="21"/>
                  </a:cubicBezTo>
                  <a:lnTo>
                    <a:pt x="88" y="21"/>
                  </a:lnTo>
                  <a:cubicBezTo>
                    <a:pt x="94" y="21"/>
                    <a:pt x="99" y="16"/>
                    <a:pt x="99" y="11"/>
                  </a:cubicBezTo>
                  <a:cubicBezTo>
                    <a:pt x="99" y="5"/>
                    <a:pt x="94" y="0"/>
                    <a:pt x="88"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492" name="Left-Right Arrow 20491"/>
            <p:cNvSpPr/>
            <p:nvPr/>
          </p:nvSpPr>
          <p:spPr>
            <a:xfrm>
              <a:off x="8037196" y="2493729"/>
              <a:ext cx="1277938" cy="229870"/>
            </a:xfrm>
            <a:prstGeom prst="leftRightArrow">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Communication</a:t>
              </a:r>
            </a:p>
          </p:txBody>
        </p:sp>
        <p:sp>
          <p:nvSpPr>
            <p:cNvPr id="20493" name="TextBox 20492"/>
            <p:cNvSpPr txBox="1"/>
            <p:nvPr/>
          </p:nvSpPr>
          <p:spPr>
            <a:xfrm>
              <a:off x="7967700" y="2135386"/>
              <a:ext cx="1407758" cy="307777"/>
            </a:xfrm>
            <a:prstGeom prst="rect">
              <a:avLst/>
            </a:prstGeom>
            <a:noFill/>
          </p:spPr>
          <p:txBody>
            <a:bodyPr wrap="none" rtlCol="0">
              <a:spAutoFit/>
            </a:bodyPr>
            <a:lstStyle/>
            <a:p>
              <a:r>
                <a:rPr lang="en-GB" sz="1400" dirty="0"/>
                <a:t>Interconnection</a:t>
              </a:r>
            </a:p>
          </p:txBody>
        </p:sp>
      </p:grpSp>
      <p:sp>
        <p:nvSpPr>
          <p:cNvPr id="49" name="Rectangle 48"/>
          <p:cNvSpPr>
            <a:spLocks noChangeArrowheads="1"/>
          </p:cNvSpPr>
          <p:nvPr/>
        </p:nvSpPr>
        <p:spPr bwMode="auto">
          <a:xfrm>
            <a:off x="7737811" y="2940923"/>
            <a:ext cx="566738" cy="477838"/>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Rectangle 49"/>
          <p:cNvSpPr>
            <a:spLocks noChangeArrowheads="1"/>
          </p:cNvSpPr>
          <p:nvPr/>
        </p:nvSpPr>
        <p:spPr bwMode="auto">
          <a:xfrm>
            <a:off x="7737811" y="2940923"/>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Rectangle 50"/>
          <p:cNvSpPr>
            <a:spLocks noChangeArrowheads="1"/>
          </p:cNvSpPr>
          <p:nvPr/>
        </p:nvSpPr>
        <p:spPr bwMode="auto">
          <a:xfrm>
            <a:off x="7942599" y="3006011"/>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Rectangle 51"/>
          <p:cNvSpPr>
            <a:spLocks noChangeArrowheads="1"/>
          </p:cNvSpPr>
          <p:nvPr/>
        </p:nvSpPr>
        <p:spPr bwMode="auto">
          <a:xfrm>
            <a:off x="8118811" y="3006011"/>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52"/>
          <p:cNvSpPr>
            <a:spLocks noChangeArrowheads="1"/>
          </p:cNvSpPr>
          <p:nvPr/>
        </p:nvSpPr>
        <p:spPr bwMode="auto">
          <a:xfrm>
            <a:off x="7791786" y="3161586"/>
            <a:ext cx="5365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Rectangle 53"/>
          <p:cNvSpPr>
            <a:spLocks noChangeArrowheads="1"/>
          </p:cNvSpPr>
          <p:nvPr/>
        </p:nvSpPr>
        <p:spPr bwMode="auto">
          <a:xfrm>
            <a:off x="9842836" y="2955211"/>
            <a:ext cx="566738" cy="4778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54"/>
          <p:cNvSpPr>
            <a:spLocks noChangeArrowheads="1"/>
          </p:cNvSpPr>
          <p:nvPr/>
        </p:nvSpPr>
        <p:spPr bwMode="auto">
          <a:xfrm>
            <a:off x="9842836" y="2955211"/>
            <a:ext cx="566738" cy="477838"/>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6" name="Freeform 55"/>
          <p:cNvSpPr>
            <a:spLocks noEditPoints="1"/>
          </p:cNvSpPr>
          <p:nvPr/>
        </p:nvSpPr>
        <p:spPr bwMode="auto">
          <a:xfrm>
            <a:off x="8296611" y="3194923"/>
            <a:ext cx="1482725" cy="26988"/>
          </a:xfrm>
          <a:custGeom>
            <a:avLst/>
            <a:gdLst>
              <a:gd name="T0" fmla="*/ 160 w 2475"/>
              <a:gd name="T1" fmla="*/ 21 h 44"/>
              <a:gd name="T2" fmla="*/ 161 w 2475"/>
              <a:gd name="T3" fmla="*/ 43 h 44"/>
              <a:gd name="T4" fmla="*/ 1 w 2475"/>
              <a:gd name="T5" fmla="*/ 34 h 44"/>
              <a:gd name="T6" fmla="*/ 267 w 2475"/>
              <a:gd name="T7" fmla="*/ 20 h 44"/>
              <a:gd name="T8" fmla="*/ 427 w 2475"/>
              <a:gd name="T9" fmla="*/ 30 h 44"/>
              <a:gd name="T10" fmla="*/ 267 w 2475"/>
              <a:gd name="T11" fmla="*/ 42 h 44"/>
              <a:gd name="T12" fmla="*/ 267 w 2475"/>
              <a:gd name="T13" fmla="*/ 20 h 44"/>
              <a:gd name="T14" fmla="*/ 672 w 2475"/>
              <a:gd name="T15" fmla="*/ 17 h 44"/>
              <a:gd name="T16" fmla="*/ 673 w 2475"/>
              <a:gd name="T17" fmla="*/ 38 h 44"/>
              <a:gd name="T18" fmla="*/ 513 w 2475"/>
              <a:gd name="T19" fmla="*/ 29 h 44"/>
              <a:gd name="T20" fmla="*/ 779 w 2475"/>
              <a:gd name="T21" fmla="*/ 16 h 44"/>
              <a:gd name="T22" fmla="*/ 939 w 2475"/>
              <a:gd name="T23" fmla="*/ 25 h 44"/>
              <a:gd name="T24" fmla="*/ 779 w 2475"/>
              <a:gd name="T25" fmla="*/ 37 h 44"/>
              <a:gd name="T26" fmla="*/ 779 w 2475"/>
              <a:gd name="T27" fmla="*/ 16 h 44"/>
              <a:gd name="T28" fmla="*/ 1184 w 2475"/>
              <a:gd name="T29" fmla="*/ 12 h 44"/>
              <a:gd name="T30" fmla="*/ 1185 w 2475"/>
              <a:gd name="T31" fmla="*/ 33 h 44"/>
              <a:gd name="T32" fmla="*/ 1024 w 2475"/>
              <a:gd name="T33" fmla="*/ 24 h 44"/>
              <a:gd name="T34" fmla="*/ 1291 w 2475"/>
              <a:gd name="T35" fmla="*/ 11 h 44"/>
              <a:gd name="T36" fmla="*/ 1451 w 2475"/>
              <a:gd name="T37" fmla="*/ 20 h 44"/>
              <a:gd name="T38" fmla="*/ 1291 w 2475"/>
              <a:gd name="T39" fmla="*/ 32 h 44"/>
              <a:gd name="T40" fmla="*/ 1291 w 2475"/>
              <a:gd name="T41" fmla="*/ 11 h 44"/>
              <a:gd name="T42" fmla="*/ 1696 w 2475"/>
              <a:gd name="T43" fmla="*/ 7 h 44"/>
              <a:gd name="T44" fmla="*/ 1697 w 2475"/>
              <a:gd name="T45" fmla="*/ 28 h 44"/>
              <a:gd name="T46" fmla="*/ 1536 w 2475"/>
              <a:gd name="T47" fmla="*/ 19 h 44"/>
              <a:gd name="T48" fmla="*/ 1803 w 2475"/>
              <a:gd name="T49" fmla="*/ 6 h 44"/>
              <a:gd name="T50" fmla="*/ 1963 w 2475"/>
              <a:gd name="T51" fmla="*/ 15 h 44"/>
              <a:gd name="T52" fmla="*/ 1803 w 2475"/>
              <a:gd name="T53" fmla="*/ 27 h 44"/>
              <a:gd name="T54" fmla="*/ 1803 w 2475"/>
              <a:gd name="T55" fmla="*/ 6 h 44"/>
              <a:gd name="T56" fmla="*/ 2208 w 2475"/>
              <a:gd name="T57" fmla="*/ 2 h 44"/>
              <a:gd name="T58" fmla="*/ 2209 w 2475"/>
              <a:gd name="T59" fmla="*/ 24 h 44"/>
              <a:gd name="T60" fmla="*/ 2048 w 2475"/>
              <a:gd name="T61" fmla="*/ 14 h 44"/>
              <a:gd name="T62" fmla="*/ 2315 w 2475"/>
              <a:gd name="T63" fmla="*/ 1 h 44"/>
              <a:gd name="T64" fmla="*/ 2475 w 2475"/>
              <a:gd name="T65" fmla="*/ 10 h 44"/>
              <a:gd name="T66" fmla="*/ 2315 w 2475"/>
              <a:gd name="T67" fmla="*/ 22 h 44"/>
              <a:gd name="T68" fmla="*/ 2315 w 2475"/>
              <a:gd name="T6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75" h="44">
                <a:moveTo>
                  <a:pt x="11" y="23"/>
                </a:moveTo>
                <a:lnTo>
                  <a:pt x="160" y="21"/>
                </a:lnTo>
                <a:cubicBezTo>
                  <a:pt x="166" y="21"/>
                  <a:pt x="171" y="26"/>
                  <a:pt x="171" y="32"/>
                </a:cubicBezTo>
                <a:cubicBezTo>
                  <a:pt x="171" y="38"/>
                  <a:pt x="167" y="43"/>
                  <a:pt x="161" y="43"/>
                </a:cubicBezTo>
                <a:lnTo>
                  <a:pt x="11" y="44"/>
                </a:lnTo>
                <a:cubicBezTo>
                  <a:pt x="5" y="44"/>
                  <a:pt x="1" y="40"/>
                  <a:pt x="1" y="34"/>
                </a:cubicBezTo>
                <a:cubicBezTo>
                  <a:pt x="0" y="28"/>
                  <a:pt x="5" y="23"/>
                  <a:pt x="11" y="23"/>
                </a:cubicBezTo>
                <a:close/>
                <a:moveTo>
                  <a:pt x="267" y="20"/>
                </a:moveTo>
                <a:lnTo>
                  <a:pt x="416" y="19"/>
                </a:lnTo>
                <a:cubicBezTo>
                  <a:pt x="422" y="19"/>
                  <a:pt x="427" y="24"/>
                  <a:pt x="427" y="30"/>
                </a:cubicBezTo>
                <a:cubicBezTo>
                  <a:pt x="427" y="35"/>
                  <a:pt x="423" y="40"/>
                  <a:pt x="417" y="40"/>
                </a:cubicBezTo>
                <a:lnTo>
                  <a:pt x="267" y="42"/>
                </a:lnTo>
                <a:cubicBezTo>
                  <a:pt x="261" y="42"/>
                  <a:pt x="257" y="37"/>
                  <a:pt x="257" y="31"/>
                </a:cubicBezTo>
                <a:cubicBezTo>
                  <a:pt x="256" y="25"/>
                  <a:pt x="261" y="20"/>
                  <a:pt x="267" y="20"/>
                </a:cubicBezTo>
                <a:close/>
                <a:moveTo>
                  <a:pt x="523" y="18"/>
                </a:moveTo>
                <a:lnTo>
                  <a:pt x="672" y="17"/>
                </a:lnTo>
                <a:cubicBezTo>
                  <a:pt x="678" y="17"/>
                  <a:pt x="683" y="21"/>
                  <a:pt x="683" y="27"/>
                </a:cubicBezTo>
                <a:cubicBezTo>
                  <a:pt x="683" y="33"/>
                  <a:pt x="679" y="38"/>
                  <a:pt x="673" y="38"/>
                </a:cubicBezTo>
                <a:lnTo>
                  <a:pt x="523" y="39"/>
                </a:lnTo>
                <a:cubicBezTo>
                  <a:pt x="517" y="39"/>
                  <a:pt x="513" y="35"/>
                  <a:pt x="513" y="29"/>
                </a:cubicBezTo>
                <a:cubicBezTo>
                  <a:pt x="512" y="23"/>
                  <a:pt x="517" y="18"/>
                  <a:pt x="523" y="18"/>
                </a:cubicBezTo>
                <a:close/>
                <a:moveTo>
                  <a:pt x="779" y="16"/>
                </a:moveTo>
                <a:lnTo>
                  <a:pt x="928" y="14"/>
                </a:lnTo>
                <a:cubicBezTo>
                  <a:pt x="934" y="14"/>
                  <a:pt x="939" y="19"/>
                  <a:pt x="939" y="25"/>
                </a:cubicBezTo>
                <a:cubicBezTo>
                  <a:pt x="939" y="31"/>
                  <a:pt x="934" y="35"/>
                  <a:pt x="929" y="36"/>
                </a:cubicBezTo>
                <a:lnTo>
                  <a:pt x="779" y="37"/>
                </a:lnTo>
                <a:cubicBezTo>
                  <a:pt x="773" y="37"/>
                  <a:pt x="769" y="32"/>
                  <a:pt x="769" y="26"/>
                </a:cubicBezTo>
                <a:cubicBezTo>
                  <a:pt x="768" y="21"/>
                  <a:pt x="773" y="16"/>
                  <a:pt x="779" y="16"/>
                </a:cubicBezTo>
                <a:close/>
                <a:moveTo>
                  <a:pt x="1035" y="13"/>
                </a:moveTo>
                <a:lnTo>
                  <a:pt x="1184" y="12"/>
                </a:lnTo>
                <a:cubicBezTo>
                  <a:pt x="1190" y="12"/>
                  <a:pt x="1195" y="16"/>
                  <a:pt x="1195" y="22"/>
                </a:cubicBezTo>
                <a:cubicBezTo>
                  <a:pt x="1195" y="28"/>
                  <a:pt x="1190" y="33"/>
                  <a:pt x="1185" y="33"/>
                </a:cubicBezTo>
                <a:lnTo>
                  <a:pt x="1035" y="35"/>
                </a:lnTo>
                <a:cubicBezTo>
                  <a:pt x="1029" y="35"/>
                  <a:pt x="1025" y="30"/>
                  <a:pt x="1024" y="24"/>
                </a:cubicBezTo>
                <a:cubicBezTo>
                  <a:pt x="1024" y="18"/>
                  <a:pt x="1029" y="13"/>
                  <a:pt x="1035" y="13"/>
                </a:cubicBezTo>
                <a:close/>
                <a:moveTo>
                  <a:pt x="1291" y="11"/>
                </a:moveTo>
                <a:lnTo>
                  <a:pt x="1440" y="9"/>
                </a:lnTo>
                <a:cubicBezTo>
                  <a:pt x="1446" y="9"/>
                  <a:pt x="1451" y="14"/>
                  <a:pt x="1451" y="20"/>
                </a:cubicBezTo>
                <a:cubicBezTo>
                  <a:pt x="1451" y="26"/>
                  <a:pt x="1446" y="31"/>
                  <a:pt x="1441" y="31"/>
                </a:cubicBezTo>
                <a:lnTo>
                  <a:pt x="1291" y="32"/>
                </a:lnTo>
                <a:cubicBezTo>
                  <a:pt x="1285" y="32"/>
                  <a:pt x="1281" y="27"/>
                  <a:pt x="1280" y="22"/>
                </a:cubicBezTo>
                <a:cubicBezTo>
                  <a:pt x="1280" y="16"/>
                  <a:pt x="1285" y="11"/>
                  <a:pt x="1291" y="11"/>
                </a:cubicBezTo>
                <a:close/>
                <a:moveTo>
                  <a:pt x="1547" y="8"/>
                </a:moveTo>
                <a:lnTo>
                  <a:pt x="1696" y="7"/>
                </a:lnTo>
                <a:cubicBezTo>
                  <a:pt x="1702" y="7"/>
                  <a:pt x="1707" y="12"/>
                  <a:pt x="1707" y="18"/>
                </a:cubicBezTo>
                <a:cubicBezTo>
                  <a:pt x="1707" y="23"/>
                  <a:pt x="1702" y="28"/>
                  <a:pt x="1697" y="28"/>
                </a:cubicBezTo>
                <a:lnTo>
                  <a:pt x="1547" y="30"/>
                </a:lnTo>
                <a:cubicBezTo>
                  <a:pt x="1541" y="30"/>
                  <a:pt x="1537" y="25"/>
                  <a:pt x="1536" y="19"/>
                </a:cubicBezTo>
                <a:cubicBezTo>
                  <a:pt x="1536" y="13"/>
                  <a:pt x="1541" y="8"/>
                  <a:pt x="1547" y="8"/>
                </a:cubicBezTo>
                <a:close/>
                <a:moveTo>
                  <a:pt x="1803" y="6"/>
                </a:moveTo>
                <a:lnTo>
                  <a:pt x="1952" y="5"/>
                </a:lnTo>
                <a:cubicBezTo>
                  <a:pt x="1958" y="5"/>
                  <a:pt x="1963" y="9"/>
                  <a:pt x="1963" y="15"/>
                </a:cubicBezTo>
                <a:cubicBezTo>
                  <a:pt x="1963" y="21"/>
                  <a:pt x="1958" y="26"/>
                  <a:pt x="1953" y="26"/>
                </a:cubicBezTo>
                <a:lnTo>
                  <a:pt x="1803" y="27"/>
                </a:lnTo>
                <a:cubicBezTo>
                  <a:pt x="1797" y="27"/>
                  <a:pt x="1793" y="23"/>
                  <a:pt x="1792" y="17"/>
                </a:cubicBezTo>
                <a:cubicBezTo>
                  <a:pt x="1792" y="11"/>
                  <a:pt x="1797" y="6"/>
                  <a:pt x="1803" y="6"/>
                </a:cubicBezTo>
                <a:close/>
                <a:moveTo>
                  <a:pt x="2059" y="4"/>
                </a:moveTo>
                <a:lnTo>
                  <a:pt x="2208" y="2"/>
                </a:lnTo>
                <a:cubicBezTo>
                  <a:pt x="2214" y="2"/>
                  <a:pt x="2219" y="7"/>
                  <a:pt x="2219" y="13"/>
                </a:cubicBezTo>
                <a:cubicBezTo>
                  <a:pt x="2219" y="19"/>
                  <a:pt x="2214" y="23"/>
                  <a:pt x="2209" y="24"/>
                </a:cubicBezTo>
                <a:lnTo>
                  <a:pt x="2059" y="25"/>
                </a:lnTo>
                <a:cubicBezTo>
                  <a:pt x="2053" y="25"/>
                  <a:pt x="2049" y="20"/>
                  <a:pt x="2048" y="14"/>
                </a:cubicBezTo>
                <a:cubicBezTo>
                  <a:pt x="2048" y="8"/>
                  <a:pt x="2053" y="4"/>
                  <a:pt x="2059" y="4"/>
                </a:cubicBezTo>
                <a:close/>
                <a:moveTo>
                  <a:pt x="2315" y="1"/>
                </a:moveTo>
                <a:lnTo>
                  <a:pt x="2464" y="0"/>
                </a:lnTo>
                <a:cubicBezTo>
                  <a:pt x="2470" y="0"/>
                  <a:pt x="2475" y="4"/>
                  <a:pt x="2475" y="10"/>
                </a:cubicBezTo>
                <a:cubicBezTo>
                  <a:pt x="2475" y="16"/>
                  <a:pt x="2470" y="21"/>
                  <a:pt x="2465" y="21"/>
                </a:cubicBezTo>
                <a:lnTo>
                  <a:pt x="2315" y="22"/>
                </a:lnTo>
                <a:cubicBezTo>
                  <a:pt x="2309" y="23"/>
                  <a:pt x="2304" y="18"/>
                  <a:pt x="2304" y="12"/>
                </a:cubicBezTo>
                <a:cubicBezTo>
                  <a:pt x="2304" y="6"/>
                  <a:pt x="2309" y="1"/>
                  <a:pt x="2315" y="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7" name="Freeform 56"/>
          <p:cNvSpPr>
            <a:spLocks noEditPoints="1"/>
          </p:cNvSpPr>
          <p:nvPr/>
        </p:nvSpPr>
        <p:spPr bwMode="auto">
          <a:xfrm>
            <a:off x="10409574" y="3180636"/>
            <a:ext cx="255588" cy="12700"/>
          </a:xfrm>
          <a:custGeom>
            <a:avLst/>
            <a:gdLst>
              <a:gd name="T0" fmla="*/ 10 w 426"/>
              <a:gd name="T1" fmla="*/ 0 h 21"/>
              <a:gd name="T2" fmla="*/ 160 w 426"/>
              <a:gd name="T3" fmla="*/ 0 h 21"/>
              <a:gd name="T4" fmla="*/ 170 w 426"/>
              <a:gd name="T5" fmla="*/ 11 h 21"/>
              <a:gd name="T6" fmla="*/ 160 w 426"/>
              <a:gd name="T7" fmla="*/ 21 h 21"/>
              <a:gd name="T8" fmla="*/ 10 w 426"/>
              <a:gd name="T9" fmla="*/ 21 h 21"/>
              <a:gd name="T10" fmla="*/ 0 w 426"/>
              <a:gd name="T11" fmla="*/ 11 h 21"/>
              <a:gd name="T12" fmla="*/ 10 w 426"/>
              <a:gd name="T13" fmla="*/ 0 h 21"/>
              <a:gd name="T14" fmla="*/ 266 w 426"/>
              <a:gd name="T15" fmla="*/ 0 h 21"/>
              <a:gd name="T16" fmla="*/ 416 w 426"/>
              <a:gd name="T17" fmla="*/ 0 h 21"/>
              <a:gd name="T18" fmla="*/ 426 w 426"/>
              <a:gd name="T19" fmla="*/ 11 h 21"/>
              <a:gd name="T20" fmla="*/ 416 w 426"/>
              <a:gd name="T21" fmla="*/ 21 h 21"/>
              <a:gd name="T22" fmla="*/ 266 w 426"/>
              <a:gd name="T23" fmla="*/ 21 h 21"/>
              <a:gd name="T24" fmla="*/ 256 w 426"/>
              <a:gd name="T25" fmla="*/ 11 h 21"/>
              <a:gd name="T26" fmla="*/ 266 w 426"/>
              <a:gd name="T2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6" h="21">
                <a:moveTo>
                  <a:pt x="10" y="0"/>
                </a:moveTo>
                <a:lnTo>
                  <a:pt x="160" y="0"/>
                </a:lnTo>
                <a:cubicBezTo>
                  <a:pt x="165" y="0"/>
                  <a:pt x="170" y="5"/>
                  <a:pt x="170" y="11"/>
                </a:cubicBezTo>
                <a:cubicBezTo>
                  <a:pt x="170" y="16"/>
                  <a:pt x="165" y="21"/>
                  <a:pt x="160" y="21"/>
                </a:cubicBezTo>
                <a:lnTo>
                  <a:pt x="10" y="21"/>
                </a:lnTo>
                <a:cubicBezTo>
                  <a:pt x="4" y="21"/>
                  <a:pt x="0" y="16"/>
                  <a:pt x="0" y="11"/>
                </a:cubicBezTo>
                <a:cubicBezTo>
                  <a:pt x="0" y="5"/>
                  <a:pt x="4" y="0"/>
                  <a:pt x="10" y="0"/>
                </a:cubicBezTo>
                <a:close/>
                <a:moveTo>
                  <a:pt x="266" y="0"/>
                </a:moveTo>
                <a:lnTo>
                  <a:pt x="416" y="0"/>
                </a:lnTo>
                <a:cubicBezTo>
                  <a:pt x="421" y="0"/>
                  <a:pt x="426" y="5"/>
                  <a:pt x="426" y="11"/>
                </a:cubicBezTo>
                <a:cubicBezTo>
                  <a:pt x="426" y="16"/>
                  <a:pt x="421" y="21"/>
                  <a:pt x="416" y="21"/>
                </a:cubicBezTo>
                <a:lnTo>
                  <a:pt x="266" y="21"/>
                </a:lnTo>
                <a:cubicBezTo>
                  <a:pt x="260" y="21"/>
                  <a:pt x="256" y="16"/>
                  <a:pt x="256" y="11"/>
                </a:cubicBezTo>
                <a:cubicBezTo>
                  <a:pt x="256" y="5"/>
                  <a:pt x="260" y="0"/>
                  <a:pt x="266"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8" name="Rectangle 57"/>
          <p:cNvSpPr>
            <a:spLocks noChangeArrowheads="1"/>
          </p:cNvSpPr>
          <p:nvPr/>
        </p:nvSpPr>
        <p:spPr bwMode="auto">
          <a:xfrm>
            <a:off x="10055561" y="3040936"/>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MC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p:cNvSpPr>
            <a:spLocks noChangeArrowheads="1"/>
          </p:cNvSpPr>
          <p:nvPr/>
        </p:nvSpPr>
        <p:spPr bwMode="auto">
          <a:xfrm>
            <a:off x="10231774" y="3040936"/>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0" name="Rectangle 59"/>
          <p:cNvSpPr>
            <a:spLocks noChangeArrowheads="1"/>
          </p:cNvSpPr>
          <p:nvPr/>
        </p:nvSpPr>
        <p:spPr bwMode="auto">
          <a:xfrm>
            <a:off x="9906336" y="3198098"/>
            <a:ext cx="5270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System 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1" name="Rectangle 60"/>
          <p:cNvSpPr>
            <a:spLocks noChangeArrowheads="1"/>
          </p:cNvSpPr>
          <p:nvPr/>
        </p:nvSpPr>
        <p:spPr bwMode="auto">
          <a:xfrm>
            <a:off x="7153611" y="3109198"/>
            <a:ext cx="277813" cy="252413"/>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Rectangle 61"/>
          <p:cNvSpPr>
            <a:spLocks noChangeArrowheads="1"/>
          </p:cNvSpPr>
          <p:nvPr/>
        </p:nvSpPr>
        <p:spPr bwMode="auto">
          <a:xfrm>
            <a:off x="7153611" y="3109198"/>
            <a:ext cx="277813" cy="252413"/>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3" name="Rectangle 62"/>
          <p:cNvSpPr>
            <a:spLocks noChangeArrowheads="1"/>
          </p:cNvSpPr>
          <p:nvPr/>
        </p:nvSpPr>
        <p:spPr bwMode="auto">
          <a:xfrm>
            <a:off x="7105986" y="3061573"/>
            <a:ext cx="277813" cy="250825"/>
          </a:xfrm>
          <a:prstGeom prst="rect">
            <a:avLst/>
          </a:prstGeom>
          <a:solidFill>
            <a:srgbClr val="DBEE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Rectangle 63"/>
          <p:cNvSpPr>
            <a:spLocks noChangeArrowheads="1"/>
          </p:cNvSpPr>
          <p:nvPr/>
        </p:nvSpPr>
        <p:spPr bwMode="auto">
          <a:xfrm>
            <a:off x="7105986" y="3061573"/>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7" name="Rectangle 66"/>
          <p:cNvSpPr>
            <a:spLocks noChangeArrowheads="1"/>
          </p:cNvSpPr>
          <p:nvPr/>
        </p:nvSpPr>
        <p:spPr bwMode="auto">
          <a:xfrm>
            <a:off x="7117102" y="3104439"/>
            <a:ext cx="24365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Rectangle 67"/>
          <p:cNvSpPr>
            <a:spLocks noChangeArrowheads="1"/>
          </p:cNvSpPr>
          <p:nvPr/>
        </p:nvSpPr>
        <p:spPr bwMode="auto">
          <a:xfrm>
            <a:off x="6655789" y="2858373"/>
            <a:ext cx="968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0" name="Rectangle 69"/>
          <p:cNvSpPr>
            <a:spLocks noChangeArrowheads="1"/>
          </p:cNvSpPr>
          <p:nvPr/>
        </p:nvSpPr>
        <p:spPr bwMode="auto">
          <a:xfrm>
            <a:off x="10839786" y="3148886"/>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Rectangle 70"/>
          <p:cNvSpPr>
            <a:spLocks noChangeArrowheads="1"/>
          </p:cNvSpPr>
          <p:nvPr/>
        </p:nvSpPr>
        <p:spPr bwMode="auto">
          <a:xfrm>
            <a:off x="10839786" y="3148886"/>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2" name="Rectangle 71"/>
          <p:cNvSpPr>
            <a:spLocks noChangeArrowheads="1"/>
          </p:cNvSpPr>
          <p:nvPr/>
        </p:nvSpPr>
        <p:spPr bwMode="auto">
          <a:xfrm>
            <a:off x="10782636" y="3099673"/>
            <a:ext cx="276225"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Rectangle 72"/>
          <p:cNvSpPr>
            <a:spLocks noChangeArrowheads="1"/>
          </p:cNvSpPr>
          <p:nvPr/>
        </p:nvSpPr>
        <p:spPr bwMode="auto">
          <a:xfrm>
            <a:off x="10782636" y="3099673"/>
            <a:ext cx="276225"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4" name="Rectangle 73"/>
          <p:cNvSpPr>
            <a:spLocks noChangeArrowheads="1"/>
          </p:cNvSpPr>
          <p:nvPr/>
        </p:nvSpPr>
        <p:spPr bwMode="auto">
          <a:xfrm>
            <a:off x="10728661" y="3047286"/>
            <a:ext cx="277813" cy="2508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Rectangle 31"/>
          <p:cNvSpPr>
            <a:spLocks noChangeArrowheads="1"/>
          </p:cNvSpPr>
          <p:nvPr/>
        </p:nvSpPr>
        <p:spPr bwMode="auto">
          <a:xfrm>
            <a:off x="10728661" y="3047286"/>
            <a:ext cx="277813" cy="250825"/>
          </a:xfrm>
          <a:prstGeom prst="rect">
            <a:avLst/>
          </a:prstGeom>
          <a:noFill/>
          <a:ln w="1270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6" name="Rectangle 32"/>
          <p:cNvSpPr>
            <a:spLocks noChangeArrowheads="1"/>
          </p:cNvSpPr>
          <p:nvPr/>
        </p:nvSpPr>
        <p:spPr bwMode="auto">
          <a:xfrm>
            <a:off x="10750886" y="3085386"/>
            <a:ext cx="2095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33"/>
          <p:cNvSpPr>
            <a:spLocks noChangeArrowheads="1"/>
          </p:cNvSpPr>
          <p:nvPr/>
        </p:nvSpPr>
        <p:spPr bwMode="auto">
          <a:xfrm>
            <a:off x="10895349" y="3085386"/>
            <a:ext cx="952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Rectangle 34"/>
          <p:cNvSpPr>
            <a:spLocks noChangeArrowheads="1"/>
          </p:cNvSpPr>
          <p:nvPr/>
        </p:nvSpPr>
        <p:spPr bwMode="auto">
          <a:xfrm>
            <a:off x="10923924" y="3085386"/>
            <a:ext cx="1238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Z</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9" name="Freeform 35"/>
          <p:cNvSpPr>
            <a:spLocks noEditPoints="1"/>
          </p:cNvSpPr>
          <p:nvPr/>
        </p:nvSpPr>
        <p:spPr bwMode="auto">
          <a:xfrm>
            <a:off x="7377449" y="3180636"/>
            <a:ext cx="366713" cy="12700"/>
          </a:xfrm>
          <a:custGeom>
            <a:avLst/>
            <a:gdLst>
              <a:gd name="T0" fmla="*/ 600 w 611"/>
              <a:gd name="T1" fmla="*/ 0 h 21"/>
              <a:gd name="T2" fmla="*/ 451 w 611"/>
              <a:gd name="T3" fmla="*/ 0 h 21"/>
              <a:gd name="T4" fmla="*/ 440 w 611"/>
              <a:gd name="T5" fmla="*/ 11 h 21"/>
              <a:gd name="T6" fmla="*/ 451 w 611"/>
              <a:gd name="T7" fmla="*/ 21 h 21"/>
              <a:gd name="T8" fmla="*/ 600 w 611"/>
              <a:gd name="T9" fmla="*/ 21 h 21"/>
              <a:gd name="T10" fmla="*/ 611 w 611"/>
              <a:gd name="T11" fmla="*/ 11 h 21"/>
              <a:gd name="T12" fmla="*/ 600 w 611"/>
              <a:gd name="T13" fmla="*/ 0 h 21"/>
              <a:gd name="T14" fmla="*/ 344 w 611"/>
              <a:gd name="T15" fmla="*/ 0 h 21"/>
              <a:gd name="T16" fmla="*/ 195 w 611"/>
              <a:gd name="T17" fmla="*/ 0 h 21"/>
              <a:gd name="T18" fmla="*/ 184 w 611"/>
              <a:gd name="T19" fmla="*/ 11 h 21"/>
              <a:gd name="T20" fmla="*/ 195 w 611"/>
              <a:gd name="T21" fmla="*/ 21 h 21"/>
              <a:gd name="T22" fmla="*/ 344 w 611"/>
              <a:gd name="T23" fmla="*/ 21 h 21"/>
              <a:gd name="T24" fmla="*/ 355 w 611"/>
              <a:gd name="T25" fmla="*/ 11 h 21"/>
              <a:gd name="T26" fmla="*/ 344 w 611"/>
              <a:gd name="T27" fmla="*/ 0 h 21"/>
              <a:gd name="T28" fmla="*/ 88 w 611"/>
              <a:gd name="T29" fmla="*/ 0 h 21"/>
              <a:gd name="T30" fmla="*/ 10 w 611"/>
              <a:gd name="T31" fmla="*/ 0 h 21"/>
              <a:gd name="T32" fmla="*/ 0 w 611"/>
              <a:gd name="T33" fmla="*/ 11 h 21"/>
              <a:gd name="T34" fmla="*/ 10 w 611"/>
              <a:gd name="T35" fmla="*/ 21 h 21"/>
              <a:gd name="T36" fmla="*/ 88 w 611"/>
              <a:gd name="T37" fmla="*/ 21 h 21"/>
              <a:gd name="T38" fmla="*/ 99 w 611"/>
              <a:gd name="T39" fmla="*/ 11 h 21"/>
              <a:gd name="T40" fmla="*/ 88 w 611"/>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1" h="21">
                <a:moveTo>
                  <a:pt x="600" y="0"/>
                </a:moveTo>
                <a:lnTo>
                  <a:pt x="451" y="0"/>
                </a:lnTo>
                <a:cubicBezTo>
                  <a:pt x="445" y="0"/>
                  <a:pt x="440" y="5"/>
                  <a:pt x="440" y="11"/>
                </a:cubicBezTo>
                <a:cubicBezTo>
                  <a:pt x="440" y="16"/>
                  <a:pt x="445" y="21"/>
                  <a:pt x="451" y="21"/>
                </a:cubicBezTo>
                <a:lnTo>
                  <a:pt x="600" y="21"/>
                </a:lnTo>
                <a:cubicBezTo>
                  <a:pt x="606" y="21"/>
                  <a:pt x="611" y="16"/>
                  <a:pt x="611" y="11"/>
                </a:cubicBezTo>
                <a:cubicBezTo>
                  <a:pt x="611" y="5"/>
                  <a:pt x="606" y="0"/>
                  <a:pt x="600" y="0"/>
                </a:cubicBezTo>
                <a:close/>
                <a:moveTo>
                  <a:pt x="344" y="0"/>
                </a:moveTo>
                <a:lnTo>
                  <a:pt x="195" y="0"/>
                </a:lnTo>
                <a:cubicBezTo>
                  <a:pt x="189" y="0"/>
                  <a:pt x="184" y="5"/>
                  <a:pt x="184" y="11"/>
                </a:cubicBezTo>
                <a:cubicBezTo>
                  <a:pt x="184" y="16"/>
                  <a:pt x="189" y="21"/>
                  <a:pt x="195" y="21"/>
                </a:cubicBezTo>
                <a:lnTo>
                  <a:pt x="344" y="21"/>
                </a:lnTo>
                <a:cubicBezTo>
                  <a:pt x="350" y="21"/>
                  <a:pt x="355" y="16"/>
                  <a:pt x="355" y="11"/>
                </a:cubicBezTo>
                <a:cubicBezTo>
                  <a:pt x="355" y="5"/>
                  <a:pt x="350" y="0"/>
                  <a:pt x="344" y="0"/>
                </a:cubicBezTo>
                <a:close/>
                <a:moveTo>
                  <a:pt x="88" y="0"/>
                </a:moveTo>
                <a:lnTo>
                  <a:pt x="10" y="0"/>
                </a:lnTo>
                <a:cubicBezTo>
                  <a:pt x="4" y="0"/>
                  <a:pt x="0" y="5"/>
                  <a:pt x="0" y="11"/>
                </a:cubicBezTo>
                <a:cubicBezTo>
                  <a:pt x="0" y="16"/>
                  <a:pt x="4" y="21"/>
                  <a:pt x="10" y="21"/>
                </a:cubicBezTo>
                <a:lnTo>
                  <a:pt x="88" y="21"/>
                </a:lnTo>
                <a:cubicBezTo>
                  <a:pt x="94" y="21"/>
                  <a:pt x="99" y="16"/>
                  <a:pt x="99" y="11"/>
                </a:cubicBezTo>
                <a:cubicBezTo>
                  <a:pt x="99" y="5"/>
                  <a:pt x="94" y="0"/>
                  <a:pt x="88" y="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20495" name="Group 20494"/>
          <p:cNvGrpSpPr/>
          <p:nvPr/>
        </p:nvGrpSpPr>
        <p:grpSpPr>
          <a:xfrm>
            <a:off x="9974422" y="3582194"/>
            <a:ext cx="277813" cy="250825"/>
            <a:chOff x="9598502" y="3785394"/>
            <a:chExt cx="277813" cy="250825"/>
          </a:xfrm>
        </p:grpSpPr>
        <p:sp>
          <p:nvSpPr>
            <p:cNvPr id="66" name="Rectangle 65"/>
            <p:cNvSpPr>
              <a:spLocks noChangeArrowheads="1"/>
            </p:cNvSpPr>
            <p:nvPr/>
          </p:nvSpPr>
          <p:spPr bwMode="auto">
            <a:xfrm>
              <a:off x="9598502" y="3785394"/>
              <a:ext cx="277813" cy="250825"/>
            </a:xfrm>
            <a:prstGeom prst="rect">
              <a:avLst/>
            </a:prstGeom>
            <a:solidFill>
              <a:schemeClr val="accent5">
                <a:lumMod val="20000"/>
                <a:lumOff val="80000"/>
              </a:schemeClr>
            </a:solidFill>
            <a:ln w="1270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81" name="Rectangle 80"/>
            <p:cNvSpPr>
              <a:spLocks noChangeArrowheads="1"/>
            </p:cNvSpPr>
            <p:nvPr/>
          </p:nvSpPr>
          <p:spPr bwMode="auto">
            <a:xfrm>
              <a:off x="9614718" y="3833862"/>
              <a:ext cx="24686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84" name="Rectangle 83"/>
          <p:cNvSpPr>
            <a:spLocks noChangeArrowheads="1"/>
          </p:cNvSpPr>
          <p:nvPr/>
        </p:nvSpPr>
        <p:spPr bwMode="auto">
          <a:xfrm>
            <a:off x="7921166" y="3573491"/>
            <a:ext cx="277813" cy="250825"/>
          </a:xfrm>
          <a:prstGeom prst="rect">
            <a:avLst/>
          </a:prstGeom>
          <a:solidFill>
            <a:schemeClr val="accent5">
              <a:lumMod val="20000"/>
              <a:lumOff val="80000"/>
            </a:schemeClr>
          </a:solidFill>
          <a:ln w="12700" cap="rnd">
            <a:solidFill>
              <a:srgbClr val="000000"/>
            </a:solidFill>
            <a:prstDash val="sysDash"/>
            <a:round/>
            <a:headEnd/>
            <a:tailEnd/>
          </a:ln>
        </p:spPr>
        <p:txBody>
          <a:bodyPr vert="horz" wrap="square" lIns="91440" tIns="45720" rIns="91440" bIns="45720" numCol="1" anchor="t" anchorCtr="0" compatLnSpc="1">
            <a:prstTxWarp prst="textNoShape">
              <a:avLst/>
            </a:prstTxWarp>
          </a:bodyPr>
          <a:lstStyle/>
          <a:p>
            <a:endParaRPr lang="en-GB"/>
          </a:p>
        </p:txBody>
      </p:sp>
      <p:sp>
        <p:nvSpPr>
          <p:cNvPr id="85" name="Rectangle 84"/>
          <p:cNvSpPr>
            <a:spLocks noChangeArrowheads="1"/>
          </p:cNvSpPr>
          <p:nvPr/>
        </p:nvSpPr>
        <p:spPr bwMode="auto">
          <a:xfrm>
            <a:off x="7937382" y="3621959"/>
            <a:ext cx="24686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 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496" name="Right Arrow 20495"/>
          <p:cNvSpPr/>
          <p:nvPr/>
        </p:nvSpPr>
        <p:spPr>
          <a:xfrm>
            <a:off x="8268652" y="3616801"/>
            <a:ext cx="1637683" cy="1717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TextBox 87"/>
          <p:cNvSpPr txBox="1"/>
          <p:nvPr/>
        </p:nvSpPr>
        <p:spPr>
          <a:xfrm>
            <a:off x="8592557" y="3380465"/>
            <a:ext cx="920445" cy="307777"/>
          </a:xfrm>
          <a:prstGeom prst="rect">
            <a:avLst/>
          </a:prstGeom>
          <a:noFill/>
        </p:spPr>
        <p:txBody>
          <a:bodyPr wrap="none" rtlCol="0">
            <a:spAutoFit/>
          </a:bodyPr>
          <a:lstStyle/>
          <a:p>
            <a:r>
              <a:rPr lang="en-GB" sz="1400" dirty="0"/>
              <a:t>Migration</a:t>
            </a:r>
          </a:p>
        </p:txBody>
      </p:sp>
      <p:grpSp>
        <p:nvGrpSpPr>
          <p:cNvPr id="198" name="Group 197"/>
          <p:cNvGrpSpPr/>
          <p:nvPr/>
        </p:nvGrpSpPr>
        <p:grpSpPr>
          <a:xfrm>
            <a:off x="7087763" y="4038871"/>
            <a:ext cx="3979036" cy="2283139"/>
            <a:chOff x="1827214" y="1754330"/>
            <a:chExt cx="4319586" cy="2658920"/>
          </a:xfrm>
        </p:grpSpPr>
        <p:sp>
          <p:nvSpPr>
            <p:cNvPr id="223" name="Rectangle 222"/>
            <p:cNvSpPr/>
            <p:nvPr/>
          </p:nvSpPr>
          <p:spPr>
            <a:xfrm>
              <a:off x="1827214" y="2268768"/>
              <a:ext cx="961231" cy="2144482"/>
            </a:xfrm>
            <a:prstGeom prst="rect">
              <a:avLst/>
            </a:prstGeom>
            <a:solidFill>
              <a:schemeClr val="accent1">
                <a:lumMod val="60000"/>
                <a:lumOff val="40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Rectangle 221"/>
            <p:cNvSpPr/>
            <p:nvPr/>
          </p:nvSpPr>
          <p:spPr>
            <a:xfrm>
              <a:off x="3503842" y="1754330"/>
              <a:ext cx="2642958" cy="2658920"/>
            </a:xfrm>
            <a:prstGeom prst="rect">
              <a:avLst/>
            </a:prstGeom>
            <a:solidFill>
              <a:schemeClr val="accent1">
                <a:lumMod val="60000"/>
                <a:lumOff val="40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Rectangle 80"/>
            <p:cNvSpPr>
              <a:spLocks noChangeArrowheads="1"/>
            </p:cNvSpPr>
            <p:nvPr/>
          </p:nvSpPr>
          <p:spPr bwMode="auto">
            <a:xfrm>
              <a:off x="3611563" y="1838326"/>
              <a:ext cx="776288" cy="423863"/>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0" name="Rectangle 58"/>
            <p:cNvSpPr>
              <a:spLocks noChangeArrowheads="1"/>
            </p:cNvSpPr>
            <p:nvPr/>
          </p:nvSpPr>
          <p:spPr bwMode="auto">
            <a:xfrm>
              <a:off x="5173663" y="1925638"/>
              <a:ext cx="862013" cy="882651"/>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1" name="Rectangle 99"/>
            <p:cNvSpPr>
              <a:spLocks noChangeArrowheads="1"/>
            </p:cNvSpPr>
            <p:nvPr/>
          </p:nvSpPr>
          <p:spPr bwMode="auto">
            <a:xfrm>
              <a:off x="1910557" y="2413001"/>
              <a:ext cx="776288" cy="422275"/>
            </a:xfrm>
            <a:prstGeom prst="rect">
              <a:avLst/>
            </a:prstGeom>
            <a:solidFill>
              <a:srgbClr val="FFFF00"/>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2" name="Rectangle 88"/>
            <p:cNvSpPr>
              <a:spLocks noChangeArrowheads="1"/>
            </p:cNvSpPr>
            <p:nvPr/>
          </p:nvSpPr>
          <p:spPr bwMode="auto">
            <a:xfrm>
              <a:off x="3611563" y="2392363"/>
              <a:ext cx="776288" cy="422275"/>
            </a:xfrm>
            <a:prstGeom prst="rect">
              <a:avLst/>
            </a:prstGeom>
            <a:solidFill>
              <a:srgbClr val="FFFF00"/>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3" name="Rectangle 30"/>
            <p:cNvSpPr>
              <a:spLocks noChangeArrowheads="1"/>
            </p:cNvSpPr>
            <p:nvPr/>
          </p:nvSpPr>
          <p:spPr bwMode="auto">
            <a:xfrm>
              <a:off x="4649788" y="1925638"/>
              <a:ext cx="3825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MCPTT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 name="Rectangle 31"/>
            <p:cNvSpPr>
              <a:spLocks noChangeArrowheads="1"/>
            </p:cNvSpPr>
            <p:nvPr/>
          </p:nvSpPr>
          <p:spPr bwMode="auto">
            <a:xfrm>
              <a:off x="4943476" y="1925638"/>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5" name="Rectangle 32"/>
            <p:cNvSpPr>
              <a:spLocks noChangeArrowheads="1"/>
            </p:cNvSpPr>
            <p:nvPr/>
          </p:nvSpPr>
          <p:spPr bwMode="auto">
            <a:xfrm>
              <a:off x="4975226" y="1925638"/>
              <a:ext cx="1143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 name="Line 33"/>
            <p:cNvSpPr>
              <a:spLocks noChangeShapeType="1"/>
            </p:cNvSpPr>
            <p:nvPr/>
          </p:nvSpPr>
          <p:spPr bwMode="auto">
            <a:xfrm flipH="1">
              <a:off x="4387851" y="2058988"/>
              <a:ext cx="782638"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7" name="Rectangle 34"/>
            <p:cNvSpPr>
              <a:spLocks noChangeArrowheads="1"/>
            </p:cNvSpPr>
            <p:nvPr/>
          </p:nvSpPr>
          <p:spPr bwMode="auto">
            <a:xfrm>
              <a:off x="3689352" y="1928813"/>
              <a:ext cx="6339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Other MCPTT server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8" name="Rectangle 36"/>
            <p:cNvSpPr>
              <a:spLocks noChangeArrowheads="1"/>
            </p:cNvSpPr>
            <p:nvPr/>
          </p:nvSpPr>
          <p:spPr bwMode="auto">
            <a:xfrm>
              <a:off x="5330826" y="2302668"/>
              <a:ext cx="57708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MCPTT 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9" name="Rectangle 37"/>
            <p:cNvSpPr>
              <a:spLocks noChangeArrowheads="1"/>
            </p:cNvSpPr>
            <p:nvPr/>
          </p:nvSpPr>
          <p:spPr bwMode="auto">
            <a:xfrm>
              <a:off x="5626101" y="1978026"/>
              <a:ext cx="873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0" name="Rectangle 86"/>
            <p:cNvSpPr>
              <a:spLocks noChangeArrowheads="1"/>
            </p:cNvSpPr>
            <p:nvPr/>
          </p:nvSpPr>
          <p:spPr bwMode="auto">
            <a:xfrm>
              <a:off x="3746501" y="2479676"/>
              <a:ext cx="6619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 gateway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 name="Rectangle 87"/>
            <p:cNvSpPr>
              <a:spLocks noChangeArrowheads="1"/>
            </p:cNvSpPr>
            <p:nvPr/>
          </p:nvSpPr>
          <p:spPr bwMode="auto">
            <a:xfrm>
              <a:off x="3875088" y="2605088"/>
              <a:ext cx="3444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server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 name="Rectangle 89"/>
            <p:cNvSpPr>
              <a:spLocks noChangeArrowheads="1"/>
            </p:cNvSpPr>
            <p:nvPr/>
          </p:nvSpPr>
          <p:spPr bwMode="auto">
            <a:xfrm>
              <a:off x="4656138" y="2479676"/>
              <a:ext cx="3841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MCPTT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 name="Rectangle 90"/>
            <p:cNvSpPr>
              <a:spLocks noChangeArrowheads="1"/>
            </p:cNvSpPr>
            <p:nvPr/>
          </p:nvSpPr>
          <p:spPr bwMode="auto">
            <a:xfrm>
              <a:off x="4951413" y="2479676"/>
              <a:ext cx="952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 name="Rectangle 91"/>
            <p:cNvSpPr>
              <a:spLocks noChangeArrowheads="1"/>
            </p:cNvSpPr>
            <p:nvPr/>
          </p:nvSpPr>
          <p:spPr bwMode="auto">
            <a:xfrm>
              <a:off x="4981576" y="2479676"/>
              <a:ext cx="1158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 name="Line 92"/>
            <p:cNvSpPr>
              <a:spLocks noChangeShapeType="1"/>
            </p:cNvSpPr>
            <p:nvPr/>
          </p:nvSpPr>
          <p:spPr bwMode="auto">
            <a:xfrm flipH="1">
              <a:off x="4387851" y="2613026"/>
              <a:ext cx="787400"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16" name="Rectangle 93"/>
            <p:cNvSpPr>
              <a:spLocks noChangeArrowheads="1"/>
            </p:cNvSpPr>
            <p:nvPr/>
          </p:nvSpPr>
          <p:spPr bwMode="auto">
            <a:xfrm>
              <a:off x="2953587" y="2493089"/>
              <a:ext cx="42960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MCPTT-10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7" name="Rectangle 96"/>
            <p:cNvSpPr>
              <a:spLocks noChangeArrowheads="1"/>
            </p:cNvSpPr>
            <p:nvPr/>
          </p:nvSpPr>
          <p:spPr bwMode="auto">
            <a:xfrm>
              <a:off x="1922816" y="2266117"/>
              <a:ext cx="81324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Other MC system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8" name="Rectangle 97"/>
            <p:cNvSpPr>
              <a:spLocks noChangeArrowheads="1"/>
            </p:cNvSpPr>
            <p:nvPr/>
          </p:nvSpPr>
          <p:spPr bwMode="auto">
            <a:xfrm>
              <a:off x="2045494" y="2503489"/>
              <a:ext cx="6619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MC gateway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9" name="Rectangle 98"/>
            <p:cNvSpPr>
              <a:spLocks noChangeArrowheads="1"/>
            </p:cNvSpPr>
            <p:nvPr/>
          </p:nvSpPr>
          <p:spPr bwMode="auto">
            <a:xfrm>
              <a:off x="2174082" y="2625726"/>
              <a:ext cx="3444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rPr>
                <a:t>server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220" name="Straight Connector 219"/>
            <p:cNvCxnSpPr>
              <a:stCxn id="201" idx="3"/>
            </p:cNvCxnSpPr>
            <p:nvPr/>
          </p:nvCxnSpPr>
          <p:spPr>
            <a:xfrm>
              <a:off x="2686845" y="26241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1" name="Rounded Rectangular Callout 220"/>
            <p:cNvSpPr/>
            <p:nvPr/>
          </p:nvSpPr>
          <p:spPr>
            <a:xfrm>
              <a:off x="2023270" y="1756681"/>
              <a:ext cx="1314450" cy="446056"/>
            </a:xfrm>
            <a:prstGeom prst="wedgeRoundRectCallout">
              <a:avLst>
                <a:gd name="adj1" fmla="val 39070"/>
                <a:gd name="adj2" fmla="val 97794"/>
                <a:gd name="adj3" fmla="val 1666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t>Inter-system reference points</a:t>
              </a:r>
            </a:p>
          </p:txBody>
        </p:sp>
        <p:sp>
          <p:nvSpPr>
            <p:cNvPr id="224" name="Rectangle 88"/>
            <p:cNvSpPr>
              <a:spLocks noChangeArrowheads="1"/>
            </p:cNvSpPr>
            <p:nvPr/>
          </p:nvSpPr>
          <p:spPr bwMode="auto">
            <a:xfrm>
              <a:off x="3619501" y="2901952"/>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5" name="Rectangle 87"/>
            <p:cNvSpPr>
              <a:spLocks noChangeArrowheads="1"/>
            </p:cNvSpPr>
            <p:nvPr/>
          </p:nvSpPr>
          <p:spPr bwMode="auto">
            <a:xfrm>
              <a:off x="3688669" y="2899900"/>
              <a:ext cx="641123" cy="40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Configuration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6" name="Rectangle 88"/>
            <p:cNvSpPr>
              <a:spLocks noChangeArrowheads="1"/>
            </p:cNvSpPr>
            <p:nvPr/>
          </p:nvSpPr>
          <p:spPr bwMode="auto">
            <a:xfrm>
              <a:off x="3638551" y="3397252"/>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7" name="Rectangle 87"/>
            <p:cNvSpPr>
              <a:spLocks noChangeArrowheads="1"/>
            </p:cNvSpPr>
            <p:nvPr/>
          </p:nvSpPr>
          <p:spPr bwMode="auto">
            <a:xfrm>
              <a:off x="3707720" y="3391481"/>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Group</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8" name="Rectangle 88"/>
            <p:cNvSpPr>
              <a:spLocks noChangeArrowheads="1"/>
            </p:cNvSpPr>
            <p:nvPr/>
          </p:nvSpPr>
          <p:spPr bwMode="auto">
            <a:xfrm>
              <a:off x="3643994" y="3889377"/>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9" name="Rectangle 87"/>
            <p:cNvSpPr>
              <a:spLocks noChangeArrowheads="1"/>
            </p:cNvSpPr>
            <p:nvPr/>
          </p:nvSpPr>
          <p:spPr bwMode="auto">
            <a:xfrm>
              <a:off x="3713162" y="3891001"/>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Migration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0" name="Rectangle 88"/>
            <p:cNvSpPr>
              <a:spLocks noChangeArrowheads="1"/>
            </p:cNvSpPr>
            <p:nvPr/>
          </p:nvSpPr>
          <p:spPr bwMode="auto">
            <a:xfrm>
              <a:off x="1923545" y="2921561"/>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1" name="Rectangle 87"/>
            <p:cNvSpPr>
              <a:spLocks noChangeArrowheads="1"/>
            </p:cNvSpPr>
            <p:nvPr/>
          </p:nvSpPr>
          <p:spPr bwMode="auto">
            <a:xfrm>
              <a:off x="1992714" y="2933539"/>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Configuration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2" name="Rectangle 88"/>
            <p:cNvSpPr>
              <a:spLocks noChangeArrowheads="1"/>
            </p:cNvSpPr>
            <p:nvPr/>
          </p:nvSpPr>
          <p:spPr bwMode="auto">
            <a:xfrm>
              <a:off x="1929895" y="3416861"/>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3" name="Rectangle 87"/>
            <p:cNvSpPr>
              <a:spLocks noChangeArrowheads="1"/>
            </p:cNvSpPr>
            <p:nvPr/>
          </p:nvSpPr>
          <p:spPr bwMode="auto">
            <a:xfrm>
              <a:off x="1999064" y="3428839"/>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Group</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4" name="Rectangle 88"/>
            <p:cNvSpPr>
              <a:spLocks noChangeArrowheads="1"/>
            </p:cNvSpPr>
            <p:nvPr/>
          </p:nvSpPr>
          <p:spPr bwMode="auto">
            <a:xfrm>
              <a:off x="1935338" y="3908986"/>
              <a:ext cx="776288" cy="422275"/>
            </a:xfrm>
            <a:prstGeom prst="rect">
              <a:avLst/>
            </a:prstGeom>
            <a:solidFill>
              <a:schemeClr val="bg1">
                <a:lumMod val="95000"/>
              </a:schemeClr>
            </a:solidFill>
            <a:ln w="31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35" name="Rectangle 87"/>
            <p:cNvSpPr>
              <a:spLocks noChangeArrowheads="1"/>
            </p:cNvSpPr>
            <p:nvPr/>
          </p:nvSpPr>
          <p:spPr bwMode="auto">
            <a:xfrm>
              <a:off x="2004506" y="3909132"/>
              <a:ext cx="641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Migration</a:t>
              </a:r>
              <a:r>
                <a:rPr kumimoji="0" lang="en-US" altLang="en-US" sz="800" b="0" i="0" u="none" strike="noStrike" cap="none" normalizeH="0" dirty="0">
                  <a:ln>
                    <a:noFill/>
                  </a:ln>
                  <a:solidFill>
                    <a:srgbClr val="000000"/>
                  </a:solidFill>
                  <a:effectLst/>
                  <a:latin typeface="Calibri" panose="020F0502020204030204" pitchFamily="34" charset="0"/>
                </a:rPr>
                <a:t> management </a:t>
              </a:r>
              <a:r>
                <a:rPr kumimoji="0" lang="en-US" altLang="en-US" sz="800" b="0" i="0" u="none" strike="noStrike" cap="none" normalizeH="0" baseline="0" dirty="0">
                  <a:ln>
                    <a:noFill/>
                  </a:ln>
                  <a:solidFill>
                    <a:srgbClr val="000000"/>
                  </a:solidFill>
                  <a:effectLst/>
                  <a:latin typeface="Calibri" panose="020F0502020204030204" pitchFamily="34" charset="0"/>
                </a:rPr>
                <a:t>server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cxnSp>
          <p:nvCxnSpPr>
            <p:cNvPr id="236" name="Straight Connector 235"/>
            <p:cNvCxnSpPr/>
            <p:nvPr/>
          </p:nvCxnSpPr>
          <p:spPr>
            <a:xfrm>
              <a:off x="2693483" y="313848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2713833" y="36274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2713833" y="4122739"/>
              <a:ext cx="924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9" name="Rectangle 96"/>
            <p:cNvSpPr>
              <a:spLocks noChangeArrowheads="1"/>
            </p:cNvSpPr>
            <p:nvPr/>
          </p:nvSpPr>
          <p:spPr bwMode="auto">
            <a:xfrm>
              <a:off x="5130236" y="3369520"/>
              <a:ext cx="66617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MC system</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
          <p:nvSpPr>
            <p:cNvPr id="240" name="Rectangle 93"/>
            <p:cNvSpPr>
              <a:spLocks noChangeArrowheads="1"/>
            </p:cNvSpPr>
            <p:nvPr/>
          </p:nvSpPr>
          <p:spPr bwMode="auto">
            <a:xfrm>
              <a:off x="3019992" y="3012203"/>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1" name="Rectangle 93"/>
            <p:cNvSpPr>
              <a:spLocks noChangeArrowheads="1"/>
            </p:cNvSpPr>
            <p:nvPr/>
          </p:nvSpPr>
          <p:spPr bwMode="auto">
            <a:xfrm>
              <a:off x="3026075" y="3495519"/>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CSC-17</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2" name="Rectangle 93"/>
            <p:cNvSpPr>
              <a:spLocks noChangeArrowheads="1"/>
            </p:cNvSpPr>
            <p:nvPr/>
          </p:nvSpPr>
          <p:spPr bwMode="auto">
            <a:xfrm>
              <a:off x="3032901" y="3990818"/>
              <a:ext cx="2901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CSC-18</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91298709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8772525" cy="1006475"/>
          </a:xfrm>
        </p:spPr>
        <p:txBody>
          <a:bodyPr/>
          <a:lstStyle/>
          <a:p>
            <a:pPr eaLnBrk="1" hangingPunct="1"/>
            <a:r>
              <a:rPr lang="en-GB" altLang="en-US" dirty="0"/>
              <a:t>Mission Critical Communication Interworking (MCCI)</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803468" cy="4518025"/>
          </a:xfrm>
        </p:spPr>
        <p:txBody>
          <a:bodyPr/>
          <a:lstStyle/>
          <a:p>
            <a:r>
              <a:rPr lang="en-US" altLang="en-US" sz="3200" dirty="0"/>
              <a:t>Purpose and Scope</a:t>
            </a:r>
          </a:p>
          <a:p>
            <a:pPr lvl="1"/>
            <a:r>
              <a:rPr lang="en-US" altLang="en-US" dirty="0"/>
              <a:t>Adapts LMR (Land Mobile Radio, i.e. Public Safety radio) systems to MC systems</a:t>
            </a:r>
          </a:p>
          <a:p>
            <a:pPr lvl="1"/>
            <a:r>
              <a:rPr lang="en-US" altLang="en-US" dirty="0"/>
              <a:t>The IWF (</a:t>
            </a:r>
            <a:r>
              <a:rPr lang="en-US" altLang="en-US" dirty="0" err="1"/>
              <a:t>InterWorking</a:t>
            </a:r>
            <a:r>
              <a:rPr lang="en-US" altLang="en-US" dirty="0"/>
              <a:t> Function), along with its LMR system, will appear as a peer interconnected MC system</a:t>
            </a:r>
          </a:p>
          <a:p>
            <a:r>
              <a:rPr lang="en-US" altLang="en-US" sz="3200" dirty="0"/>
              <a:t>Key features</a:t>
            </a:r>
          </a:p>
          <a:p>
            <a:pPr lvl="1"/>
            <a:r>
              <a:rPr lang="en-GB" altLang="en-US" sz="2000" dirty="0"/>
              <a:t>Group ‘affiliation’</a:t>
            </a:r>
          </a:p>
          <a:p>
            <a:pPr lvl="1"/>
            <a:r>
              <a:rPr lang="en-GB" altLang="en-US" sz="2000" dirty="0"/>
              <a:t>Group management / Regrouping</a:t>
            </a:r>
          </a:p>
          <a:p>
            <a:pPr lvl="1"/>
            <a:r>
              <a:rPr lang="en-GB" altLang="en-US" sz="2000" dirty="0"/>
              <a:t>Group calls / Private calls</a:t>
            </a:r>
          </a:p>
          <a:p>
            <a:pPr lvl="1"/>
            <a:r>
              <a:rPr lang="en-GB" altLang="en-US" sz="2000" dirty="0"/>
              <a:t>Broadcast calls / Emergency and imminent peril calls</a:t>
            </a:r>
          </a:p>
          <a:p>
            <a:pPr lvl="1"/>
            <a:r>
              <a:rPr lang="en-GB" altLang="en-US" sz="2000" dirty="0"/>
              <a:t>Short messaging</a:t>
            </a:r>
          </a:p>
          <a:p>
            <a:pPr lvl="1"/>
            <a:r>
              <a:rPr lang="en-GB" altLang="en-US" sz="2000" dirty="0"/>
              <a:t>Location</a:t>
            </a:r>
          </a:p>
          <a:p>
            <a:pPr lvl="1"/>
            <a:r>
              <a:rPr lang="en-GB" altLang="en-US" sz="2000" dirty="0"/>
              <a:t>Support for LMR end-to-end security</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1E7A89C-E31C-4172-9824-1E8C43BAB58B}"/>
              </a:ext>
            </a:extLst>
          </p:cNvPr>
          <p:cNvPicPr>
            <a:picLocks noChangeAspect="1"/>
          </p:cNvPicPr>
          <p:nvPr/>
        </p:nvPicPr>
        <p:blipFill>
          <a:blip r:embed="rId4"/>
          <a:stretch>
            <a:fillRect/>
          </a:stretch>
        </p:blipFill>
        <p:spPr>
          <a:xfrm>
            <a:off x="7154333" y="3359918"/>
            <a:ext cx="5037667" cy="3021832"/>
          </a:xfrm>
          <a:prstGeom prst="rect">
            <a:avLst/>
          </a:prstGeom>
        </p:spPr>
      </p:pic>
    </p:spTree>
    <p:extLst>
      <p:ext uri="{BB962C8B-B14F-4D97-AF65-F5344CB8AC3E}">
        <p14:creationId xmlns:p14="http://schemas.microsoft.com/office/powerpoint/2010/main" val="17612088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MC MBMS UE API (MBMSAPI_MCS)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7882468" cy="4518025"/>
          </a:xfrm>
        </p:spPr>
        <p:txBody>
          <a:bodyPr/>
          <a:lstStyle/>
          <a:p>
            <a:r>
              <a:rPr lang="en-US" altLang="en-US" sz="3200" dirty="0"/>
              <a:t>Purpose and Scope</a:t>
            </a:r>
          </a:p>
          <a:p>
            <a:pPr lvl="1"/>
            <a:r>
              <a:rPr lang="en-US" altLang="en-US" sz="2800" dirty="0"/>
              <a:t>Enables 3</a:t>
            </a:r>
            <a:r>
              <a:rPr lang="en-US" altLang="en-US" sz="2800" baseline="30000" dirty="0"/>
              <a:t>rd</a:t>
            </a:r>
            <a:r>
              <a:rPr lang="en-US" altLang="en-US" sz="2800" dirty="0"/>
              <a:t> party Mission Critical Applications to access MBMS functionality on the UE</a:t>
            </a:r>
          </a:p>
          <a:p>
            <a:r>
              <a:rPr lang="en-US" altLang="en-US" sz="3200" dirty="0"/>
              <a:t>Key features</a:t>
            </a:r>
          </a:p>
          <a:p>
            <a:pPr lvl="1"/>
            <a:r>
              <a:rPr lang="en-US" altLang="en-US" dirty="0"/>
              <a:t>Application registration/de-registration</a:t>
            </a:r>
          </a:p>
          <a:p>
            <a:pPr lvl="1"/>
            <a:r>
              <a:rPr lang="en-US" altLang="en-US" dirty="0"/>
              <a:t>MBMS bearer registration/de-registration</a:t>
            </a:r>
          </a:p>
          <a:p>
            <a:pPr lvl="1"/>
            <a:r>
              <a:rPr lang="en-US" altLang="en-US" dirty="0"/>
              <a:t>Get MBMS SAI/update notification</a:t>
            </a:r>
          </a:p>
          <a:p>
            <a:pPr lvl="1"/>
            <a:r>
              <a:rPr lang="en-US" altLang="en-US" dirty="0"/>
              <a:t>Get cell info/update notification</a:t>
            </a:r>
          </a:p>
          <a:p>
            <a:pPr lvl="1"/>
            <a:r>
              <a:rPr lang="en-US" altLang="en-US" dirty="0"/>
              <a:t>MBMS bearer notification</a:t>
            </a:r>
          </a:p>
          <a:p>
            <a:pPr lvl="1"/>
            <a:r>
              <a:rPr lang="en-US" altLang="en-US" dirty="0"/>
              <a:t>Open/close media</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372DE3DF-C7E2-4DCB-A3A8-45B120D223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99538" y="2596091"/>
            <a:ext cx="2473325"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43662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MC Over IOPS (FS_MCSAA)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970624" cy="3871913"/>
          </a:xfrm>
        </p:spPr>
        <p:txBody>
          <a:bodyPr/>
          <a:lstStyle/>
          <a:p>
            <a:r>
              <a:rPr lang="en-US" altLang="en-US" sz="3200" dirty="0"/>
              <a:t>Purpose and Scope</a:t>
            </a:r>
          </a:p>
          <a:p>
            <a:pPr lvl="1"/>
            <a:r>
              <a:rPr lang="en-US" altLang="en-US" dirty="0"/>
              <a:t>This study focused on identifying application architecture solutions needed to support mission critical services during the Isolated E-UTRAN Operation for Public Safety (IOPS) mode of operation</a:t>
            </a:r>
          </a:p>
          <a:p>
            <a:r>
              <a:rPr lang="en-US" altLang="en-US" sz="3200" dirty="0"/>
              <a:t>Key features</a:t>
            </a:r>
          </a:p>
          <a:p>
            <a:pPr lvl="1"/>
            <a:r>
              <a:rPr lang="en-US" altLang="en-US" dirty="0"/>
              <a:t>Solutions for the IOPS functional model </a:t>
            </a:r>
            <a:br>
              <a:rPr lang="en-US" altLang="en-US" dirty="0"/>
            </a:br>
            <a:r>
              <a:rPr lang="en-US" altLang="en-US" dirty="0"/>
              <a:t>and architectural model</a:t>
            </a:r>
          </a:p>
          <a:p>
            <a:pPr lvl="1"/>
            <a:r>
              <a:rPr lang="en-US" altLang="en-US" dirty="0"/>
              <a:t>Solutions to address IOPS MC system </a:t>
            </a:r>
            <a:br>
              <a:rPr lang="en-US" altLang="en-US" dirty="0"/>
            </a:br>
            <a:r>
              <a:rPr lang="en-US" altLang="en-US" dirty="0"/>
              <a:t>synchronization aspects</a:t>
            </a:r>
          </a:p>
          <a:p>
            <a:pPr lvl="1"/>
            <a:r>
              <a:rPr lang="en-US" altLang="en-US" dirty="0"/>
              <a:t>Potential application procedures to be </a:t>
            </a:r>
            <a:br>
              <a:rPr lang="en-US" altLang="en-US" dirty="0"/>
            </a:br>
            <a:r>
              <a:rPr lang="en-US" altLang="en-US" dirty="0"/>
              <a:t>utilized on the IOPS mode of operation</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6272" y="3227207"/>
            <a:ext cx="3398838"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927476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60729" y="417379"/>
            <a:ext cx="10448925" cy="1006475"/>
          </a:xfrm>
        </p:spPr>
        <p:txBody>
          <a:bodyPr/>
          <a:lstStyle/>
          <a:p>
            <a:pPr eaLnBrk="1" hangingPunct="1"/>
            <a:r>
              <a:rPr lang="en-GB" altLang="en-US" dirty="0"/>
              <a:t>Discreet Listening &amp; Logging (FS_MCLOG)</a:t>
            </a:r>
          </a:p>
        </p:txBody>
      </p:sp>
      <p:sp>
        <p:nvSpPr>
          <p:cNvPr id="30723" name="Content Placeholder 2"/>
          <p:cNvSpPr>
            <a:spLocks noGrp="1"/>
          </p:cNvSpPr>
          <p:nvPr>
            <p:ph idx="1"/>
          </p:nvPr>
        </p:nvSpPr>
        <p:spPr>
          <a:xfrm>
            <a:off x="533400" y="1863725"/>
            <a:ext cx="9742488" cy="3871913"/>
          </a:xfrm>
        </p:spPr>
        <p:txBody>
          <a:bodyPr/>
          <a:lstStyle/>
          <a:p>
            <a:r>
              <a:rPr lang="en-US" altLang="en-US" sz="3200"/>
              <a:t> Discreet listening</a:t>
            </a:r>
          </a:p>
          <a:p>
            <a:pPr lvl="1"/>
            <a:r>
              <a:rPr lang="en-GB" altLang="en-US"/>
              <a:t>MCPTT and MCVideo private calls</a:t>
            </a:r>
          </a:p>
          <a:p>
            <a:pPr lvl="1"/>
            <a:r>
              <a:rPr lang="en-GB" altLang="en-US"/>
              <a:t>MCPTT and MCVideo group calls</a:t>
            </a:r>
          </a:p>
          <a:p>
            <a:pPr lvl="1"/>
            <a:r>
              <a:rPr lang="en-GB" altLang="en-US"/>
              <a:t>MCVideo pull and push</a:t>
            </a:r>
          </a:p>
          <a:p>
            <a:pPr lvl="1"/>
            <a:r>
              <a:rPr lang="en-GB" altLang="en-US"/>
              <a:t>MCData SDS and file distribution</a:t>
            </a:r>
          </a:p>
          <a:p>
            <a:r>
              <a:rPr lang="en-GB" altLang="en-US"/>
              <a:t> Logging</a:t>
            </a:r>
          </a:p>
          <a:p>
            <a:pPr lvl="1"/>
            <a:r>
              <a:rPr lang="en-GB" altLang="en-US"/>
              <a:t>MC logging function</a:t>
            </a:r>
          </a:p>
          <a:p>
            <a:pPr lvl="1"/>
            <a:r>
              <a:rPr lang="en-GB" altLang="en-US"/>
              <a:t>MC replay equipment</a:t>
            </a:r>
          </a:p>
          <a:p>
            <a:pPr lvl="1"/>
            <a:endParaRPr lang="en-US" altLang="en-US"/>
          </a:p>
        </p:txBody>
      </p:sp>
      <p:pic>
        <p:nvPicPr>
          <p:cNvPr id="3072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24538" y="2373313"/>
            <a:ext cx="254158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05438" y="4318000"/>
            <a:ext cx="358140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85225" y="1951038"/>
            <a:ext cx="3494088"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TextBox 6"/>
          <p:cNvSpPr txBox="1">
            <a:spLocks noChangeArrowheads="1"/>
          </p:cNvSpPr>
          <p:nvPr/>
        </p:nvSpPr>
        <p:spPr bwMode="auto">
          <a:xfrm>
            <a:off x="6464300" y="3660775"/>
            <a:ext cx="1463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Private communication</a:t>
            </a:r>
          </a:p>
        </p:txBody>
      </p:sp>
      <p:sp>
        <p:nvSpPr>
          <p:cNvPr id="30729" name="TextBox 10"/>
          <p:cNvSpPr txBox="1">
            <a:spLocks noChangeArrowheads="1"/>
          </p:cNvSpPr>
          <p:nvPr/>
        </p:nvSpPr>
        <p:spPr bwMode="auto">
          <a:xfrm>
            <a:off x="6464300" y="5951538"/>
            <a:ext cx="1463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Group Communication</a:t>
            </a:r>
          </a:p>
        </p:txBody>
      </p:sp>
      <p:sp>
        <p:nvSpPr>
          <p:cNvPr id="30730" name="TextBox 11"/>
          <p:cNvSpPr txBox="1">
            <a:spLocks noChangeArrowheads="1"/>
          </p:cNvSpPr>
          <p:nvPr/>
        </p:nvSpPr>
        <p:spPr bwMode="auto">
          <a:xfrm>
            <a:off x="9118600" y="5895975"/>
            <a:ext cx="29257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Logging and Replay</a:t>
            </a:r>
          </a:p>
        </p:txBody>
      </p:sp>
    </p:spTree>
    <p:extLst>
      <p:ext uri="{BB962C8B-B14F-4D97-AF65-F5344CB8AC3E}">
        <p14:creationId xmlns:p14="http://schemas.microsoft.com/office/powerpoint/2010/main" val="5038536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970624" cy="4128513"/>
          </a:xfrm>
        </p:spPr>
        <p:txBody>
          <a:bodyPr/>
          <a:lstStyle/>
          <a:p>
            <a:r>
              <a:rPr lang="en-US" altLang="en-US" sz="3200" dirty="0"/>
              <a:t>Purpose and Scope</a:t>
            </a:r>
          </a:p>
          <a:p>
            <a:pPr lvl="1"/>
            <a:r>
              <a:rPr lang="en-US" altLang="en-US" dirty="0"/>
              <a:t>This study focuses on identifying enhancements to the existing location architecture for MC services (MCPTT, MCVideo, MCData). These enhancements include such items as location history reporting and location of current talker. </a:t>
            </a:r>
          </a:p>
          <a:p>
            <a:r>
              <a:rPr lang="en-US" altLang="en-US" sz="3200" dirty="0"/>
              <a:t>Some key issues and solutions</a:t>
            </a:r>
          </a:p>
          <a:p>
            <a:pPr lvl="1"/>
            <a:r>
              <a:rPr lang="en-US" altLang="en-US" dirty="0"/>
              <a:t>Location of a user logged into more than one device</a:t>
            </a:r>
          </a:p>
          <a:p>
            <a:pPr lvl="1"/>
            <a:r>
              <a:rPr lang="en-US" altLang="en-US" dirty="0"/>
              <a:t>Location information in off-network operation</a:t>
            </a:r>
          </a:p>
          <a:p>
            <a:pPr lvl="1"/>
            <a:r>
              <a:rPr lang="en-US" altLang="en-US" dirty="0"/>
              <a:t>Sharing of location information</a:t>
            </a:r>
          </a:p>
          <a:p>
            <a:pPr lvl="1"/>
            <a:r>
              <a:rPr lang="en-US" altLang="en-US" dirty="0"/>
              <a:t>Triggering criteria in emergency scenarios</a:t>
            </a:r>
          </a:p>
          <a:p>
            <a:pPr lvl="1"/>
            <a:r>
              <a:rPr lang="en-US" altLang="en-US" dirty="0"/>
              <a:t>Location accuracy including enhanced capabilities</a:t>
            </a:r>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65D3124-3606-4785-83DF-CE7992318FF0}"/>
              </a:ext>
            </a:extLst>
          </p:cNvPr>
          <p:cNvSpPr txBox="1">
            <a:spLocks/>
          </p:cNvSpPr>
          <p:nvPr/>
        </p:nvSpPr>
        <p:spPr bwMode="auto">
          <a:xfrm>
            <a:off x="370907" y="378096"/>
            <a:ext cx="952799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GB" altLang="en-US" sz="4400" b="0" i="0" u="none" strike="noStrike" kern="1200" cap="none" spc="0" normalizeH="0" baseline="0" noProof="0" dirty="0">
                <a:ln>
                  <a:noFill/>
                </a:ln>
                <a:solidFill>
                  <a:schemeClr val="tx1"/>
                </a:solidFill>
                <a:effectLst/>
                <a:uLnTx/>
                <a:uFillTx/>
                <a:latin typeface="+mj-lt"/>
                <a:ea typeface="+mj-ea"/>
                <a:cs typeface="+mj-cs"/>
              </a:rPr>
              <a:t>Location enhancements </a:t>
            </a:r>
            <a:br>
              <a:rPr kumimoji="0" lang="en-GB" altLang="en-US" sz="4400" b="0" i="0" u="none" strike="noStrike" kern="1200" cap="none" spc="0" normalizeH="0" baseline="0" noProof="0" dirty="0">
                <a:ln>
                  <a:noFill/>
                </a:ln>
                <a:solidFill>
                  <a:schemeClr val="tx1"/>
                </a:solidFill>
                <a:effectLst/>
                <a:uLnTx/>
                <a:uFillTx/>
                <a:latin typeface="+mj-lt"/>
                <a:ea typeface="+mj-ea"/>
                <a:cs typeface="+mj-cs"/>
              </a:rPr>
            </a:br>
            <a:r>
              <a:rPr kumimoji="0" lang="en-GB" altLang="en-US" sz="4400" b="0" i="0" u="none" strike="noStrike" kern="1200" cap="none" spc="0" normalizeH="0" baseline="0" noProof="0" dirty="0">
                <a:ln>
                  <a:noFill/>
                </a:ln>
                <a:solidFill>
                  <a:schemeClr val="tx1"/>
                </a:solidFill>
                <a:effectLst/>
                <a:uLnTx/>
                <a:uFillTx/>
                <a:latin typeface="+mj-lt"/>
                <a:ea typeface="+mj-ea"/>
                <a:cs typeface="+mj-cs"/>
              </a:rPr>
              <a:t>for MC services (FS_enhMCLoc)</a:t>
            </a:r>
          </a:p>
        </p:txBody>
      </p:sp>
      <p:pic>
        <p:nvPicPr>
          <p:cNvPr id="8" name="Picture 1"/>
          <p:cNvPicPr>
            <a:picLocks noChangeAspect="1" noChangeArrowheads="1"/>
          </p:cNvPicPr>
          <p:nvPr/>
        </p:nvPicPr>
        <p:blipFill>
          <a:blip r:embed="rId4" cstate="print"/>
          <a:srcRect/>
          <a:stretch>
            <a:fillRect/>
          </a:stretch>
        </p:blipFill>
        <p:spPr bwMode="auto">
          <a:xfrm>
            <a:off x="7578152" y="3550056"/>
            <a:ext cx="4445000" cy="2540000"/>
          </a:xfrm>
          <a:prstGeom prst="rect">
            <a:avLst/>
          </a:prstGeom>
          <a:noFill/>
          <a:ln w="9525">
            <a:noFill/>
            <a:miter lim="800000"/>
            <a:headEnd/>
            <a:tailEnd/>
          </a:ln>
          <a:effectLst/>
        </p:spPr>
      </p:pic>
    </p:spTree>
    <p:extLst>
      <p:ext uri="{BB962C8B-B14F-4D97-AF65-F5344CB8AC3E}">
        <p14:creationId xmlns:p14="http://schemas.microsoft.com/office/powerpoint/2010/main" val="55371854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661851" y="382587"/>
            <a:ext cx="9206049" cy="1006475"/>
          </a:xfrm>
        </p:spPr>
        <p:txBody>
          <a:bodyPr/>
          <a:lstStyle/>
          <a:p>
            <a:pPr eaLnBrk="1" hangingPunct="1"/>
            <a:r>
              <a:rPr lang="en-GB" altLang="en-US" dirty="0"/>
              <a:t>MC Services over 5G (FS_MCOver5GS)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54489"/>
            <a:ext cx="10634133" cy="3871913"/>
          </a:xfrm>
        </p:spPr>
        <p:txBody>
          <a:bodyPr/>
          <a:lstStyle/>
          <a:p>
            <a:r>
              <a:rPr lang="en-US" altLang="en-US" sz="3200" dirty="0"/>
              <a:t>Purpose and Scope</a:t>
            </a:r>
          </a:p>
          <a:p>
            <a:pPr lvl="1"/>
            <a:r>
              <a:rPr lang="en-GB" dirty="0"/>
              <a:t>To identify the impacts on and the necessary changes in the Stage 2 Mission Critical specifications to ensure that the set of Mission Critical services is supported over the 5GS</a:t>
            </a:r>
            <a:endParaRPr lang="en-US" altLang="en-US" dirty="0"/>
          </a:p>
          <a:p>
            <a:r>
              <a:rPr lang="en-US" altLang="en-US" sz="3200" dirty="0"/>
              <a:t>Aspects</a:t>
            </a:r>
          </a:p>
          <a:p>
            <a:pPr lvl="1"/>
            <a:r>
              <a:rPr lang="en-GB" dirty="0"/>
              <a:t>Terminology/textual changes</a:t>
            </a:r>
          </a:p>
          <a:p>
            <a:pPr lvl="1"/>
            <a:r>
              <a:rPr lang="en-GB" dirty="0"/>
              <a:t>Technical issues</a:t>
            </a:r>
          </a:p>
          <a:p>
            <a:pPr lvl="2"/>
            <a:r>
              <a:rPr lang="en-GB" dirty="0"/>
              <a:t>Review and identify the 5GS aspects to support </a:t>
            </a:r>
            <a:br>
              <a:rPr lang="en-GB" dirty="0"/>
            </a:br>
            <a:r>
              <a:rPr lang="en-GB" dirty="0"/>
              <a:t>the Mission Critical architecture</a:t>
            </a:r>
          </a:p>
          <a:p>
            <a:pPr lvl="3"/>
            <a:r>
              <a:rPr lang="en-GB" dirty="0"/>
              <a:t>Highlight missing 5GS features required for MC services</a:t>
            </a:r>
          </a:p>
          <a:p>
            <a:pPr lvl="3"/>
            <a:r>
              <a:rPr lang="en-GB" dirty="0"/>
              <a:t>Use of new 5GS features</a:t>
            </a:r>
          </a:p>
          <a:p>
            <a:pPr lvl="3"/>
            <a:r>
              <a:rPr lang="en-GB" dirty="0"/>
              <a:t>Impact of 5GS architecture</a:t>
            </a:r>
          </a:p>
          <a:p>
            <a:pPr lvl="3"/>
            <a:endParaRPr lang="en-GB" dirty="0"/>
          </a:p>
          <a:p>
            <a:pPr lvl="2"/>
            <a:endParaRPr lang="en-US" altLang="en-US" dirty="0"/>
          </a:p>
          <a:p>
            <a:pPr lvl="1"/>
            <a:endParaRPr lang="en-US" altLang="en-US" dirty="0"/>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10566" y="3252560"/>
            <a:ext cx="4052643" cy="26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584950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highlight>
                  <a:srgbClr val="FFFF00"/>
                </a:highlight>
              </a:rPr>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35867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55592" cy="1006475"/>
          </a:xfrm>
        </p:spPr>
        <p:txBody>
          <a:bodyPr/>
          <a:lstStyle/>
          <a:p>
            <a:pPr eaLnBrk="1" hangingPunct="1"/>
            <a:r>
              <a:rPr lang="en-GB" altLang="en-US" dirty="0"/>
              <a:t>MONASTERY - </a:t>
            </a:r>
            <a:r>
              <a:rPr lang="en-US" altLang="en-US" dirty="0"/>
              <a:t>Mobile Communication System for Railways</a:t>
            </a:r>
            <a:r>
              <a:rPr lang="en-GB" altLang="en-US" dirty="0"/>
              <a:t> </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0" y="1651288"/>
            <a:ext cx="12065225" cy="4730461"/>
          </a:xfrm>
        </p:spPr>
        <p:txBody>
          <a:bodyPr/>
          <a:lstStyle/>
          <a:p>
            <a:r>
              <a:rPr lang="en-US" altLang="en-US" sz="3200" dirty="0"/>
              <a:t>Purpose and Scope</a:t>
            </a:r>
          </a:p>
          <a:p>
            <a:pPr lvl="1"/>
            <a:r>
              <a:rPr lang="en-US" altLang="en-US" sz="2000" dirty="0"/>
              <a:t>Enhance Mission Critical Communication by rail communication requirements to allow a migration from current GSM-R system towards FRMCS (Future Railways Mobile Communication System). The legacy GSM-R system will be not integral part of the FRMCS. Simply the focus is on interruptible service migration between GSM-R and FRMCS.</a:t>
            </a:r>
          </a:p>
          <a:p>
            <a:r>
              <a:rPr lang="en-US" altLang="en-US" sz="3200" dirty="0"/>
              <a:t>Key features</a:t>
            </a:r>
          </a:p>
          <a:p>
            <a:pPr lvl="1"/>
            <a:r>
              <a:rPr lang="de-DE" altLang="en-US" sz="2000" dirty="0"/>
              <a:t>F</a:t>
            </a:r>
            <a:r>
              <a:rPr lang="en-US" altLang="en-US" sz="2000" dirty="0" err="1"/>
              <a:t>unctional</a:t>
            </a:r>
            <a:r>
              <a:rPr lang="en-US" altLang="en-US" sz="2000" dirty="0"/>
              <a:t> addressing of the user for operational purposes applicable for voice, video and data service types e.g. train number or current role of the user e.g. train driver;</a:t>
            </a:r>
          </a:p>
          <a:p>
            <a:pPr lvl="1"/>
            <a:r>
              <a:rPr lang="de-DE" altLang="en-US" sz="2000" dirty="0"/>
              <a:t>I</a:t>
            </a:r>
            <a:r>
              <a:rPr lang="en-US" altLang="en-US" sz="2000" dirty="0"/>
              <a:t>P Connectivity for MC unaware data hosts e.g. train control command </a:t>
            </a:r>
            <a:r>
              <a:rPr lang="en-US" altLang="en-US" sz="2000" dirty="0" err="1"/>
              <a:t>signalling</a:t>
            </a:r>
            <a:r>
              <a:rPr lang="en-US" altLang="en-US" sz="2000" dirty="0"/>
              <a:t> (ETCS);</a:t>
            </a:r>
          </a:p>
          <a:p>
            <a:pPr lvl="1"/>
            <a:r>
              <a:rPr lang="de-DE" altLang="en-US" sz="2000" dirty="0"/>
              <a:t>D</a:t>
            </a:r>
            <a:r>
              <a:rPr lang="en-US" altLang="en-US" sz="2000" dirty="0" err="1"/>
              <a:t>ynamic</a:t>
            </a:r>
            <a:r>
              <a:rPr lang="en-US" altLang="en-US" sz="2000" dirty="0"/>
              <a:t> regrouping based on location and user roles;</a:t>
            </a:r>
          </a:p>
          <a:p>
            <a:pPr lvl="1"/>
            <a:r>
              <a:rPr lang="de-DE" altLang="en-US" sz="2000" dirty="0" err="1"/>
              <a:t>Specific</a:t>
            </a:r>
            <a:r>
              <a:rPr lang="de-DE" altLang="en-US" sz="2000" dirty="0"/>
              <a:t> </a:t>
            </a:r>
            <a:r>
              <a:rPr lang="de-DE" altLang="en-US" sz="2000" dirty="0" err="1"/>
              <a:t>railway</a:t>
            </a:r>
            <a:r>
              <a:rPr lang="de-DE" altLang="en-US" sz="2000" dirty="0"/>
              <a:t> </a:t>
            </a:r>
            <a:r>
              <a:rPr lang="de-DE" altLang="en-US" sz="2000" dirty="0" err="1"/>
              <a:t>functions</a:t>
            </a:r>
            <a:r>
              <a:rPr lang="de-DE" altLang="en-US" sz="2000" dirty="0"/>
              <a:t> </a:t>
            </a:r>
            <a:r>
              <a:rPr lang="de-DE" altLang="en-US" sz="2000" dirty="0" err="1"/>
              <a:t>for</a:t>
            </a:r>
            <a:r>
              <a:rPr lang="de-DE" altLang="en-US" sz="2000" dirty="0"/>
              <a:t> private and </a:t>
            </a:r>
            <a:r>
              <a:rPr lang="de-DE" altLang="en-US" sz="2000" dirty="0" err="1"/>
              <a:t>group</a:t>
            </a:r>
            <a:r>
              <a:rPr lang="de-DE" altLang="en-US" sz="2000" dirty="0"/>
              <a:t> </a:t>
            </a:r>
            <a:r>
              <a:rPr lang="de-DE" altLang="en-US" sz="2000" dirty="0" err="1"/>
              <a:t>communications</a:t>
            </a:r>
            <a:r>
              <a:rPr lang="de-DE" altLang="en-US" sz="2000" dirty="0"/>
              <a:t> (</a:t>
            </a:r>
            <a:r>
              <a:rPr lang="de-DE" altLang="en-US" sz="2000" dirty="0" err="1"/>
              <a:t>call</a:t>
            </a:r>
            <a:r>
              <a:rPr lang="de-DE" altLang="en-US" sz="2000" dirty="0"/>
              <a:t> </a:t>
            </a:r>
            <a:r>
              <a:rPr lang="de-DE" altLang="en-US" sz="2000" dirty="0" err="1"/>
              <a:t>forwarding</a:t>
            </a:r>
            <a:r>
              <a:rPr lang="de-DE" altLang="en-US" sz="2000" dirty="0"/>
              <a:t>, </a:t>
            </a:r>
            <a:r>
              <a:rPr lang="de-DE" altLang="en-US" sz="2000" dirty="0" err="1"/>
              <a:t>affiliation</a:t>
            </a:r>
            <a:r>
              <a:rPr lang="de-DE" altLang="en-US" sz="2000" dirty="0"/>
              <a:t> </a:t>
            </a:r>
            <a:r>
              <a:rPr lang="de-DE" altLang="en-US" sz="2000" dirty="0" err="1"/>
              <a:t>based</a:t>
            </a:r>
            <a:r>
              <a:rPr lang="de-DE" altLang="en-US" sz="2000" dirty="0"/>
              <a:t> on </a:t>
            </a:r>
            <a:r>
              <a:rPr lang="de-DE" altLang="en-US" sz="2000" dirty="0" err="1"/>
              <a:t>functional</a:t>
            </a:r>
            <a:r>
              <a:rPr lang="de-DE" altLang="en-US" sz="2000" dirty="0"/>
              <a:t> </a:t>
            </a:r>
            <a:r>
              <a:rPr lang="de-DE" altLang="en-US" sz="2000" dirty="0" err="1"/>
              <a:t>address</a:t>
            </a:r>
            <a:r>
              <a:rPr lang="de-DE" altLang="en-US" sz="2000" dirty="0"/>
              <a:t> etc.)</a:t>
            </a:r>
          </a:p>
          <a:p>
            <a:pPr lvl="1"/>
            <a:r>
              <a:rPr lang="de-DE" altLang="en-US" sz="2000" dirty="0" err="1"/>
              <a:t>Interworking</a:t>
            </a:r>
            <a:r>
              <a:rPr lang="de-DE" altLang="en-US" sz="2000" dirty="0"/>
              <a:t> </a:t>
            </a:r>
            <a:r>
              <a:rPr lang="de-DE" altLang="en-US" sz="2000" dirty="0" err="1"/>
              <a:t>with</a:t>
            </a:r>
            <a:r>
              <a:rPr lang="de-DE" altLang="en-US" sz="2000" dirty="0"/>
              <a:t> GSM-R;</a:t>
            </a:r>
          </a:p>
          <a:p>
            <a:pPr lvl="1"/>
            <a:r>
              <a:rPr lang="de-DE" altLang="en-US" sz="2000" dirty="0"/>
              <a:t>Sharing </a:t>
            </a:r>
            <a:r>
              <a:rPr lang="de-DE" altLang="en-US" sz="2000" dirty="0" err="1"/>
              <a:t>of</a:t>
            </a:r>
            <a:r>
              <a:rPr lang="de-DE" altLang="en-US" sz="2000" dirty="0"/>
              <a:t> </a:t>
            </a:r>
            <a:r>
              <a:rPr lang="de-DE" altLang="en-US" sz="2000" dirty="0" err="1"/>
              <a:t>one</a:t>
            </a:r>
            <a:r>
              <a:rPr lang="de-DE" altLang="en-US" sz="2000" dirty="0"/>
              <a:t> UE </a:t>
            </a:r>
            <a:r>
              <a:rPr lang="de-DE" altLang="en-US" sz="2000" dirty="0" err="1"/>
              <a:t>by</a:t>
            </a:r>
            <a:r>
              <a:rPr lang="de-DE" altLang="en-US" sz="2000" dirty="0"/>
              <a:t> multiple </a:t>
            </a:r>
            <a:r>
              <a:rPr lang="de-DE" altLang="en-US" sz="2000" dirty="0" err="1"/>
              <a:t>users</a:t>
            </a:r>
            <a:r>
              <a:rPr lang="de-DE" altLang="en-US" sz="2000" dirty="0"/>
              <a:t> </a:t>
            </a:r>
            <a:r>
              <a:rPr lang="de-DE" altLang="en-US" sz="2000" dirty="0" err="1"/>
              <a:t>simultaneously</a:t>
            </a:r>
            <a:r>
              <a:rPr lang="de-DE" altLang="en-US" sz="2000" dirty="0"/>
              <a:t> (Gateway UE).</a:t>
            </a:r>
            <a:endParaRPr lang="en-US" altLang="en-US" sz="20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85379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MONASTERY – High Level Services</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228604" y="1752888"/>
            <a:ext cx="5666505" cy="4343111"/>
          </a:xfrm>
        </p:spPr>
        <p:txBody>
          <a:bodyPr/>
          <a:lstStyle/>
          <a:p>
            <a:r>
              <a:rPr lang="en-US" altLang="en-US" sz="3200" dirty="0"/>
              <a:t>Key railway communication services </a:t>
            </a:r>
          </a:p>
          <a:p>
            <a:pPr lvl="1"/>
            <a:r>
              <a:rPr lang="en-US" altLang="en-US" sz="2000" dirty="0"/>
              <a:t>Operational role management</a:t>
            </a:r>
          </a:p>
          <a:p>
            <a:pPr lvl="1"/>
            <a:r>
              <a:rPr lang="en-US" altLang="en-US" sz="2000" dirty="0"/>
              <a:t>Multi-Talker control in group communication</a:t>
            </a:r>
          </a:p>
          <a:p>
            <a:pPr lvl="1"/>
            <a:r>
              <a:rPr lang="en-US" altLang="en-US" sz="2000" dirty="0"/>
              <a:t>Location dependent communication</a:t>
            </a:r>
          </a:p>
          <a:p>
            <a:pPr lvl="1"/>
            <a:r>
              <a:rPr lang="en-US" altLang="en-US" sz="2000" dirty="0"/>
              <a:t>IP connectivity for safety and non-safety rail applications </a:t>
            </a:r>
          </a:p>
          <a:p>
            <a:pPr lvl="1"/>
            <a:r>
              <a:rPr lang="en-US" altLang="en-US" sz="2000" dirty="0"/>
              <a:t>Maintenance services (location based grouping)</a:t>
            </a:r>
          </a:p>
          <a:p>
            <a:pPr lvl="1"/>
            <a:r>
              <a:rPr lang="en-US" altLang="en-US" sz="2000" dirty="0"/>
              <a:t>Railway specific services like railway emergency calls/alerts, location-dependent communication</a:t>
            </a:r>
          </a:p>
          <a:p>
            <a:pPr lvl="1"/>
            <a:r>
              <a:rPr lang="en-US" altLang="en-US" sz="2000" dirty="0"/>
              <a:t>Interworking with legacy GSM-R</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16EF887C-CB5F-4B01-9E2D-43A7C9BE6570}"/>
              </a:ext>
            </a:extLst>
          </p:cNvPr>
          <p:cNvPicPr>
            <a:picLocks noChangeAspect="1"/>
          </p:cNvPicPr>
          <p:nvPr/>
        </p:nvPicPr>
        <p:blipFill>
          <a:blip r:embed="rId4"/>
          <a:stretch>
            <a:fillRect/>
          </a:stretch>
        </p:blipFill>
        <p:spPr>
          <a:xfrm>
            <a:off x="5792000" y="1752888"/>
            <a:ext cx="6400000" cy="4390476"/>
          </a:xfrm>
          <a:prstGeom prst="rect">
            <a:avLst/>
          </a:prstGeom>
        </p:spPr>
      </p:pic>
    </p:spTree>
    <p:extLst>
      <p:ext uri="{BB962C8B-B14F-4D97-AF65-F5344CB8AC3E}">
        <p14:creationId xmlns:p14="http://schemas.microsoft.com/office/powerpoint/2010/main" val="3828268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MONASTERY – High Level Services (2)</a:t>
            </a:r>
            <a:br>
              <a:rPr lang="en-GB" altLang="en-US" dirty="0"/>
            </a:br>
            <a:r>
              <a:rPr lang="en-GB" altLang="en-US" dirty="0"/>
              <a:t>for further study </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228604" y="1901838"/>
            <a:ext cx="5666505" cy="3658453"/>
          </a:xfrm>
        </p:spPr>
        <p:txBody>
          <a:bodyPr/>
          <a:lstStyle/>
          <a:p>
            <a:r>
              <a:rPr lang="en-US" altLang="en-US" sz="3200" dirty="0"/>
              <a:t>Key railway communication services </a:t>
            </a:r>
          </a:p>
          <a:p>
            <a:pPr lvl="1"/>
            <a:r>
              <a:rPr lang="en-US" altLang="en-US" sz="2000" dirty="0"/>
              <a:t>Interworking between MCX system using functional addressing </a:t>
            </a:r>
          </a:p>
          <a:p>
            <a:pPr lvl="1"/>
            <a:r>
              <a:rPr lang="en-US" altLang="en-US" sz="2000" dirty="0"/>
              <a:t>Off-network communication for virtual coupling and train integrity </a:t>
            </a:r>
          </a:p>
          <a:p>
            <a:pPr lvl="1"/>
            <a:r>
              <a:rPr lang="en-US" altLang="en-US" sz="2000" dirty="0"/>
              <a:t>Gateway UE</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482ADD18-B390-436D-A667-78E0C2FBFE8B}"/>
              </a:ext>
            </a:extLst>
          </p:cNvPr>
          <p:cNvPicPr>
            <a:picLocks noChangeAspect="1"/>
          </p:cNvPicPr>
          <p:nvPr/>
        </p:nvPicPr>
        <p:blipFill>
          <a:blip r:embed="rId4"/>
          <a:stretch>
            <a:fillRect/>
          </a:stretch>
        </p:blipFill>
        <p:spPr>
          <a:xfrm>
            <a:off x="6018870" y="1901838"/>
            <a:ext cx="5257143" cy="3838095"/>
          </a:xfrm>
          <a:prstGeom prst="rect">
            <a:avLst/>
          </a:prstGeom>
        </p:spPr>
      </p:pic>
    </p:spTree>
    <p:extLst>
      <p:ext uri="{BB962C8B-B14F-4D97-AF65-F5344CB8AC3E}">
        <p14:creationId xmlns:p14="http://schemas.microsoft.com/office/powerpoint/2010/main" val="184282764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Common API Framework (CAPIF)</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315402"/>
          </a:xfrm>
        </p:spPr>
        <p:txBody>
          <a:bodyPr/>
          <a:lstStyle/>
          <a:p>
            <a:r>
              <a:rPr lang="en-US" altLang="en-US" sz="2000" dirty="0"/>
              <a:t>Purpose and Scope</a:t>
            </a:r>
          </a:p>
          <a:p>
            <a:pPr lvl="1"/>
            <a:r>
              <a:rPr lang="en-IN" altLang="en-US" sz="1800" dirty="0"/>
              <a:t>During Release 15, the Common API Framework (CAPIF) was developed to enable a unified Northbound API framework across 3GPP network functions, and to ensure that there is a single and harmonized approach for API development (Refer to 3GPP TS 23.222, TS 33.122 and TS 29.222).</a:t>
            </a:r>
          </a:p>
          <a:p>
            <a:pPr lvl="1"/>
            <a:r>
              <a:rPr lang="en-IN" altLang="en-US" sz="1800" dirty="0"/>
              <a:t>CAPIF provides a framework to host network and service APIs of PLMN and from 3rd party domain.</a:t>
            </a:r>
          </a:p>
          <a:p>
            <a:pPr lvl="1"/>
            <a:r>
              <a:rPr lang="en-IN" altLang="en-US" sz="1800" dirty="0"/>
              <a:t>This work has been successfully delivered and integrated with Northbound APIs developed by 3GPP SA2 Working Group (SCEF/NEF) and 3GPP SA4 (</a:t>
            </a:r>
            <a:r>
              <a:rPr lang="en-IN" altLang="en-US" sz="1800" dirty="0" err="1"/>
              <a:t>xMB</a:t>
            </a:r>
            <a:r>
              <a:rPr lang="en-IN" altLang="en-US" sz="1800" dirty="0"/>
              <a:t>).</a:t>
            </a:r>
          </a:p>
          <a:p>
            <a:pPr marL="457200" lvl="1" indent="0">
              <a:buNone/>
            </a:pPr>
            <a:endParaRPr lang="en-IN" altLang="en-US" sz="1800" dirty="0"/>
          </a:p>
          <a:p>
            <a:r>
              <a:rPr lang="en-US" altLang="en-US" sz="2000" dirty="0"/>
              <a:t>Key features</a:t>
            </a:r>
          </a:p>
          <a:p>
            <a:pPr marL="742950" lvl="1" indent="-285750">
              <a:lnSpc>
                <a:spcPct val="80000"/>
              </a:lnSpc>
            </a:pPr>
            <a:r>
              <a:rPr lang="en-US" altLang="en-US" sz="1600" dirty="0"/>
              <a:t>On-boarding/off-boarding API invoker</a:t>
            </a:r>
          </a:p>
          <a:p>
            <a:pPr marL="742950" lvl="1" indent="-285750">
              <a:lnSpc>
                <a:spcPct val="80000"/>
              </a:lnSpc>
            </a:pPr>
            <a:r>
              <a:rPr lang="en-US" altLang="en-US" sz="1600" dirty="0"/>
              <a:t>Register/de-register APIs</a:t>
            </a:r>
          </a:p>
          <a:p>
            <a:pPr marL="742950" lvl="1" indent="-285750">
              <a:lnSpc>
                <a:spcPct val="80000"/>
              </a:lnSpc>
            </a:pPr>
            <a:r>
              <a:rPr lang="en-US" altLang="en-US" sz="1600" dirty="0"/>
              <a:t>Discovery of APIs</a:t>
            </a:r>
          </a:p>
          <a:p>
            <a:pPr lvl="1"/>
            <a:r>
              <a:rPr lang="en-IN" altLang="en-US" sz="1600" dirty="0"/>
              <a:t> Support for 3rd party domains i.e. to allow 3rd party API providers to leverage the CAPIF framework</a:t>
            </a:r>
          </a:p>
          <a:p>
            <a:pPr lvl="1"/>
            <a:r>
              <a:rPr lang="en-IN" altLang="en-US" sz="1600" dirty="0"/>
              <a:t> Support for interconnection between two CAPIF providers</a:t>
            </a:r>
          </a:p>
          <a:p>
            <a:pPr lvl="1"/>
            <a:r>
              <a:rPr lang="en-IN" altLang="en-US" sz="1600" dirty="0"/>
              <a:t> The federation of CAPIF functions to support distributed deployments.</a:t>
            </a:r>
            <a:endParaRPr lang="en-US"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43A069B-6D01-4BB1-B38B-325CD12D07EE}"/>
              </a:ext>
            </a:extLst>
          </p:cNvPr>
          <p:cNvSpPr txBox="1">
            <a:spLocks/>
          </p:cNvSpPr>
          <p:nvPr/>
        </p:nvSpPr>
        <p:spPr bwMode="auto">
          <a:xfrm>
            <a:off x="5429324" y="4576026"/>
            <a:ext cx="5142632" cy="1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lvl="1" indent="-285750">
              <a:lnSpc>
                <a:spcPct val="80000"/>
              </a:lnSpc>
            </a:pPr>
            <a:r>
              <a:rPr lang="en-US" altLang="en-US" sz="1600" dirty="0"/>
              <a:t>CAPIF events Subscription/Notification</a:t>
            </a:r>
          </a:p>
          <a:p>
            <a:pPr marL="742950" lvl="1" indent="-285750">
              <a:lnSpc>
                <a:spcPct val="80000"/>
              </a:lnSpc>
            </a:pPr>
            <a:r>
              <a:rPr lang="en-US" altLang="en-US" sz="1600" dirty="0"/>
              <a:t>Entity Authentication/Authorization</a:t>
            </a:r>
          </a:p>
          <a:p>
            <a:pPr marL="742950" lvl="1" indent="-285750">
              <a:lnSpc>
                <a:spcPct val="80000"/>
              </a:lnSpc>
            </a:pPr>
            <a:r>
              <a:rPr lang="en-US" altLang="en-US" sz="1600" dirty="0"/>
              <a:t>Enables secure communication</a:t>
            </a:r>
          </a:p>
        </p:txBody>
      </p:sp>
    </p:spTree>
    <p:extLst>
      <p:ext uri="{BB962C8B-B14F-4D97-AF65-F5344CB8AC3E}">
        <p14:creationId xmlns:p14="http://schemas.microsoft.com/office/powerpoint/2010/main" val="341458659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CAPIF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6744093" cy="4471087"/>
          </a:xfrm>
        </p:spPr>
        <p:txBody>
          <a:bodyPr/>
          <a:lstStyle/>
          <a:p>
            <a:r>
              <a:rPr lang="en-US" altLang="en-US" sz="2400" dirty="0"/>
              <a:t>Key Functional Entities</a:t>
            </a:r>
          </a:p>
          <a:p>
            <a:pPr lvl="1"/>
            <a:r>
              <a:rPr lang="en-IN" altLang="en-US" sz="1600" b="1" dirty="0"/>
              <a:t>CAPIF Core Function (CCF)</a:t>
            </a:r>
            <a:r>
              <a:rPr lang="en-IN" altLang="en-US" sz="1600" dirty="0"/>
              <a:t> is a repository of all, PLMN and 3rd party, service APIs</a:t>
            </a:r>
            <a:br>
              <a:rPr lang="en-IN" altLang="en-US" sz="1600" dirty="0"/>
            </a:br>
            <a:r>
              <a:rPr lang="en-IN" altLang="en-US" sz="1600" dirty="0"/>
              <a:t>- allows discovery of the stored APIs by the API invokers and AEFs</a:t>
            </a:r>
            <a:br>
              <a:rPr lang="en-IN" altLang="en-US" sz="1600" dirty="0"/>
            </a:br>
            <a:r>
              <a:rPr lang="en-IN" altLang="en-US" sz="1600" dirty="0"/>
              <a:t>- authenticates and authorizes API invokers for use of the service APIs</a:t>
            </a:r>
            <a:br>
              <a:rPr lang="en-IN" altLang="en-US" sz="1600" dirty="0"/>
            </a:br>
            <a:r>
              <a:rPr lang="en-IN" altLang="en-US" sz="1600" dirty="0"/>
              <a:t>- logging and charging the API invocations</a:t>
            </a:r>
          </a:p>
          <a:p>
            <a:pPr lvl="1"/>
            <a:endParaRPr lang="en-US" altLang="en-US" sz="1600" dirty="0"/>
          </a:p>
          <a:p>
            <a:pPr lvl="1"/>
            <a:r>
              <a:rPr lang="en-IN" altLang="en-US" sz="1600" b="1" dirty="0"/>
              <a:t>API Exposing Function (AEF)</a:t>
            </a:r>
            <a:r>
              <a:rPr lang="en-IN" altLang="en-US" sz="1600" dirty="0"/>
              <a:t> is the provider of the services as APIs</a:t>
            </a:r>
            <a:br>
              <a:rPr lang="en-IN" altLang="en-US" sz="1600" dirty="0"/>
            </a:br>
            <a:r>
              <a:rPr lang="en-IN" altLang="en-US" sz="1600" dirty="0"/>
              <a:t>- validates the authorization of the API Invokers</a:t>
            </a:r>
            <a:br>
              <a:rPr lang="en-IN" altLang="en-US" sz="1600" dirty="0"/>
            </a:br>
            <a:r>
              <a:rPr lang="en-IN" altLang="en-US" sz="1600" dirty="0"/>
              <a:t>- provides the service to the API invoker</a:t>
            </a:r>
            <a:br>
              <a:rPr lang="en-IN" altLang="en-US" sz="1600" dirty="0"/>
            </a:br>
            <a:r>
              <a:rPr lang="en-IN" altLang="en-US" sz="1600" dirty="0"/>
              <a:t>- logs the invocations on the CCF and requests charging for the service.</a:t>
            </a:r>
          </a:p>
          <a:p>
            <a:pPr lvl="1"/>
            <a:endParaRPr lang="en-US" altLang="en-US" sz="1600" dirty="0"/>
          </a:p>
          <a:p>
            <a:pPr lvl="1"/>
            <a:r>
              <a:rPr lang="en-IN" altLang="en-US" sz="1600" b="1" dirty="0"/>
              <a:t>API Invoker</a:t>
            </a:r>
            <a:r>
              <a:rPr lang="en-IN" altLang="en-US" sz="1600" dirty="0"/>
              <a:t> is typically the applications that require service from the service providers</a:t>
            </a:r>
            <a:br>
              <a:rPr lang="en-IN" altLang="en-US" sz="1600" dirty="0"/>
            </a:br>
            <a:r>
              <a:rPr lang="en-IN" altLang="en-US" sz="1600" dirty="0"/>
              <a:t>- discovers the service APIs from the CAPIF Core Function</a:t>
            </a:r>
            <a:br>
              <a:rPr lang="en-IN" altLang="en-US" sz="1600" dirty="0"/>
            </a:br>
            <a:r>
              <a:rPr lang="en-IN" altLang="en-US" sz="1600" dirty="0"/>
              <a:t>- seeks authorization for API invocations</a:t>
            </a:r>
            <a:br>
              <a:rPr lang="en-IN" altLang="en-US" sz="1600" dirty="0"/>
            </a:br>
            <a:r>
              <a:rPr lang="en-IN" altLang="en-US" sz="1600" dirty="0"/>
              <a:t>- avails the services provided by the AEFs</a:t>
            </a:r>
            <a:endParaRPr lang="en-US"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Object 3"/>
          <p:cNvGraphicFramePr>
            <a:graphicFrameLocks noChangeAspect="1"/>
          </p:cNvGraphicFramePr>
          <p:nvPr>
            <p:extLst/>
          </p:nvPr>
        </p:nvGraphicFramePr>
        <p:xfrm>
          <a:off x="7047926" y="2205038"/>
          <a:ext cx="5111750" cy="3482975"/>
        </p:xfrm>
        <a:graphic>
          <a:graphicData uri="http://schemas.openxmlformats.org/presentationml/2006/ole">
            <mc:AlternateContent xmlns:mc="http://schemas.openxmlformats.org/markup-compatibility/2006">
              <mc:Choice xmlns:v="urn:schemas-microsoft-com:vml" Requires="v">
                <p:oleObj spid="_x0000_s1026" name="Visio" r:id="rId5" imgW="8124125" imgH="5567985" progId="Visio.Drawing.11">
                  <p:embed/>
                </p:oleObj>
              </mc:Choice>
              <mc:Fallback>
                <p:oleObj name="Visio" r:id="rId5" imgW="8124125" imgH="5567985" progId="Visio.Drawing.11">
                  <p:embed/>
                  <p:pic>
                    <p:nvPicPr>
                      <p:cNvPr id="4" name="Object 3"/>
                      <p:cNvPicPr>
                        <a:picLocks noChangeAspect="1" noChangeArrowheads="1"/>
                      </p:cNvPicPr>
                      <p:nvPr/>
                    </p:nvPicPr>
                    <p:blipFill>
                      <a:blip r:embed="rId6"/>
                      <a:srcRect/>
                      <a:stretch>
                        <a:fillRect/>
                      </a:stretch>
                    </p:blipFill>
                    <p:spPr bwMode="auto">
                      <a:xfrm>
                        <a:off x="7047926" y="2205038"/>
                        <a:ext cx="5111750" cy="3482975"/>
                      </a:xfrm>
                      <a:prstGeom prst="rect">
                        <a:avLst/>
                      </a:prstGeom>
                      <a:noFill/>
                    </p:spPr>
                  </p:pic>
                </p:oleObj>
              </mc:Fallback>
            </mc:AlternateContent>
          </a:graphicData>
        </a:graphic>
      </p:graphicFrame>
      <p:sp>
        <p:nvSpPr>
          <p:cNvPr id="2" name="Rectangle 1"/>
          <p:cNvSpPr/>
          <p:nvPr/>
        </p:nvSpPr>
        <p:spPr>
          <a:xfrm>
            <a:off x="7501858" y="5543043"/>
            <a:ext cx="4350327" cy="646331"/>
          </a:xfrm>
          <a:prstGeom prst="rect">
            <a:avLst/>
          </a:prstGeom>
        </p:spPr>
        <p:txBody>
          <a:bodyPr wrap="square">
            <a:spAutoFit/>
          </a:bodyPr>
          <a:lstStyle/>
          <a:p>
            <a:pPr algn="ctr"/>
            <a:r>
              <a:rPr lang="en-GB" dirty="0">
                <a:latin typeface="Times New Roman" panose="02020603050405020304" pitchFamily="18" charset="0"/>
                <a:ea typeface="Times New Roman" panose="02020603050405020304" pitchFamily="18" charset="0"/>
              </a:rPr>
              <a:t>Functional model for the CAPIF to support 3</a:t>
            </a:r>
            <a:r>
              <a:rPr lang="en-GB" baseline="30000" dirty="0">
                <a:latin typeface="Times New Roman" panose="02020603050405020304" pitchFamily="18" charset="0"/>
                <a:ea typeface="Times New Roman" panose="02020603050405020304" pitchFamily="18" charset="0"/>
              </a:rPr>
              <a:t>rd</a:t>
            </a:r>
            <a:r>
              <a:rPr lang="en-GB" dirty="0">
                <a:latin typeface="Times New Roman" panose="02020603050405020304" pitchFamily="18" charset="0"/>
                <a:ea typeface="Times New Roman" panose="02020603050405020304" pitchFamily="18" charset="0"/>
              </a:rPr>
              <a:t> party API providers</a:t>
            </a:r>
            <a:endParaRPr lang="en-IN" dirty="0"/>
          </a:p>
        </p:txBody>
      </p:sp>
    </p:spTree>
    <p:extLst>
      <p:ext uri="{BB962C8B-B14F-4D97-AF65-F5344CB8AC3E}">
        <p14:creationId xmlns:p14="http://schemas.microsoft.com/office/powerpoint/2010/main" val="3371619584"/>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882592" cy="1006475"/>
          </a:xfrm>
        </p:spPr>
        <p:txBody>
          <a:bodyPr/>
          <a:lstStyle/>
          <a:p>
            <a:pPr eaLnBrk="1" hangingPunct="1"/>
            <a:r>
              <a:rPr lang="en-US" dirty="0"/>
              <a:t>Service Enabler Architecture Layer for Verticals </a:t>
            </a:r>
            <a:r>
              <a:rPr lang="en-GB" altLang="en-US" dirty="0"/>
              <a:t>(SEAL)</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799073"/>
            <a:ext cx="10873510" cy="4453948"/>
          </a:xfrm>
        </p:spPr>
        <p:txBody>
          <a:bodyPr/>
          <a:lstStyle/>
          <a:p>
            <a:r>
              <a:rPr lang="en-US" altLang="en-US" sz="2400" dirty="0"/>
              <a:t>Purpose and Scope</a:t>
            </a:r>
          </a:p>
          <a:p>
            <a:pPr lvl="1"/>
            <a:r>
              <a:rPr lang="en-GB" altLang="en-US" sz="1800" dirty="0"/>
              <a:t>3GPP networks witnessing increasing demand from various vertical industries</a:t>
            </a:r>
          </a:p>
          <a:p>
            <a:pPr lvl="1"/>
            <a:r>
              <a:rPr lang="en-IN" altLang="en-US" sz="1800" dirty="0"/>
              <a:t>It is apparent that vertical applications will require similar core capabilities</a:t>
            </a:r>
            <a:r>
              <a:rPr lang="en-GB" altLang="en-US" sz="1800" dirty="0"/>
              <a:t> in a timely manner</a:t>
            </a:r>
          </a:p>
          <a:p>
            <a:pPr lvl="1"/>
            <a:r>
              <a:rPr lang="en-IN" altLang="en-US" sz="1800" dirty="0"/>
              <a:t>3GPP Release 16 TS 23.434 specifies application-enabling services that can be reused across vertical applications (e.g. V2X applications)</a:t>
            </a:r>
          </a:p>
          <a:p>
            <a:pPr lvl="1"/>
            <a:r>
              <a:rPr lang="en-IN" altLang="en-US" sz="1800" dirty="0"/>
              <a:t>SEAL also specifies the northbound APIs (complaint with CAPIF) - to enable flexible integration with vertical applications.</a:t>
            </a:r>
            <a:endParaRPr lang="en-US" altLang="en-US" sz="1800" dirty="0"/>
          </a:p>
          <a:p>
            <a:r>
              <a:rPr lang="en-US" altLang="en-US" sz="2400" dirty="0"/>
              <a:t>Key features</a:t>
            </a:r>
          </a:p>
          <a:p>
            <a:pPr lvl="1"/>
            <a:r>
              <a:rPr lang="en-IN" altLang="en-US" sz="1800" dirty="0"/>
              <a:t>SEAL services include </a:t>
            </a:r>
          </a:p>
          <a:p>
            <a:pPr lvl="2"/>
            <a:r>
              <a:rPr lang="en-IN" altLang="en-US" sz="1400" dirty="0"/>
              <a:t>Group management</a:t>
            </a:r>
            <a:endParaRPr lang="en-US" altLang="en-US" sz="1400" dirty="0"/>
          </a:p>
          <a:p>
            <a:pPr lvl="2"/>
            <a:r>
              <a:rPr lang="en-IN" altLang="en-US" sz="1400" dirty="0"/>
              <a:t>Configuration management</a:t>
            </a:r>
            <a:endParaRPr lang="en-US" altLang="en-US" sz="1400" dirty="0"/>
          </a:p>
          <a:p>
            <a:pPr lvl="2"/>
            <a:r>
              <a:rPr lang="en-IN" altLang="en-US" sz="1400" dirty="0"/>
              <a:t>Location management</a:t>
            </a:r>
          </a:p>
          <a:p>
            <a:pPr lvl="1"/>
            <a:r>
              <a:rPr lang="en-IN" altLang="en-US" sz="1800" dirty="0"/>
              <a:t>SEAL services are supported both in on-network and off-network</a:t>
            </a:r>
            <a:endParaRPr lang="en-US" altLang="en-US" sz="1800" dirty="0"/>
          </a:p>
          <a:p>
            <a:pPr lvl="1"/>
            <a:r>
              <a:rPr lang="en-US" altLang="en-US" sz="1800" dirty="0"/>
              <a:t>Interconnection between SEAL servers to</a:t>
            </a:r>
            <a:r>
              <a:rPr lang="en-IN" altLang="en-US" sz="1800" dirty="0"/>
              <a:t> support distributed SEAL server deployments</a:t>
            </a:r>
          </a:p>
          <a:p>
            <a:pPr lvl="1"/>
            <a:r>
              <a:rPr lang="en-IN" altLang="en-US" sz="1800" dirty="0"/>
              <a:t>Inter-service communication between SEAL servers (e.g. location based group management)</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E43A069B-6D01-4BB1-B38B-325CD12D07EE}"/>
              </a:ext>
            </a:extLst>
          </p:cNvPr>
          <p:cNvSpPr txBox="1">
            <a:spLocks/>
          </p:cNvSpPr>
          <p:nvPr/>
        </p:nvSpPr>
        <p:spPr bwMode="auto">
          <a:xfrm>
            <a:off x="4221546" y="4797710"/>
            <a:ext cx="3851563" cy="78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IN" altLang="en-US" sz="1400" dirty="0"/>
              <a:t>Identity management</a:t>
            </a:r>
          </a:p>
          <a:p>
            <a:pPr lvl="2"/>
            <a:r>
              <a:rPr lang="en-IN" altLang="en-US" sz="1400" dirty="0"/>
              <a:t>Key management</a:t>
            </a:r>
          </a:p>
          <a:p>
            <a:pPr lvl="2"/>
            <a:r>
              <a:rPr lang="en-IN" altLang="en-US" sz="1400" dirty="0"/>
              <a:t>Network resource management</a:t>
            </a:r>
          </a:p>
        </p:txBody>
      </p:sp>
    </p:spTree>
    <p:extLst>
      <p:ext uri="{BB962C8B-B14F-4D97-AF65-F5344CB8AC3E}">
        <p14:creationId xmlns:p14="http://schemas.microsoft.com/office/powerpoint/2010/main" val="279187976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highlight>
                  <a:srgbClr val="FFFF00"/>
                </a:highlight>
              </a:rPr>
              <a:t> Introduction to SA6</a:t>
            </a:r>
          </a:p>
          <a:p>
            <a:pPr lvl="1"/>
            <a:r>
              <a:rPr lang="en-US" altLang="en-US" sz="2800" dirty="0">
                <a:highlight>
                  <a:srgbClr val="FFFF00"/>
                </a:highlight>
              </a:rPr>
              <a:t> History and Evolution of SA6</a:t>
            </a:r>
          </a:p>
          <a:p>
            <a:pPr lvl="1"/>
            <a:r>
              <a:rPr lang="en-US" altLang="en-US" sz="2800" dirty="0">
                <a:highlight>
                  <a:srgbClr val="FFFF00"/>
                </a:highlight>
              </a:rPr>
              <a:t> Rel-16 / Rel-17 Overviews</a:t>
            </a:r>
          </a:p>
          <a:p>
            <a:r>
              <a:rPr lang="en-US" altLang="en-US" sz="3200" dirty="0"/>
              <a:t> 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2769269"/>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SEAL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6528810" cy="3871913"/>
          </a:xfrm>
        </p:spPr>
        <p:txBody>
          <a:bodyPr/>
          <a:lstStyle/>
          <a:p>
            <a:r>
              <a:rPr lang="en-US" altLang="en-US" dirty="0"/>
              <a:t>Key Functional Entities</a:t>
            </a:r>
          </a:p>
          <a:p>
            <a:pPr lvl="1"/>
            <a:r>
              <a:rPr lang="en-GB" b="1" dirty="0"/>
              <a:t>SEAL client </a:t>
            </a:r>
            <a:r>
              <a:rPr lang="en-GB" dirty="0"/>
              <a:t>(</a:t>
            </a:r>
            <a:r>
              <a:rPr lang="en-GB" sz="2000" dirty="0"/>
              <a:t>client side functionalities corresponding to the specific SEAL service</a:t>
            </a:r>
            <a:r>
              <a:rPr lang="en-GB" dirty="0"/>
              <a:t>)</a:t>
            </a:r>
          </a:p>
          <a:p>
            <a:pPr lvl="2"/>
            <a:r>
              <a:rPr lang="en-GB" dirty="0"/>
              <a:t>supports interactions with the VAL client(s) and with the corresponding SEAL client between the two UEs</a:t>
            </a:r>
            <a:endParaRPr lang="en-US" altLang="en-US" sz="2400" dirty="0"/>
          </a:p>
          <a:p>
            <a:pPr lvl="1"/>
            <a:r>
              <a:rPr lang="en-GB" b="1" dirty="0"/>
              <a:t>SEAL server </a:t>
            </a:r>
            <a:r>
              <a:rPr lang="en-GB" dirty="0"/>
              <a:t>(</a:t>
            </a:r>
            <a:r>
              <a:rPr lang="en-GB" sz="2000" dirty="0"/>
              <a:t>server side functionalities corresponding to the specific SEAL service</a:t>
            </a:r>
            <a:r>
              <a:rPr lang="en-GB" dirty="0"/>
              <a:t>)</a:t>
            </a:r>
            <a:endParaRPr lang="en-US" sz="2800" dirty="0"/>
          </a:p>
          <a:p>
            <a:pPr lvl="2"/>
            <a:r>
              <a:rPr lang="en-GB" dirty="0"/>
              <a:t>supports interactions with the VAL server(s) and with the corresponding SEAL server in distributed SEAL deployments</a:t>
            </a:r>
          </a:p>
          <a:p>
            <a:pPr lvl="2"/>
            <a:r>
              <a:rPr lang="en-GB" dirty="0"/>
              <a:t>acts as CAPIF's API exposing function (AEF)</a:t>
            </a:r>
          </a:p>
          <a:p>
            <a:pPr marL="914400" lvl="2" indent="0">
              <a:buNone/>
            </a:pPr>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7840719" y="5025903"/>
            <a:ext cx="3666388" cy="369332"/>
          </a:xfrm>
          <a:prstGeom prst="rect">
            <a:avLst/>
          </a:prstGeom>
        </p:spPr>
        <p:txBody>
          <a:bodyPr wrap="none">
            <a:spAutoFit/>
          </a:bodyPr>
          <a:lstStyle/>
          <a:p>
            <a:r>
              <a:rPr lang="en-GB" dirty="0">
                <a:latin typeface="Times New Roman" panose="02020603050405020304" pitchFamily="18" charset="0"/>
                <a:ea typeface="Times New Roman" panose="02020603050405020304" pitchFamily="18" charset="0"/>
              </a:rPr>
              <a:t>Generic on-network functional model</a:t>
            </a:r>
            <a:endParaRPr lang="en-IN" dirty="0"/>
          </a:p>
        </p:txBody>
      </p:sp>
      <p:graphicFrame>
        <p:nvGraphicFramePr>
          <p:cNvPr id="5" name="Object 4"/>
          <p:cNvGraphicFramePr>
            <a:graphicFrameLocks noChangeAspect="1"/>
          </p:cNvGraphicFramePr>
          <p:nvPr>
            <p:extLst/>
          </p:nvPr>
        </p:nvGraphicFramePr>
        <p:xfrm>
          <a:off x="6797965" y="2869785"/>
          <a:ext cx="5292436" cy="2079918"/>
        </p:xfrm>
        <a:graphic>
          <a:graphicData uri="http://schemas.openxmlformats.org/presentationml/2006/ole">
            <mc:AlternateContent xmlns:mc="http://schemas.openxmlformats.org/markup-compatibility/2006">
              <mc:Choice xmlns:v="urn:schemas-microsoft-com:vml" Requires="v">
                <p:oleObj spid="_x0000_s2050" name="Visio" r:id="rId5" imgW="5641635" imgH="2229241" progId="Visio.Drawing.11">
                  <p:embed/>
                </p:oleObj>
              </mc:Choice>
              <mc:Fallback>
                <p:oleObj name="Visio" r:id="rId5" imgW="5641635" imgH="2229241" progId="Visio.Drawing.11">
                  <p:embed/>
                  <p:pic>
                    <p:nvPicPr>
                      <p:cNvPr id="5" name="Object 4"/>
                      <p:cNvPicPr>
                        <a:picLocks noChangeAspect="1" noChangeArrowheads="1"/>
                      </p:cNvPicPr>
                      <p:nvPr/>
                    </p:nvPicPr>
                    <p:blipFill>
                      <a:blip r:embed="rId6"/>
                      <a:srcRect/>
                      <a:stretch>
                        <a:fillRect/>
                      </a:stretch>
                    </p:blipFill>
                    <p:spPr bwMode="auto">
                      <a:xfrm>
                        <a:off x="6797965" y="2869785"/>
                        <a:ext cx="5292436" cy="2079918"/>
                      </a:xfrm>
                      <a:prstGeom prst="rect">
                        <a:avLst/>
                      </a:prstGeom>
                      <a:noFill/>
                    </p:spPr>
                  </p:pic>
                </p:oleObj>
              </mc:Fallback>
            </mc:AlternateContent>
          </a:graphicData>
        </a:graphic>
      </p:graphicFrame>
    </p:spTree>
    <p:extLst>
      <p:ext uri="{BB962C8B-B14F-4D97-AF65-F5344CB8AC3E}">
        <p14:creationId xmlns:p14="http://schemas.microsoft.com/office/powerpoint/2010/main" val="332893017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IN" dirty="0"/>
              <a:t>Leveraging CAPIF and SEAL</a:t>
            </a:r>
            <a:endParaRPr lang="en-GB" altLang="en-US" dirty="0"/>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6"/>
            <a:ext cx="6310745" cy="4518602"/>
          </a:xfrm>
        </p:spPr>
        <p:txBody>
          <a:bodyPr/>
          <a:lstStyle/>
          <a:p>
            <a:r>
              <a:rPr lang="en-IN" sz="2400" dirty="0"/>
              <a:t>Enables rapid deployment of new vertical applications, with access to the common SEAL services provided by MNOs:</a:t>
            </a:r>
          </a:p>
          <a:p>
            <a:pPr lvl="1"/>
            <a:r>
              <a:rPr lang="en-IN" sz="2000" b="1" dirty="0"/>
              <a:t>SEAL</a:t>
            </a:r>
            <a:r>
              <a:rPr lang="en-IN" sz="2000" dirty="0"/>
              <a:t> services (e.g. location, group, etc.) are exposed as Northbound APIs</a:t>
            </a:r>
          </a:p>
          <a:p>
            <a:pPr lvl="1"/>
            <a:r>
              <a:rPr lang="en-IN" sz="2000" b="1" dirty="0"/>
              <a:t>CAPIF</a:t>
            </a:r>
            <a:r>
              <a:rPr lang="en-IN" sz="2000" dirty="0"/>
              <a:t> is used for publishing and discovery of SEAL services by the Vertical applications</a:t>
            </a:r>
          </a:p>
          <a:p>
            <a:pPr lvl="2"/>
            <a:endParaRPr lang="en-GB" sz="1800" dirty="0"/>
          </a:p>
          <a:p>
            <a:r>
              <a:rPr lang="en-US" altLang="en-US" dirty="0"/>
              <a:t>Benefits</a:t>
            </a:r>
          </a:p>
          <a:p>
            <a:pPr lvl="1"/>
            <a:r>
              <a:rPr lang="en-IN" altLang="en-US" sz="2000" dirty="0"/>
              <a:t>Vertical Service Provider – reduced time to market</a:t>
            </a:r>
          </a:p>
          <a:p>
            <a:pPr lvl="1"/>
            <a:r>
              <a:rPr lang="en-IN" altLang="en-US" sz="2000" dirty="0"/>
              <a:t>Network Operator – maximize reuse of their existing deployments</a:t>
            </a:r>
            <a:endParaRPr lang="en-US" altLang="en-US" sz="2000" dirty="0"/>
          </a:p>
          <a:p>
            <a:pPr lvl="2"/>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6810001" y="1939638"/>
            <a:ext cx="5046586" cy="4167369"/>
            <a:chOff x="6902361" y="1985818"/>
            <a:chExt cx="5046586" cy="4167369"/>
          </a:xfrm>
        </p:grpSpPr>
        <p:pic>
          <p:nvPicPr>
            <p:cNvPr id="3" name="Picture 2"/>
            <p:cNvPicPr>
              <a:picLocks noChangeAspect="1"/>
            </p:cNvPicPr>
            <p:nvPr/>
          </p:nvPicPr>
          <p:blipFill>
            <a:blip r:embed="rId4"/>
            <a:stretch>
              <a:fillRect/>
            </a:stretch>
          </p:blipFill>
          <p:spPr>
            <a:xfrm>
              <a:off x="6902361" y="1985818"/>
              <a:ext cx="5046586" cy="4167369"/>
            </a:xfrm>
            <a:prstGeom prst="rect">
              <a:avLst/>
            </a:prstGeom>
          </p:spPr>
        </p:pic>
        <p:pic>
          <p:nvPicPr>
            <p:cNvPr id="9" name="Picture 8"/>
            <p:cNvPicPr>
              <a:picLocks noChangeAspect="1"/>
            </p:cNvPicPr>
            <p:nvPr/>
          </p:nvPicPr>
          <p:blipFill>
            <a:blip r:embed="rId5"/>
            <a:stretch>
              <a:fillRect/>
            </a:stretch>
          </p:blipFill>
          <p:spPr>
            <a:xfrm>
              <a:off x="8876145" y="2073853"/>
              <a:ext cx="2823907" cy="935638"/>
            </a:xfrm>
            <a:prstGeom prst="rect">
              <a:avLst/>
            </a:prstGeom>
            <a:solidFill>
              <a:srgbClr val="B3D4EC"/>
            </a:solidFill>
            <a:ln>
              <a:solidFill>
                <a:schemeClr val="tx1"/>
              </a:solidFill>
            </a:ln>
            <a:effectLst>
              <a:innerShdw blurRad="63500" dist="50800" dir="5400000">
                <a:prstClr val="black">
                  <a:alpha val="50000"/>
                </a:prstClr>
              </a:innerShdw>
            </a:effectLst>
            <a:scene3d>
              <a:camera prst="perspectiveRelaxed"/>
              <a:lightRig rig="threePt" dir="t"/>
            </a:scene3d>
            <a:sp3d prstMaterial="matte"/>
          </p:spPr>
        </p:pic>
      </p:grpSp>
    </p:spTree>
    <p:extLst>
      <p:ext uri="{BB962C8B-B14F-4D97-AF65-F5344CB8AC3E}">
        <p14:creationId xmlns:p14="http://schemas.microsoft.com/office/powerpoint/2010/main" val="235682445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V2X Application (V2XAPP)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442807"/>
          </a:xfrm>
        </p:spPr>
        <p:txBody>
          <a:bodyPr>
            <a:normAutofit/>
          </a:bodyPr>
          <a:lstStyle/>
          <a:p>
            <a:r>
              <a:rPr lang="en-US" altLang="en-US" sz="3200" dirty="0"/>
              <a:t>Purpose and Scope</a:t>
            </a:r>
          </a:p>
          <a:p>
            <a:pPr lvl="1"/>
            <a:r>
              <a:rPr lang="en-US" altLang="en-US" sz="2800" dirty="0"/>
              <a:t>V2X application enabler layer that is necessary to ensure efficient use and deployment of V2X services over 3GPP systems.</a:t>
            </a:r>
          </a:p>
          <a:p>
            <a:pPr lvl="1"/>
            <a:r>
              <a:rPr lang="en-US" altLang="en-US" sz="2800" dirty="0"/>
              <a:t>Currently supports EPS. Study ongoing to support 5GS.</a:t>
            </a:r>
          </a:p>
          <a:p>
            <a:r>
              <a:rPr lang="en-US" altLang="en-US" sz="3200" dirty="0"/>
              <a:t>Key features</a:t>
            </a:r>
          </a:p>
          <a:p>
            <a:pPr lvl="1"/>
            <a:r>
              <a:rPr lang="en-US" altLang="en-US" dirty="0"/>
              <a:t>V2X service discovery</a:t>
            </a:r>
          </a:p>
          <a:p>
            <a:pPr lvl="1"/>
            <a:r>
              <a:rPr lang="en-US" altLang="en-US" dirty="0"/>
              <a:t>Application level location tracking</a:t>
            </a:r>
          </a:p>
          <a:p>
            <a:pPr lvl="1"/>
            <a:r>
              <a:rPr lang="en-US" altLang="en-US" dirty="0"/>
              <a:t>V2X message delivery</a:t>
            </a:r>
          </a:p>
          <a:p>
            <a:pPr lvl="1"/>
            <a:r>
              <a:rPr lang="en-US" altLang="en-US" dirty="0"/>
              <a:t>File distribution</a:t>
            </a:r>
          </a:p>
          <a:p>
            <a:pPr lvl="1"/>
            <a:r>
              <a:rPr lang="en-US" altLang="en-US" dirty="0"/>
              <a:t>Provisioning 3GPP system info</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414127" y="4269516"/>
            <a:ext cx="6388232" cy="170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Network monitoring</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V2X application resource management</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Dynamic group management (platooning support)</a:t>
            </a:r>
          </a:p>
          <a:p>
            <a:pPr marL="685800" lvl="1" indent="-228600">
              <a:lnSpc>
                <a:spcPct val="90000"/>
              </a:lnSpc>
              <a:spcBef>
                <a:spcPts val="500"/>
              </a:spcBef>
              <a:buClr>
                <a:srgbClr val="C00000"/>
              </a:buClr>
              <a:buFont typeface="Arial" panose="020B0604020202020204" pitchFamily="34" charset="0"/>
              <a:buChar char="•"/>
            </a:pPr>
            <a:r>
              <a:rPr lang="en-US" altLang="en-US" sz="2400" dirty="0">
                <a:latin typeface="+mn-lt"/>
                <a:cs typeface="+mn-cs"/>
              </a:rPr>
              <a:t>V2X service continuity</a:t>
            </a:r>
          </a:p>
        </p:txBody>
      </p:sp>
    </p:spTree>
    <p:extLst>
      <p:ext uri="{BB962C8B-B14F-4D97-AF65-F5344CB8AC3E}">
        <p14:creationId xmlns:p14="http://schemas.microsoft.com/office/powerpoint/2010/main" val="814750856"/>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V2XAPP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329939" y="1863725"/>
            <a:ext cx="5222450" cy="4593636"/>
          </a:xfrm>
        </p:spPr>
        <p:txBody>
          <a:bodyPr>
            <a:normAutofit/>
          </a:bodyPr>
          <a:lstStyle/>
          <a:p>
            <a:r>
              <a:rPr lang="en-US" altLang="en-US" dirty="0"/>
              <a:t>V2X application architecture developed based on SEAL.</a:t>
            </a:r>
          </a:p>
          <a:p>
            <a:pPr marL="0" indent="0">
              <a:buNone/>
            </a:pPr>
            <a:endParaRPr lang="en-US" altLang="en-US" dirty="0"/>
          </a:p>
          <a:p>
            <a:r>
              <a:rPr lang="en-US" altLang="en-US" dirty="0"/>
              <a:t>Key Functional Entities</a:t>
            </a:r>
          </a:p>
          <a:p>
            <a:pPr lvl="1"/>
            <a:r>
              <a:rPr lang="en-US" altLang="en-US" u="sng" dirty="0"/>
              <a:t>VAE client and server</a:t>
            </a:r>
            <a:r>
              <a:rPr lang="en-US" altLang="en-US" dirty="0"/>
              <a:t>: Abstracts the common V2X support functions and user plane interactions with 3GPP network systems. Provides APIs to the V2X application specific functions</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156460" y="1987665"/>
            <a:ext cx="6717548" cy="3985574"/>
          </a:xfrm>
          <a:prstGeom prst="rect">
            <a:avLst/>
          </a:prstGeom>
        </p:spPr>
      </p:pic>
      <p:sp>
        <p:nvSpPr>
          <p:cNvPr id="21" name="Rectangle 20"/>
          <p:cNvSpPr/>
          <p:nvPr/>
        </p:nvSpPr>
        <p:spPr>
          <a:xfrm>
            <a:off x="5646656" y="3508667"/>
            <a:ext cx="6099142" cy="258851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646656" y="5788573"/>
            <a:ext cx="1431417" cy="369332"/>
          </a:xfrm>
          <a:prstGeom prst="rect">
            <a:avLst/>
          </a:prstGeom>
          <a:noFill/>
        </p:spPr>
        <p:txBody>
          <a:bodyPr wrap="none" rtlCol="0">
            <a:spAutoFit/>
          </a:bodyPr>
          <a:lstStyle/>
          <a:p>
            <a:r>
              <a:rPr lang="en-US" dirty="0">
                <a:solidFill>
                  <a:srgbClr val="FF0000"/>
                </a:solidFill>
                <a:latin typeface="+mn-lt"/>
              </a:rPr>
              <a:t>SEAL services</a:t>
            </a:r>
          </a:p>
        </p:txBody>
      </p:sp>
      <p:sp>
        <p:nvSpPr>
          <p:cNvPr id="23" name="Rectangle 22"/>
          <p:cNvSpPr/>
          <p:nvPr/>
        </p:nvSpPr>
        <p:spPr>
          <a:xfrm>
            <a:off x="5638797" y="2573518"/>
            <a:ext cx="6107001" cy="895547"/>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638797" y="3130096"/>
            <a:ext cx="661280" cy="369332"/>
          </a:xfrm>
          <a:prstGeom prst="rect">
            <a:avLst/>
          </a:prstGeom>
          <a:noFill/>
        </p:spPr>
        <p:txBody>
          <a:bodyPr wrap="square" rtlCol="0">
            <a:spAutoFit/>
          </a:bodyPr>
          <a:lstStyle/>
          <a:p>
            <a:r>
              <a:rPr lang="en-US" dirty="0">
                <a:solidFill>
                  <a:srgbClr val="00B0F0"/>
                </a:solidFill>
                <a:latin typeface="+mn-lt"/>
              </a:rPr>
              <a:t>VAE</a:t>
            </a:r>
          </a:p>
        </p:txBody>
      </p:sp>
      <p:sp>
        <p:nvSpPr>
          <p:cNvPr id="25" name="Oval 24"/>
          <p:cNvSpPr/>
          <p:nvPr/>
        </p:nvSpPr>
        <p:spPr>
          <a:xfrm>
            <a:off x="8927184" y="1926939"/>
            <a:ext cx="480767" cy="386163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180966" y="1772636"/>
            <a:ext cx="453970" cy="369332"/>
          </a:xfrm>
          <a:prstGeom prst="rect">
            <a:avLst/>
          </a:prstGeom>
          <a:noFill/>
        </p:spPr>
        <p:txBody>
          <a:bodyPr wrap="none" rtlCol="0">
            <a:spAutoFit/>
          </a:bodyPr>
          <a:lstStyle/>
          <a:p>
            <a:r>
              <a:rPr lang="en-US" dirty="0" err="1">
                <a:solidFill>
                  <a:srgbClr val="C00000"/>
                </a:solidFill>
                <a:latin typeface="+mn-lt"/>
              </a:rPr>
              <a:t>Uu</a:t>
            </a:r>
            <a:endParaRPr lang="en-US" dirty="0">
              <a:solidFill>
                <a:srgbClr val="C00000"/>
              </a:solidFill>
              <a:latin typeface="+mn-lt"/>
            </a:endParaRPr>
          </a:p>
        </p:txBody>
      </p:sp>
      <p:sp>
        <p:nvSpPr>
          <p:cNvPr id="27" name="Oval 26"/>
          <p:cNvSpPr/>
          <p:nvPr/>
        </p:nvSpPr>
        <p:spPr>
          <a:xfrm>
            <a:off x="7078073" y="1921385"/>
            <a:ext cx="480767" cy="386163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7358652" y="1772636"/>
            <a:ext cx="543739" cy="369332"/>
          </a:xfrm>
          <a:prstGeom prst="rect">
            <a:avLst/>
          </a:prstGeom>
          <a:noFill/>
        </p:spPr>
        <p:txBody>
          <a:bodyPr wrap="none" rtlCol="0">
            <a:spAutoFit/>
          </a:bodyPr>
          <a:lstStyle/>
          <a:p>
            <a:r>
              <a:rPr lang="en-US" dirty="0">
                <a:solidFill>
                  <a:srgbClr val="C00000"/>
                </a:solidFill>
                <a:latin typeface="+mn-lt"/>
              </a:rPr>
              <a:t>PC5</a:t>
            </a:r>
          </a:p>
        </p:txBody>
      </p:sp>
      <p:sp>
        <p:nvSpPr>
          <p:cNvPr id="29" name="Oval 28"/>
          <p:cNvSpPr/>
          <p:nvPr/>
        </p:nvSpPr>
        <p:spPr>
          <a:xfrm>
            <a:off x="10515396" y="2440631"/>
            <a:ext cx="480767" cy="186569"/>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981833" y="2408530"/>
            <a:ext cx="480767" cy="186569"/>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0953215" y="2376366"/>
            <a:ext cx="628698" cy="261610"/>
          </a:xfrm>
          <a:prstGeom prst="rect">
            <a:avLst/>
          </a:prstGeom>
          <a:noFill/>
        </p:spPr>
        <p:txBody>
          <a:bodyPr wrap="none" rtlCol="0">
            <a:spAutoFit/>
          </a:bodyPr>
          <a:lstStyle/>
          <a:p>
            <a:r>
              <a:rPr lang="en-US" sz="1100" dirty="0">
                <a:solidFill>
                  <a:srgbClr val="C00000"/>
                </a:solidFill>
                <a:latin typeface="+mn-lt"/>
              </a:rPr>
              <a:t>NB APIs</a:t>
            </a:r>
          </a:p>
        </p:txBody>
      </p:sp>
      <p:sp>
        <p:nvSpPr>
          <p:cNvPr id="32" name="TextBox 31"/>
          <p:cNvSpPr txBox="1"/>
          <p:nvPr/>
        </p:nvSpPr>
        <p:spPr>
          <a:xfrm>
            <a:off x="6392030" y="2347278"/>
            <a:ext cx="848502" cy="276999"/>
          </a:xfrm>
          <a:prstGeom prst="rect">
            <a:avLst/>
          </a:prstGeom>
          <a:noFill/>
        </p:spPr>
        <p:txBody>
          <a:bodyPr wrap="none" rtlCol="0">
            <a:spAutoFit/>
          </a:bodyPr>
          <a:lstStyle/>
          <a:p>
            <a:r>
              <a:rPr lang="en-US" sz="1200" dirty="0">
                <a:solidFill>
                  <a:srgbClr val="C00000"/>
                </a:solidFill>
                <a:latin typeface="+mn-lt"/>
              </a:rPr>
              <a:t>Client APIs</a:t>
            </a:r>
          </a:p>
        </p:txBody>
      </p:sp>
    </p:spTree>
    <p:extLst>
      <p:ext uri="{BB962C8B-B14F-4D97-AF65-F5344CB8AC3E}">
        <p14:creationId xmlns:p14="http://schemas.microsoft.com/office/powerpoint/2010/main" val="166765421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Edge Application (EDGEAPP)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92301"/>
            <a:ext cx="10634133" cy="3871913"/>
          </a:xfrm>
        </p:spPr>
        <p:txBody>
          <a:bodyPr/>
          <a:lstStyle/>
          <a:p>
            <a:r>
              <a:rPr lang="en-US" altLang="en-US" sz="2400" dirty="0"/>
              <a:t>Purpose and Scope</a:t>
            </a:r>
          </a:p>
          <a:p>
            <a:pPr lvl="1"/>
            <a:r>
              <a:rPr lang="en-IN" sz="1800" dirty="0"/>
              <a:t>Edge Computing in 3GPP will help achieve the performance goals of Verticals, providing </a:t>
            </a:r>
            <a:r>
              <a:rPr lang="en-IN" sz="1800" b="1" dirty="0"/>
              <a:t>low latency and massive broadband</a:t>
            </a:r>
            <a:r>
              <a:rPr lang="en-IN" sz="1800" dirty="0"/>
              <a:t>.</a:t>
            </a:r>
          </a:p>
          <a:p>
            <a:pPr lvl="1"/>
            <a:r>
              <a:rPr lang="en-IN" sz="1800" dirty="0"/>
              <a:t>The study aims to define a </a:t>
            </a:r>
            <a:r>
              <a:rPr lang="en-IN" sz="1800" b="1" dirty="0"/>
              <a:t>supporting application layer</a:t>
            </a:r>
            <a:r>
              <a:rPr lang="en-IN" sz="1800" dirty="0"/>
              <a:t>, which enables the deployment of applications on the edge of 3GPP networks, with </a:t>
            </a:r>
            <a:r>
              <a:rPr lang="en-IN" sz="1800" b="1" dirty="0"/>
              <a:t>minimal impacts to edge-based applications </a:t>
            </a:r>
            <a:r>
              <a:rPr lang="en-IN" sz="1800" dirty="0"/>
              <a:t>on the UE. </a:t>
            </a:r>
          </a:p>
          <a:p>
            <a:r>
              <a:rPr lang="en-US" altLang="en-US" sz="2400" dirty="0"/>
              <a:t>Key features</a:t>
            </a:r>
          </a:p>
          <a:p>
            <a:pPr lvl="1"/>
            <a:r>
              <a:rPr lang="en-IN" altLang="en-US" sz="1800" b="1" dirty="0"/>
              <a:t>UE application portability</a:t>
            </a:r>
            <a:r>
              <a:rPr lang="en-IN" altLang="en-US" sz="1800" dirty="0"/>
              <a:t> </a:t>
            </a:r>
            <a:r>
              <a:rPr lang="en-IN" altLang="en-US" sz="1400" dirty="0"/>
              <a:t>Changes in Application Clients compared to existing cloud environment are avoided.</a:t>
            </a:r>
            <a:endParaRPr lang="en-IN" altLang="en-US" sz="1600" dirty="0"/>
          </a:p>
          <a:p>
            <a:pPr lvl="1"/>
            <a:r>
              <a:rPr lang="en-IN" altLang="en-US" sz="1800" b="1" dirty="0"/>
              <a:t>Edge application portability</a:t>
            </a:r>
            <a:r>
              <a:rPr lang="en-IN" altLang="en-US" sz="1800" dirty="0"/>
              <a:t> </a:t>
            </a:r>
            <a:r>
              <a:rPr lang="en-IN" altLang="en-US" sz="1400" dirty="0"/>
              <a:t>Changes in Application Servers compared to existing cloud environment are avoided.</a:t>
            </a:r>
            <a:endParaRPr lang="en-IN" altLang="en-US" sz="1600" dirty="0"/>
          </a:p>
          <a:p>
            <a:pPr lvl="1"/>
            <a:r>
              <a:rPr lang="en-IN" altLang="en-US" sz="1800" b="1" dirty="0"/>
              <a:t>Service differentiation</a:t>
            </a:r>
            <a:r>
              <a:rPr lang="en-IN" altLang="en-US" sz="1800" dirty="0"/>
              <a:t> </a:t>
            </a:r>
            <a:r>
              <a:rPr lang="en-IN" altLang="en-US" sz="1400" dirty="0"/>
              <a:t>The mobile operator is able to provide service differentiation (e.g. by enabling/disabling the Edge Computing functionalities).</a:t>
            </a:r>
          </a:p>
          <a:p>
            <a:pPr lvl="1"/>
            <a:r>
              <a:rPr lang="en-IN" altLang="en-US" sz="1800" b="1" dirty="0"/>
              <a:t>Flexible deployment</a:t>
            </a:r>
            <a:r>
              <a:rPr lang="en-IN" altLang="en-US" sz="1800" dirty="0"/>
              <a:t> </a:t>
            </a:r>
            <a:r>
              <a:rPr lang="en-IN" altLang="en-US" sz="1400" dirty="0"/>
              <a:t>There can be multiple Edge Computing providers within a single PLMN operator network. The Edge Data Network can be a subarea of a PLMN.</a:t>
            </a:r>
            <a:endParaRPr lang="en-IN" altLang="en-US" sz="1600" dirty="0"/>
          </a:p>
          <a:p>
            <a:pPr lvl="1"/>
            <a:r>
              <a:rPr lang="en-IN" altLang="en-US" sz="1800" b="1" dirty="0"/>
              <a:t>Interworking with 3GPP network</a:t>
            </a:r>
            <a:r>
              <a:rPr lang="en-IN" altLang="en-US" sz="1800" dirty="0"/>
              <a:t> </a:t>
            </a:r>
            <a:r>
              <a:rPr lang="en-IN" altLang="en-US" sz="1400" dirty="0"/>
              <a:t>Capability exposure, such as location service, </a:t>
            </a:r>
            <a:r>
              <a:rPr lang="en-IN" altLang="en-US" sz="1400" dirty="0" err="1"/>
              <a:t>QoS</a:t>
            </a:r>
            <a:r>
              <a:rPr lang="en-IN" altLang="en-US" sz="1400" dirty="0"/>
              <a:t>, AF traffic influence, to the Edge Applications.</a:t>
            </a:r>
          </a:p>
          <a:p>
            <a:pPr lvl="1"/>
            <a:r>
              <a:rPr lang="en-IN" altLang="en-US" sz="1800" b="1" dirty="0">
                <a:solidFill>
                  <a:prstClr val="black"/>
                </a:solidFill>
              </a:rPr>
              <a:t>Service continuity</a:t>
            </a:r>
            <a:r>
              <a:rPr lang="en-IN" altLang="en-US" sz="1800" dirty="0">
                <a:solidFill>
                  <a:prstClr val="black"/>
                </a:solidFill>
              </a:rPr>
              <a:t> </a:t>
            </a:r>
            <a:r>
              <a:rPr lang="en-IN" altLang="en-US" sz="1400" dirty="0">
                <a:solidFill>
                  <a:prstClr val="black"/>
                </a:solidFill>
              </a:rPr>
              <a:t>Support for continuation of application context across Edge deployments</a:t>
            </a:r>
            <a:endParaRPr lang="en-IN" altLang="en-US" sz="1600" dirty="0">
              <a:solidFill>
                <a:prstClr val="black"/>
              </a:solidFill>
            </a:endParaRPr>
          </a:p>
          <a:p>
            <a:pPr lvl="1"/>
            <a:endParaRPr lang="en-IN" altLang="en-US" sz="16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36638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EDGEAPP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400" y="1863725"/>
            <a:ext cx="5438776" cy="3871913"/>
          </a:xfrm>
        </p:spPr>
        <p:txBody>
          <a:bodyPr/>
          <a:lstStyle/>
          <a:p>
            <a:r>
              <a:rPr lang="en-US" altLang="en-US" sz="2000" dirty="0"/>
              <a:t>Key Functional Entities</a:t>
            </a:r>
          </a:p>
          <a:p>
            <a:pPr lvl="1"/>
            <a:r>
              <a:rPr lang="en-IN" altLang="en-US" sz="1800" b="1" dirty="0"/>
              <a:t>Edge Enabler Server: </a:t>
            </a:r>
            <a:r>
              <a:rPr lang="en-IN" altLang="en-US" sz="1800" dirty="0"/>
              <a:t>Provides information related to the Edge Applications, such as availability and related configuration, to the Edge Enabler Client; and exposes capabilities of 3GPP network to Edge Applications.</a:t>
            </a:r>
          </a:p>
          <a:p>
            <a:pPr lvl="1"/>
            <a:r>
              <a:rPr lang="en-IN" altLang="en-US" sz="1800" b="1" dirty="0"/>
              <a:t>Edge Enabler Client: </a:t>
            </a:r>
            <a:r>
              <a:rPr lang="en-IN" altLang="en-US" sz="1800" dirty="0"/>
              <a:t>Enables discovery of Edge Applications and provisioning of configuration data</a:t>
            </a:r>
          </a:p>
          <a:p>
            <a:pPr lvl="1"/>
            <a:r>
              <a:rPr lang="en-IN" altLang="en-US" sz="1800" b="1" dirty="0"/>
              <a:t>Edge Data Network Configuration Server:</a:t>
            </a:r>
            <a:r>
              <a:rPr lang="en-IN" altLang="en-US" sz="1800" dirty="0"/>
              <a:t> Providing Edge Data Network configuration information to the Edge Enabler Client</a:t>
            </a:r>
          </a:p>
          <a:p>
            <a:pPr lvl="1"/>
            <a:endParaRPr lang="en-US" altLang="en-US" sz="1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
          <p:cNvGraphicFramePr>
            <a:graphicFrameLocks noChangeAspect="1"/>
          </p:cNvGraphicFramePr>
          <p:nvPr>
            <p:extLst/>
          </p:nvPr>
        </p:nvGraphicFramePr>
        <p:xfrm>
          <a:off x="5746472" y="1627466"/>
          <a:ext cx="6457950" cy="3343275"/>
        </p:xfrm>
        <a:graphic>
          <a:graphicData uri="http://schemas.openxmlformats.org/presentationml/2006/ole">
            <mc:AlternateContent xmlns:mc="http://schemas.openxmlformats.org/markup-compatibility/2006">
              <mc:Choice xmlns:v="urn:schemas-microsoft-com:vml" Requires="v">
                <p:oleObj spid="_x0000_s3074" name="Visio" r:id="rId5" imgW="7746882" imgH="4009478" progId="Visio.Drawing.11">
                  <p:embed/>
                </p:oleObj>
              </mc:Choice>
              <mc:Fallback>
                <p:oleObj name="Visio" r:id="rId5" imgW="7746882" imgH="4009478" progId="Visio.Drawing.11">
                  <p:embed/>
                  <p:pic>
                    <p:nvPicPr>
                      <p:cNvPr id="6" name="Object 5"/>
                      <p:cNvPicPr>
                        <a:picLocks noChangeAspect="1" noChangeArrowheads="1"/>
                      </p:cNvPicPr>
                      <p:nvPr/>
                    </p:nvPicPr>
                    <p:blipFill>
                      <a:blip r:embed="rId6"/>
                      <a:srcRect/>
                      <a:stretch>
                        <a:fillRect/>
                      </a:stretch>
                    </p:blipFill>
                    <p:spPr bwMode="auto">
                      <a:xfrm>
                        <a:off x="5746472" y="1627466"/>
                        <a:ext cx="6457950" cy="3343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2">
            <a:extLst>
              <a:ext uri="{FF2B5EF4-FFF2-40B4-BE49-F238E27FC236}">
                <a16:creationId xmlns:a16="http://schemas.microsoft.com/office/drawing/2014/main" id="{E43A069B-6D01-4BB1-B38B-325CD12D07EE}"/>
              </a:ext>
            </a:extLst>
          </p:cNvPr>
          <p:cNvSpPr txBox="1">
            <a:spLocks/>
          </p:cNvSpPr>
          <p:nvPr/>
        </p:nvSpPr>
        <p:spPr bwMode="auto">
          <a:xfrm>
            <a:off x="533400" y="5694788"/>
            <a:ext cx="11246644" cy="40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r>
              <a:rPr lang="en-US" altLang="en-US" sz="2000" dirty="0"/>
              <a:t>The study report is being documented in 3GPP TR 23.758, and is expected to be complete by December’2019.</a:t>
            </a:r>
            <a:endParaRPr lang="en-US" altLang="en-US" sz="1800" dirty="0"/>
          </a:p>
        </p:txBody>
      </p:sp>
      <p:sp>
        <p:nvSpPr>
          <p:cNvPr id="3" name="Rectangle 2"/>
          <p:cNvSpPr/>
          <p:nvPr/>
        </p:nvSpPr>
        <p:spPr>
          <a:xfrm>
            <a:off x="7032592" y="4891524"/>
            <a:ext cx="4140877" cy="307777"/>
          </a:xfrm>
          <a:prstGeom prst="rect">
            <a:avLst/>
          </a:prstGeom>
        </p:spPr>
        <p:txBody>
          <a:bodyPr wrap="none">
            <a:spAutoFit/>
          </a:bodyPr>
          <a:lstStyle/>
          <a:p>
            <a:r>
              <a:rPr lang="en-GB" sz="1400" dirty="0">
                <a:latin typeface="Times New Roman" panose="02020603050405020304" pitchFamily="18" charset="0"/>
                <a:ea typeface="SimSun" panose="02010600030101010101" pitchFamily="2" charset="-122"/>
              </a:rPr>
              <a:t>Application architecture for enabling edge applications</a:t>
            </a:r>
            <a:endParaRPr lang="en-IN" sz="1400" dirty="0"/>
          </a:p>
        </p:txBody>
      </p:sp>
    </p:spTree>
    <p:extLst>
      <p:ext uri="{BB962C8B-B14F-4D97-AF65-F5344CB8AC3E}">
        <p14:creationId xmlns:p14="http://schemas.microsoft.com/office/powerpoint/2010/main" val="128484695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6" y="365125"/>
            <a:ext cx="8780992" cy="1006475"/>
          </a:xfrm>
        </p:spPr>
        <p:txBody>
          <a:bodyPr/>
          <a:lstStyle/>
          <a:p>
            <a:pPr eaLnBrk="1" hangingPunct="1"/>
            <a:r>
              <a:rPr lang="en-GB" altLang="en-US" dirty="0"/>
              <a:t>Factories of the Future Application (FFAPP)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45909" y="1863725"/>
            <a:ext cx="11423177" cy="4318711"/>
          </a:xfrm>
        </p:spPr>
        <p:txBody>
          <a:bodyPr/>
          <a:lstStyle/>
          <a:p>
            <a:r>
              <a:rPr lang="en-GB" altLang="zh-CN" sz="2400" dirty="0"/>
              <a:t>FFAPP identifies architecture requirements and application architecture to ensure efficient use and deployment of </a:t>
            </a:r>
            <a:r>
              <a:rPr lang="en-US" altLang="zh-CN" sz="2400" dirty="0"/>
              <a:t>application layer support for Factories of the Future in 5G network</a:t>
            </a:r>
            <a:r>
              <a:rPr lang="en-GB" altLang="zh-CN" sz="2400" dirty="0"/>
              <a:t>. </a:t>
            </a:r>
            <a:endParaRPr lang="en-US" altLang="en-US" sz="2400" dirty="0"/>
          </a:p>
          <a:p>
            <a:pPr lvl="1"/>
            <a:r>
              <a:rPr lang="en-GB" altLang="zh-CN" dirty="0"/>
              <a:t>takes into consideration the existing work including stage 1 requirements in 3GPP TS 22.261 and 3GPP TS 22.104,  and provides recommendation for normative work</a:t>
            </a:r>
            <a:endParaRPr lang="en-US" altLang="en-US" dirty="0"/>
          </a:p>
          <a:p>
            <a:r>
              <a:rPr lang="en-US" altLang="en-US" sz="2400" dirty="0"/>
              <a:t>Key features</a:t>
            </a:r>
          </a:p>
          <a:p>
            <a:pPr lvl="1"/>
            <a:r>
              <a:rPr lang="en-GB" altLang="zh-CN" dirty="0"/>
              <a:t>support for network slicing, cross network slice coordination</a:t>
            </a:r>
            <a:endParaRPr lang="en-US" altLang="en-US" dirty="0"/>
          </a:p>
          <a:p>
            <a:pPr lvl="1"/>
            <a:r>
              <a:rPr lang="en-GB" altLang="zh-CN" dirty="0"/>
              <a:t>Geographic location and positioning information support</a:t>
            </a:r>
          </a:p>
          <a:p>
            <a:pPr lvl="1"/>
            <a:r>
              <a:rPr lang="en-GB" altLang="zh-CN" dirty="0"/>
              <a:t>clock synchronization, TSN supporting</a:t>
            </a:r>
          </a:p>
          <a:p>
            <a:pPr lvl="1"/>
            <a:r>
              <a:rPr lang="en-GB" altLang="zh-CN" dirty="0" err="1"/>
              <a:t>QoS</a:t>
            </a:r>
            <a:r>
              <a:rPr lang="en-GB" altLang="zh-CN" dirty="0"/>
              <a:t> monitoring, Managing non-public network</a:t>
            </a:r>
          </a:p>
          <a:p>
            <a:pPr lvl="1"/>
            <a:r>
              <a:rPr lang="en-GB" altLang="zh-CN" dirty="0"/>
              <a:t>5GLAN group management</a:t>
            </a:r>
            <a:endParaRPr lang="en-US" altLang="en-US" dirty="0"/>
          </a:p>
          <a:p>
            <a:pPr lvl="1"/>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58103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FFAPP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7704667" cy="3871913"/>
          </a:xfrm>
        </p:spPr>
        <p:txBody>
          <a:bodyPr/>
          <a:lstStyle/>
          <a:p>
            <a:r>
              <a:rPr lang="en-US" altLang="en-US" sz="3200" dirty="0"/>
              <a:t>Key Functional Entities</a:t>
            </a:r>
          </a:p>
          <a:p>
            <a:pPr lvl="1"/>
            <a:r>
              <a:rPr lang="en-US" altLang="en-US" sz="2800" dirty="0"/>
              <a:t>Not yet design</a:t>
            </a:r>
          </a:p>
          <a:p>
            <a:r>
              <a:rPr lang="en-US" altLang="en-US" sz="3200" dirty="0"/>
              <a:t>Other Areas of Interest</a:t>
            </a:r>
          </a:p>
          <a:p>
            <a:pPr lvl="1"/>
            <a:r>
              <a:rPr lang="en-US" altLang="zh-CN" sz="2800" dirty="0"/>
              <a:t> alliance with 5G-ACIA White Paper – </a:t>
            </a:r>
            <a:r>
              <a:rPr lang="en-US" altLang="zh-CN" sz="2800" b="1" dirty="0"/>
              <a:t>5G Network Exposure Interface for Enterprises</a:t>
            </a:r>
            <a:endParaRPr lang="en-US" altLang="en-US" sz="2800" dirty="0"/>
          </a:p>
          <a:p>
            <a:pPr lvl="1"/>
            <a:endParaRPr lang="en-US" altLang="en-US" sz="2800"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44606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Unmanned Aerial System Application (UASAPP)</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518221"/>
          </a:xfrm>
        </p:spPr>
        <p:txBody>
          <a:bodyPr/>
          <a:lstStyle/>
          <a:p>
            <a:r>
              <a:rPr lang="en-US" altLang="en-US" sz="3200" dirty="0"/>
              <a:t>Purpose and Scope</a:t>
            </a:r>
          </a:p>
          <a:p>
            <a:pPr lvl="1"/>
            <a:r>
              <a:rPr lang="en-US" altLang="en-US" sz="2800" dirty="0"/>
              <a:t>Identify the application aspects to support UAS that are necessary to ensure efficient use and deployment of UAS services and applications over 3GPP systems.</a:t>
            </a:r>
          </a:p>
          <a:p>
            <a:r>
              <a:rPr lang="en-US" altLang="en-US" sz="3200" dirty="0"/>
              <a:t>Key features</a:t>
            </a:r>
          </a:p>
          <a:p>
            <a:pPr lvl="1"/>
            <a:r>
              <a:rPr lang="en-US" altLang="en-US" dirty="0"/>
              <a:t>Authentication and authorization</a:t>
            </a:r>
          </a:p>
          <a:p>
            <a:pPr lvl="1"/>
            <a:r>
              <a:rPr lang="en-US" altLang="en-US" dirty="0"/>
              <a:t>UTM command communication</a:t>
            </a:r>
          </a:p>
          <a:p>
            <a:pPr lvl="1"/>
            <a:r>
              <a:rPr lang="en-US" altLang="en-US" dirty="0"/>
              <a:t>Location tracking</a:t>
            </a:r>
          </a:p>
          <a:p>
            <a:pPr lvl="1"/>
            <a:r>
              <a:rPr lang="en-US" altLang="en-US" dirty="0"/>
              <a:t>….</a:t>
            </a:r>
          </a:p>
          <a:p>
            <a:r>
              <a:rPr lang="en-US" altLang="en-US" i="1" dirty="0">
                <a:solidFill>
                  <a:srgbClr val="C00000"/>
                </a:solidFill>
              </a:rPr>
              <a:t>Study is in progress</a:t>
            </a:r>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5729193" y="3705413"/>
            <a:ext cx="6314286" cy="1895238"/>
          </a:xfrm>
          <a:prstGeom prst="rect">
            <a:avLst/>
          </a:prstGeom>
        </p:spPr>
      </p:pic>
    </p:spTree>
    <p:extLst>
      <p:ext uri="{BB962C8B-B14F-4D97-AF65-F5344CB8AC3E}">
        <p14:creationId xmlns:p14="http://schemas.microsoft.com/office/powerpoint/2010/main" val="794952405"/>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Mission Critical Topics</a:t>
            </a:r>
          </a:p>
          <a:p>
            <a:r>
              <a:rPr lang="en-US" altLang="en-US" sz="3200" dirty="0"/>
              <a:t> Vertical Industry Enablement </a:t>
            </a:r>
          </a:p>
          <a:p>
            <a:r>
              <a:rPr lang="en-US" altLang="en-US" sz="3200" dirty="0"/>
              <a:t> </a:t>
            </a:r>
            <a:r>
              <a:rPr lang="en-US" altLang="en-US" sz="3200" dirty="0">
                <a:highlight>
                  <a:srgbClr val="FFFF00"/>
                </a:highlight>
              </a:rPr>
              <a:t>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17875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3B9E985-D127-4CE3-B29C-3E2F48E1D3C4}"/>
              </a:ext>
            </a:extLst>
          </p:cNvPr>
          <p:cNvSpPr>
            <a:spLocks noGrp="1"/>
          </p:cNvSpPr>
          <p:nvPr>
            <p:ph type="title"/>
          </p:nvPr>
        </p:nvSpPr>
        <p:spPr>
          <a:xfrm>
            <a:off x="904875" y="365125"/>
            <a:ext cx="10448925" cy="1006475"/>
          </a:xfrm>
        </p:spPr>
        <p:txBody>
          <a:bodyPr/>
          <a:lstStyle/>
          <a:p>
            <a:pPr eaLnBrk="1" hangingPunct="1"/>
            <a:r>
              <a:rPr lang="en-GB" altLang="en-US" dirty="0"/>
              <a:t>History and Evolution – SA6</a:t>
            </a:r>
          </a:p>
        </p:txBody>
      </p:sp>
      <p:sp>
        <p:nvSpPr>
          <p:cNvPr id="14339" name="Content Placeholder 2">
            <a:extLst>
              <a:ext uri="{FF2B5EF4-FFF2-40B4-BE49-F238E27FC236}">
                <a16:creationId xmlns:a16="http://schemas.microsoft.com/office/drawing/2014/main" id="{4B0C0EC3-29E4-46D2-965A-185F4B485DCF}"/>
              </a:ext>
            </a:extLst>
          </p:cNvPr>
          <p:cNvSpPr>
            <a:spLocks noGrp="1"/>
          </p:cNvSpPr>
          <p:nvPr>
            <p:ph idx="1"/>
          </p:nvPr>
        </p:nvSpPr>
        <p:spPr>
          <a:xfrm>
            <a:off x="533400" y="1863725"/>
            <a:ext cx="11235267" cy="4316942"/>
          </a:xfrm>
        </p:spPr>
        <p:txBody>
          <a:bodyPr/>
          <a:lstStyle/>
          <a:p>
            <a:r>
              <a:rPr lang="en-US" altLang="en-US" dirty="0"/>
              <a:t>3GPP identified as the home for global Mission Critical Services (MCX) Standards</a:t>
            </a:r>
          </a:p>
          <a:p>
            <a:pPr lvl="1"/>
            <a:r>
              <a:rPr lang="en-US" altLang="en-US" sz="2000" dirty="0"/>
              <a:t>Over 600 user requirements with inputs from TETRA, P25 and mobile broadband industry</a:t>
            </a:r>
          </a:p>
          <a:p>
            <a:pPr lvl="1"/>
            <a:r>
              <a:rPr lang="en-US" altLang="en-US" sz="2000" dirty="0"/>
              <a:t>New Working Group dedicated for Mission Critical Applications (SA6) – first expansion in 20 years!</a:t>
            </a:r>
          </a:p>
          <a:p>
            <a:r>
              <a:rPr lang="en-US" altLang="en-US" dirty="0"/>
              <a:t>First global MCPTT standard published in 2016 (Rel-13)</a:t>
            </a:r>
          </a:p>
          <a:p>
            <a:pPr lvl="1"/>
            <a:r>
              <a:rPr lang="en-US" altLang="en-US" sz="2000" dirty="0"/>
              <a:t>MC standardization continues to evolve….</a:t>
            </a:r>
          </a:p>
          <a:p>
            <a:r>
              <a:rPr lang="en-US" altLang="en-US" dirty="0"/>
              <a:t>SA6 expands its Terms of Reference in June 2017</a:t>
            </a:r>
          </a:p>
          <a:p>
            <a:pPr lvl="1"/>
            <a:r>
              <a:rPr lang="en-US" sz="2000" dirty="0"/>
              <a:t>Critical Communications and related verticals (e.g. railways)</a:t>
            </a:r>
          </a:p>
          <a:p>
            <a:pPr lvl="1"/>
            <a:r>
              <a:rPr lang="en-US" sz="2000" dirty="0"/>
              <a:t>Other applications to support industry verticals</a:t>
            </a:r>
          </a:p>
          <a:p>
            <a:pPr lvl="1"/>
            <a:r>
              <a:rPr lang="en-US" sz="2000" dirty="0"/>
              <a:t>Northbound and device Application Programming Interfaces (APIs) for the above applications</a:t>
            </a:r>
          </a:p>
          <a:p>
            <a:pPr lvl="1"/>
            <a:r>
              <a:rPr lang="en-US" sz="2000" dirty="0"/>
              <a:t>Common API framework to support 3GPP northbound API development efforts</a:t>
            </a:r>
          </a:p>
        </p:txBody>
      </p:sp>
      <p:pic>
        <p:nvPicPr>
          <p:cNvPr id="14340" name="Picture 1">
            <a:extLst>
              <a:ext uri="{FF2B5EF4-FFF2-40B4-BE49-F238E27FC236}">
                <a16:creationId xmlns:a16="http://schemas.microsoft.com/office/drawing/2014/main" id="{BE68D278-DEA0-4486-B9F3-EF134C689E5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94328B4D-1A7A-4B26-B63E-BCDEA28910D2}"/>
              </a:ext>
            </a:extLst>
          </p:cNvPr>
          <p:cNvSpPr>
            <a:spLocks noGrp="1"/>
          </p:cNvSpPr>
          <p:nvPr>
            <p:ph type="title"/>
          </p:nvPr>
        </p:nvSpPr>
        <p:spPr>
          <a:xfrm>
            <a:off x="904875" y="365125"/>
            <a:ext cx="10448925" cy="1006475"/>
          </a:xfrm>
        </p:spPr>
        <p:txBody>
          <a:bodyPr/>
          <a:lstStyle/>
          <a:p>
            <a:pPr eaLnBrk="1" hangingPunct="1"/>
            <a:r>
              <a:rPr lang="en-GB" altLang="en-US"/>
              <a:t>Conclusions</a:t>
            </a:r>
          </a:p>
        </p:txBody>
      </p:sp>
      <p:sp>
        <p:nvSpPr>
          <p:cNvPr id="36867" name="Content Placeholder 2">
            <a:extLst>
              <a:ext uri="{FF2B5EF4-FFF2-40B4-BE49-F238E27FC236}">
                <a16:creationId xmlns:a16="http://schemas.microsoft.com/office/drawing/2014/main" id="{F5891FBF-D031-4628-B54D-3D6A5F11A971}"/>
              </a:ext>
            </a:extLst>
          </p:cNvPr>
          <p:cNvSpPr>
            <a:spLocks noGrp="1"/>
          </p:cNvSpPr>
          <p:nvPr>
            <p:ph idx="1"/>
          </p:nvPr>
        </p:nvSpPr>
        <p:spPr>
          <a:xfrm>
            <a:off x="533400" y="1863725"/>
            <a:ext cx="10544175" cy="4333875"/>
          </a:xfrm>
        </p:spPr>
        <p:txBody>
          <a:bodyPr/>
          <a:lstStyle/>
          <a:p>
            <a:r>
              <a:rPr lang="en-US" altLang="en-US" sz="3200" dirty="0"/>
              <a:t>3GPP has established a mature set of MCX standards</a:t>
            </a:r>
          </a:p>
          <a:p>
            <a:pPr lvl="1"/>
            <a:r>
              <a:rPr lang="en-US" altLang="en-US" dirty="0"/>
              <a:t>Enhancements will continue!</a:t>
            </a:r>
          </a:p>
          <a:p>
            <a:r>
              <a:rPr lang="en-US" altLang="en-US" sz="3200" dirty="0"/>
              <a:t>Expanded SA6 scope has enabled standardized support for vertical industries </a:t>
            </a:r>
          </a:p>
          <a:p>
            <a:r>
              <a:rPr lang="en-US" altLang="en-US" sz="3200" dirty="0"/>
              <a:t>Industry feedback is critical to robust standards</a:t>
            </a:r>
          </a:p>
          <a:p>
            <a:pPr lvl="1"/>
            <a:r>
              <a:rPr lang="en-US" altLang="en-US" dirty="0"/>
              <a:t>ETSI Mission Critical </a:t>
            </a:r>
            <a:r>
              <a:rPr lang="en-US" altLang="en-US" dirty="0" err="1"/>
              <a:t>Plugtests</a:t>
            </a:r>
            <a:r>
              <a:rPr lang="en-US" altLang="en-US" dirty="0"/>
              <a:t>™</a:t>
            </a:r>
          </a:p>
          <a:p>
            <a:pPr lvl="1"/>
            <a:r>
              <a:rPr lang="en-US" altLang="en-US" dirty="0"/>
              <a:t>Additional input through requirements and liaisons</a:t>
            </a:r>
          </a:p>
          <a:p>
            <a:r>
              <a:rPr lang="en-US" altLang="en-US" sz="3200"/>
              <a:t>Participation </a:t>
            </a:r>
            <a:r>
              <a:rPr lang="en-US" altLang="en-US" sz="3200" dirty="0"/>
              <a:t>is essential: Please join us</a:t>
            </a:r>
          </a:p>
          <a:p>
            <a:pPr lvl="1"/>
            <a:r>
              <a:rPr lang="en-US" altLang="en-US" dirty="0"/>
              <a:t>Contribution-driven approach – Your voice will be heard!</a:t>
            </a:r>
          </a:p>
        </p:txBody>
      </p:sp>
      <p:pic>
        <p:nvPicPr>
          <p:cNvPr id="36868" name="Picture 1">
            <a:extLst>
              <a:ext uri="{FF2B5EF4-FFF2-40B4-BE49-F238E27FC236}">
                <a16:creationId xmlns:a16="http://schemas.microsoft.com/office/drawing/2014/main" id="{1292ADDA-0F86-4360-977E-A548B3702C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1304E772-DDDB-4E6B-952B-006BE05BC15A}"/>
              </a:ext>
            </a:extLst>
          </p:cNvPr>
          <p:cNvSpPr>
            <a:spLocks noGrp="1"/>
          </p:cNvSpPr>
          <p:nvPr>
            <p:ph type="title"/>
          </p:nvPr>
        </p:nvSpPr>
        <p:spPr>
          <a:xfrm>
            <a:off x="1676400" y="1143000"/>
            <a:ext cx="10515600" cy="2852738"/>
          </a:xfrm>
        </p:spPr>
        <p:txBody>
          <a:bodyPr/>
          <a:lstStyle/>
          <a:p>
            <a:r>
              <a:rPr lang="en-US" altLang="en-US" sz="4800"/>
              <a:t>Thank you for your attention!</a:t>
            </a:r>
          </a:p>
        </p:txBody>
      </p:sp>
      <p:sp>
        <p:nvSpPr>
          <p:cNvPr id="3" name="TextBox 2">
            <a:extLst>
              <a:ext uri="{FF2B5EF4-FFF2-40B4-BE49-F238E27FC236}">
                <a16:creationId xmlns:a16="http://schemas.microsoft.com/office/drawing/2014/main" id="{11C43B8C-D246-4DFA-8DA7-C821AD05AE01}"/>
              </a:ext>
            </a:extLst>
          </p:cNvPr>
          <p:cNvSpPr txBox="1"/>
          <p:nvPr/>
        </p:nvSpPr>
        <p:spPr>
          <a:xfrm>
            <a:off x="9170988" y="5048250"/>
            <a:ext cx="2359025" cy="400050"/>
          </a:xfrm>
          <a:prstGeom prst="rect">
            <a:avLst/>
          </a:prstGeom>
          <a:noFill/>
        </p:spPr>
        <p:txBody>
          <a:bodyPr>
            <a:spAutoFit/>
          </a:bodyPr>
          <a:lstStyle/>
          <a:p>
            <a:pPr algn="r">
              <a:defRPr/>
            </a:pPr>
            <a:r>
              <a:rPr lang="en-GB" sz="2000" dirty="0">
                <a:solidFill>
                  <a:srgbClr val="FF0000"/>
                </a:solidFill>
                <a:latin typeface="+mn-lt"/>
                <a:cs typeface="+mn-cs"/>
              </a:rPr>
              <a:t>www.3gpp.org</a:t>
            </a:r>
          </a:p>
        </p:txBody>
      </p:sp>
      <p:sp>
        <p:nvSpPr>
          <p:cNvPr id="4" name="Title 1">
            <a:extLst>
              <a:ext uri="{FF2B5EF4-FFF2-40B4-BE49-F238E27FC236}">
                <a16:creationId xmlns:a16="http://schemas.microsoft.com/office/drawing/2014/main" id="{E1E551E9-2FE3-4968-A041-5531F2DD120C}"/>
              </a:ext>
            </a:extLst>
          </p:cNvPr>
          <p:cNvSpPr>
            <a:spLocks/>
          </p:cNvSpPr>
          <p:nvPr/>
        </p:nvSpPr>
        <p:spPr bwMode="auto">
          <a:xfrm>
            <a:off x="252413" y="4802188"/>
            <a:ext cx="3244850" cy="828675"/>
          </a:xfrm>
          <a:prstGeom prst="rect">
            <a:avLst/>
          </a:prstGeom>
          <a:noFill/>
          <a:ln w="9525">
            <a:noFill/>
            <a:miter lim="800000"/>
            <a:headEnd/>
            <a:tailEnd/>
          </a:ln>
        </p:spPr>
        <p:txBody>
          <a:bodyPr anchor="ctr"/>
          <a:lstStyle/>
          <a:p>
            <a:pPr>
              <a:defRPr/>
            </a:pPr>
            <a:r>
              <a:rPr lang="en-GB" sz="2000" dirty="0">
                <a:solidFill>
                  <a:srgbClr val="FF0000"/>
                </a:solidFill>
                <a:latin typeface="+mn-lt"/>
                <a:hlinkClick r:id="rId2"/>
              </a:rPr>
              <a:t>info@3gpp.org</a:t>
            </a:r>
            <a:endParaRPr lang="en-GB" sz="2000" dirty="0">
              <a:solidFill>
                <a:srgbClr val="FF0000"/>
              </a:solidFill>
              <a:latin typeface="+mn-lt"/>
            </a:endParaRPr>
          </a:p>
          <a:p>
            <a:pPr>
              <a:defRPr/>
            </a:pPr>
            <a:r>
              <a:rPr lang="en-GB" sz="2000" dirty="0">
                <a:solidFill>
                  <a:srgbClr val="FF0000"/>
                </a:solidFill>
                <a:latin typeface="+mn-lt"/>
              </a:rPr>
              <a:t>s.chitturi@samsung.com </a:t>
            </a:r>
          </a:p>
        </p:txBody>
      </p:sp>
      <p:pic>
        <p:nvPicPr>
          <p:cNvPr id="38917" name="Picture 8" descr="http://paranormalehradio.files.wordpress.com/2011/10/100091-green-metallic-orb-icon-social-media-logos-mail.png">
            <a:extLst>
              <a:ext uri="{FF2B5EF4-FFF2-40B4-BE49-F238E27FC236}">
                <a16:creationId xmlns:a16="http://schemas.microsoft.com/office/drawing/2014/main" id="{C6706B54-EAFF-4A63-9CF0-E1DF6CF5CF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13" y="4313238"/>
            <a:ext cx="6159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E8C9564-F26E-4710-AD86-915459DA1D13}"/>
              </a:ext>
            </a:extLst>
          </p:cNvPr>
          <p:cNvSpPr txBox="1"/>
          <p:nvPr/>
        </p:nvSpPr>
        <p:spPr>
          <a:xfrm>
            <a:off x="252413" y="5630863"/>
            <a:ext cx="6972300" cy="247650"/>
          </a:xfrm>
          <a:prstGeom prst="rect">
            <a:avLst/>
          </a:prstGeom>
          <a:noFill/>
        </p:spPr>
        <p:txBody>
          <a:bodyPr wrap="none">
            <a:spAutoFit/>
          </a:bodyPr>
          <a:lstStyle/>
          <a:p>
            <a:pPr eaLnBrk="1" hangingPunct="1">
              <a:defRPr/>
            </a:pPr>
            <a:r>
              <a:rPr lang="en-GB" dirty="0">
                <a:latin typeface="+mn-lt"/>
              </a:rPr>
              <a:t>Search for WIDs at </a:t>
            </a:r>
            <a:r>
              <a:rPr lang="en-GB" dirty="0">
                <a:latin typeface="+mn-lt"/>
                <a:hlinkClick r:id="rId4"/>
              </a:rPr>
              <a:t>http://www.3gpp.org/specifications/work-plan</a:t>
            </a:r>
            <a:r>
              <a:rPr lang="en-GB" dirty="0">
                <a:latin typeface="+mn-lt"/>
              </a:rPr>
              <a:t>  and </a:t>
            </a:r>
            <a:r>
              <a:rPr lang="en-GB" dirty="0">
                <a:latin typeface="+mn-lt"/>
                <a:hlinkClick r:id="rId5"/>
              </a:rPr>
              <a:t>http://www.3gpp.org/ftp/Information/WORK_PLAN/</a:t>
            </a:r>
            <a:r>
              <a:rPr lang="en-GB" dirty="0">
                <a:latin typeface="+mn-lt"/>
              </a:rPr>
              <a:t> </a:t>
            </a:r>
          </a:p>
        </p:txBody>
      </p:sp>
      <p:pic>
        <p:nvPicPr>
          <p:cNvPr id="38919" name="Picture 1">
            <a:extLst>
              <a:ext uri="{FF2B5EF4-FFF2-40B4-BE49-F238E27FC236}">
                <a16:creationId xmlns:a16="http://schemas.microsoft.com/office/drawing/2014/main" id="{F2F6CF1E-60F3-408D-A948-2E2517FF2D1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83688" y="4329113"/>
            <a:ext cx="233203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18EA708-9428-4ABB-BBD3-8C81DDE06FBB}"/>
              </a:ext>
            </a:extLst>
          </p:cNvPr>
          <p:cNvSpPr>
            <a:spLocks noGrp="1"/>
          </p:cNvSpPr>
          <p:nvPr>
            <p:ph type="title"/>
          </p:nvPr>
        </p:nvSpPr>
        <p:spPr>
          <a:xfrm>
            <a:off x="904875" y="365125"/>
            <a:ext cx="10448925" cy="1006475"/>
          </a:xfrm>
        </p:spPr>
        <p:txBody>
          <a:bodyPr/>
          <a:lstStyle/>
          <a:p>
            <a:pPr eaLnBrk="1" hangingPunct="1"/>
            <a:r>
              <a:rPr lang="en-GB" altLang="en-US" dirty="0"/>
              <a:t>SA6 Work-Items</a:t>
            </a:r>
          </a:p>
        </p:txBody>
      </p:sp>
      <p:pic>
        <p:nvPicPr>
          <p:cNvPr id="18435" name="Picture 1">
            <a:extLst>
              <a:ext uri="{FF2B5EF4-FFF2-40B4-BE49-F238E27FC236}">
                <a16:creationId xmlns:a16="http://schemas.microsoft.com/office/drawing/2014/main" id="{81E46579-E89A-4082-8B20-7876298330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p:cNvPicPr>
            <a:picLocks noChangeAspect="1"/>
          </p:cNvPicPr>
          <p:nvPr/>
        </p:nvPicPr>
        <p:blipFill rotWithShape="1">
          <a:blip r:embed="rId4"/>
          <a:srcRect b="6413"/>
          <a:stretch/>
        </p:blipFill>
        <p:spPr>
          <a:xfrm>
            <a:off x="1185246" y="1148233"/>
            <a:ext cx="8881863" cy="5252567"/>
          </a:xfrm>
          <a:prstGeom prst="rect">
            <a:avLst/>
          </a:prstGeom>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18EA708-9428-4ABB-BBD3-8C81DDE06FBB}"/>
              </a:ext>
            </a:extLst>
          </p:cNvPr>
          <p:cNvSpPr>
            <a:spLocks noGrp="1"/>
          </p:cNvSpPr>
          <p:nvPr>
            <p:ph type="title"/>
          </p:nvPr>
        </p:nvSpPr>
        <p:spPr>
          <a:xfrm>
            <a:off x="904875" y="365125"/>
            <a:ext cx="10448925" cy="1006475"/>
          </a:xfrm>
        </p:spPr>
        <p:txBody>
          <a:bodyPr/>
          <a:lstStyle/>
          <a:p>
            <a:pPr eaLnBrk="1" hangingPunct="1"/>
            <a:r>
              <a:rPr lang="en-GB" altLang="en-US" dirty="0"/>
              <a:t>SA6 Studies</a:t>
            </a:r>
          </a:p>
        </p:txBody>
      </p:sp>
      <p:pic>
        <p:nvPicPr>
          <p:cNvPr id="18435" name="Picture 1">
            <a:extLst>
              <a:ext uri="{FF2B5EF4-FFF2-40B4-BE49-F238E27FC236}">
                <a16:creationId xmlns:a16="http://schemas.microsoft.com/office/drawing/2014/main" id="{81E46579-E89A-4082-8B20-7876298330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rotWithShape="1">
          <a:blip r:embed="rId4"/>
          <a:srcRect t="-1" b="22508"/>
          <a:stretch/>
        </p:blipFill>
        <p:spPr>
          <a:xfrm>
            <a:off x="1011076" y="1126638"/>
            <a:ext cx="9282456" cy="5134826"/>
          </a:xfrm>
          <a:prstGeom prst="rect">
            <a:avLst/>
          </a:prstGeom>
        </p:spPr>
      </p:pic>
    </p:spTree>
    <p:extLst>
      <p:ext uri="{BB962C8B-B14F-4D97-AF65-F5344CB8AC3E}">
        <p14:creationId xmlns:p14="http://schemas.microsoft.com/office/powerpoint/2010/main" val="291052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BA2AB50-F6D0-4765-A1EF-BA3476CB0519}"/>
              </a:ext>
            </a:extLst>
          </p:cNvPr>
          <p:cNvSpPr>
            <a:spLocks noGrp="1"/>
          </p:cNvSpPr>
          <p:nvPr>
            <p:ph type="title"/>
          </p:nvPr>
        </p:nvSpPr>
        <p:spPr>
          <a:xfrm>
            <a:off x="904875" y="365125"/>
            <a:ext cx="10448925" cy="1006475"/>
          </a:xfrm>
        </p:spPr>
        <p:txBody>
          <a:bodyPr/>
          <a:lstStyle/>
          <a:p>
            <a:pPr eaLnBrk="1" hangingPunct="1"/>
            <a:r>
              <a:rPr lang="en-GB" altLang="en-US"/>
              <a:t>Outline</a:t>
            </a:r>
          </a:p>
        </p:txBody>
      </p:sp>
      <p:sp>
        <p:nvSpPr>
          <p:cNvPr id="6147" name="Content Placeholder 2">
            <a:extLst>
              <a:ext uri="{FF2B5EF4-FFF2-40B4-BE49-F238E27FC236}">
                <a16:creationId xmlns:a16="http://schemas.microsoft.com/office/drawing/2014/main" id="{22336DF2-CE56-45FD-88E1-AAA952D81231}"/>
              </a:ext>
            </a:extLst>
          </p:cNvPr>
          <p:cNvSpPr>
            <a:spLocks noGrp="1"/>
          </p:cNvSpPr>
          <p:nvPr>
            <p:ph idx="1"/>
          </p:nvPr>
        </p:nvSpPr>
        <p:spPr>
          <a:xfrm>
            <a:off x="533400" y="1863725"/>
            <a:ext cx="9742488" cy="3871913"/>
          </a:xfrm>
        </p:spPr>
        <p:txBody>
          <a:bodyPr/>
          <a:lstStyle/>
          <a:p>
            <a:r>
              <a:rPr lang="en-US" altLang="en-US" sz="3200" dirty="0"/>
              <a:t> Introduction to SA6</a:t>
            </a:r>
          </a:p>
          <a:p>
            <a:pPr lvl="1"/>
            <a:r>
              <a:rPr lang="en-US" altLang="en-US" sz="2800" dirty="0"/>
              <a:t> History and Evolution of SA6</a:t>
            </a:r>
          </a:p>
          <a:p>
            <a:pPr lvl="1"/>
            <a:r>
              <a:rPr lang="en-US" altLang="en-US" sz="2800" dirty="0"/>
              <a:t> Rel-16 / Rel-17 Overviews</a:t>
            </a:r>
          </a:p>
          <a:p>
            <a:r>
              <a:rPr lang="en-US" altLang="en-US" sz="3200" dirty="0"/>
              <a:t> </a:t>
            </a:r>
            <a:r>
              <a:rPr lang="en-US" altLang="en-US" sz="3200" dirty="0">
                <a:highlight>
                  <a:srgbClr val="FFFF00"/>
                </a:highlight>
              </a:rPr>
              <a:t>Mission Critical Topics</a:t>
            </a:r>
          </a:p>
          <a:p>
            <a:r>
              <a:rPr lang="en-US" altLang="en-US" sz="3200" dirty="0"/>
              <a:t> Vertical Industry Enablement </a:t>
            </a:r>
          </a:p>
          <a:p>
            <a:r>
              <a:rPr lang="en-US" altLang="en-US" sz="3200" dirty="0"/>
              <a:t> Conclusions</a:t>
            </a:r>
          </a:p>
        </p:txBody>
      </p:sp>
      <p:pic>
        <p:nvPicPr>
          <p:cNvPr id="6148" name="Picture 1">
            <a:extLst>
              <a:ext uri="{FF2B5EF4-FFF2-40B4-BE49-F238E27FC236}">
                <a16:creationId xmlns:a16="http://schemas.microsoft.com/office/drawing/2014/main" id="{3218CFBB-2358-4E6A-8EFC-18F873C9E7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9313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Mission Critical Common Functional Architecture (CFA)</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533399" y="1863725"/>
            <a:ext cx="10634133" cy="4310832"/>
          </a:xfrm>
        </p:spPr>
        <p:txBody>
          <a:bodyPr>
            <a:normAutofit fontScale="92500" lnSpcReduction="10000"/>
          </a:bodyPr>
          <a:lstStyle/>
          <a:p>
            <a:r>
              <a:rPr lang="en-US" altLang="en-US" sz="3200" dirty="0"/>
              <a:t>Purpose and Scope</a:t>
            </a:r>
          </a:p>
          <a:p>
            <a:pPr lvl="1"/>
            <a:r>
              <a:rPr lang="en-US" altLang="en-US" sz="2600" dirty="0"/>
              <a:t>A common functional architecture to support all MC services (i.e., MCPTT, </a:t>
            </a:r>
            <a:r>
              <a:rPr lang="en-US" altLang="en-US" sz="2600" dirty="0" err="1"/>
              <a:t>MCVideo</a:t>
            </a:r>
            <a:r>
              <a:rPr lang="en-US" altLang="en-US" sz="2600" dirty="0"/>
              <a:t>, </a:t>
            </a:r>
            <a:r>
              <a:rPr lang="en-US" altLang="en-US" sz="2600" dirty="0" err="1"/>
              <a:t>MCData</a:t>
            </a:r>
            <a:r>
              <a:rPr lang="en-US" altLang="en-US" sz="2600" dirty="0"/>
              <a:t>) including the common application plane and </a:t>
            </a:r>
            <a:r>
              <a:rPr lang="en-US" altLang="en-US" sz="2600" dirty="0" err="1"/>
              <a:t>signalling</a:t>
            </a:r>
            <a:r>
              <a:rPr lang="en-US" altLang="en-US" sz="2600" dirty="0"/>
              <a:t> plane entities.</a:t>
            </a:r>
          </a:p>
          <a:p>
            <a:pPr lvl="1"/>
            <a:r>
              <a:rPr lang="en-US" altLang="en-US" sz="2600" dirty="0"/>
              <a:t>Purpose is to re-use the common functionalities across different MC services.</a:t>
            </a:r>
          </a:p>
          <a:p>
            <a:r>
              <a:rPr lang="en-US" altLang="en-US" sz="3200" dirty="0"/>
              <a:t>Key features</a:t>
            </a:r>
          </a:p>
          <a:p>
            <a:pPr lvl="1"/>
            <a:r>
              <a:rPr lang="en-US" altLang="en-US" dirty="0"/>
              <a:t>CFA t</a:t>
            </a:r>
            <a:r>
              <a:rPr lang="en-GB" dirty="0"/>
              <a:t>o support mission critical services can be used for public safety applications and also for general commercial applications e.g. utility companies and railways</a:t>
            </a:r>
            <a:r>
              <a:rPr lang="en-US" altLang="en-US" dirty="0"/>
              <a:t>.</a:t>
            </a:r>
          </a:p>
          <a:p>
            <a:pPr lvl="1"/>
            <a:r>
              <a:rPr lang="en-US" altLang="en-US" dirty="0"/>
              <a:t>Common services core functions (e.g. group management, configuration management, identity management, key management, location management)</a:t>
            </a:r>
          </a:p>
          <a:p>
            <a:pPr lvl="1"/>
            <a:r>
              <a:rPr lang="en-US" altLang="en-US" dirty="0"/>
              <a:t>Supports on-network (</a:t>
            </a:r>
            <a:r>
              <a:rPr lang="en-US" altLang="en-US" dirty="0" err="1"/>
              <a:t>Uu</a:t>
            </a:r>
            <a:r>
              <a:rPr lang="en-US" altLang="en-US" dirty="0"/>
              <a:t> based unicast and multicast) and off-network (PC5) operations</a:t>
            </a:r>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27770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5D3124-3606-4785-83DF-CE7992318FF0}"/>
              </a:ext>
            </a:extLst>
          </p:cNvPr>
          <p:cNvSpPr>
            <a:spLocks noGrp="1"/>
          </p:cNvSpPr>
          <p:nvPr>
            <p:ph type="title"/>
          </p:nvPr>
        </p:nvSpPr>
        <p:spPr>
          <a:xfrm>
            <a:off x="904875" y="365125"/>
            <a:ext cx="10448925" cy="1006475"/>
          </a:xfrm>
        </p:spPr>
        <p:txBody>
          <a:bodyPr/>
          <a:lstStyle/>
          <a:p>
            <a:pPr eaLnBrk="1" hangingPunct="1"/>
            <a:r>
              <a:rPr lang="en-GB" altLang="en-US" dirty="0"/>
              <a:t>CFA – Architecture</a:t>
            </a:r>
          </a:p>
        </p:txBody>
      </p:sp>
      <p:sp>
        <p:nvSpPr>
          <p:cNvPr id="20483" name="Content Placeholder 2">
            <a:extLst>
              <a:ext uri="{FF2B5EF4-FFF2-40B4-BE49-F238E27FC236}">
                <a16:creationId xmlns:a16="http://schemas.microsoft.com/office/drawing/2014/main" id="{E43A069B-6D01-4BB1-B38B-325CD12D07EE}"/>
              </a:ext>
            </a:extLst>
          </p:cNvPr>
          <p:cNvSpPr>
            <a:spLocks noGrp="1"/>
          </p:cNvSpPr>
          <p:nvPr>
            <p:ph idx="1"/>
          </p:nvPr>
        </p:nvSpPr>
        <p:spPr>
          <a:xfrm>
            <a:off x="188537" y="1863725"/>
            <a:ext cx="7211504" cy="4417589"/>
          </a:xfrm>
        </p:spPr>
        <p:txBody>
          <a:bodyPr>
            <a:normAutofit fontScale="92500" lnSpcReduction="10000"/>
          </a:bodyPr>
          <a:lstStyle/>
          <a:p>
            <a:r>
              <a:rPr lang="en-US" altLang="en-US" sz="3200" dirty="0"/>
              <a:t>Key Functional Entities</a:t>
            </a:r>
          </a:p>
          <a:p>
            <a:pPr lvl="1"/>
            <a:r>
              <a:rPr lang="en-US" altLang="en-US" sz="2800" dirty="0"/>
              <a:t>Application Plane client and servers</a:t>
            </a:r>
          </a:p>
          <a:p>
            <a:pPr lvl="2"/>
            <a:r>
              <a:rPr lang="en-US" altLang="en-US" u="sng" dirty="0"/>
              <a:t>Group </a:t>
            </a:r>
            <a:r>
              <a:rPr lang="en-US" altLang="en-US" u="sng" dirty="0" err="1"/>
              <a:t>mgmt</a:t>
            </a:r>
            <a:r>
              <a:rPr lang="en-US" altLang="en-US" dirty="0"/>
              <a:t>: Groups information </a:t>
            </a:r>
            <a:r>
              <a:rPr lang="en-US" altLang="en-US" dirty="0" err="1"/>
              <a:t>mgmt</a:t>
            </a:r>
            <a:r>
              <a:rPr lang="en-US" altLang="en-US" dirty="0"/>
              <a:t> (CRUDN)</a:t>
            </a:r>
          </a:p>
          <a:p>
            <a:pPr lvl="2"/>
            <a:r>
              <a:rPr lang="en-US" altLang="en-US" u="sng" dirty="0"/>
              <a:t>Configuration </a:t>
            </a:r>
            <a:r>
              <a:rPr lang="en-US" altLang="en-US" u="sng" dirty="0" err="1"/>
              <a:t>mgmt</a:t>
            </a:r>
            <a:r>
              <a:rPr lang="en-US" altLang="en-US" dirty="0"/>
              <a:t>: UE, service info configurations</a:t>
            </a:r>
          </a:p>
          <a:p>
            <a:pPr lvl="2"/>
            <a:r>
              <a:rPr lang="en-US" altLang="en-US" u="sng" dirty="0"/>
              <a:t>Identity </a:t>
            </a:r>
            <a:r>
              <a:rPr lang="en-US" altLang="en-US" u="sng" dirty="0" err="1"/>
              <a:t>mgmt</a:t>
            </a:r>
            <a:r>
              <a:rPr lang="en-US" altLang="en-US" dirty="0"/>
              <a:t>: Supports authentication</a:t>
            </a:r>
          </a:p>
          <a:p>
            <a:pPr lvl="2"/>
            <a:r>
              <a:rPr lang="en-US" altLang="en-US" u="sng" dirty="0"/>
              <a:t>Key </a:t>
            </a:r>
            <a:r>
              <a:rPr lang="en-US" altLang="en-US" u="sng" dirty="0" err="1"/>
              <a:t>mgmt</a:t>
            </a:r>
            <a:r>
              <a:rPr lang="en-US" altLang="en-US" dirty="0"/>
              <a:t>: Supports security aspects (encryption)</a:t>
            </a:r>
          </a:p>
          <a:p>
            <a:pPr lvl="2"/>
            <a:r>
              <a:rPr lang="en-US" altLang="en-US" u="sng" dirty="0"/>
              <a:t>Location </a:t>
            </a:r>
            <a:r>
              <a:rPr lang="en-US" altLang="en-US" u="sng" dirty="0" err="1"/>
              <a:t>mgmt</a:t>
            </a:r>
            <a:r>
              <a:rPr lang="en-US" altLang="en-US" dirty="0"/>
              <a:t>: </a:t>
            </a:r>
            <a:r>
              <a:rPr lang="en-US" altLang="en-US" dirty="0" err="1"/>
              <a:t>Mgmt</a:t>
            </a:r>
            <a:r>
              <a:rPr lang="en-US" altLang="en-US" dirty="0"/>
              <a:t> of user location information</a:t>
            </a:r>
          </a:p>
          <a:p>
            <a:pPr lvl="2"/>
            <a:r>
              <a:rPr lang="en-US" altLang="en-US" u="sng" dirty="0"/>
              <a:t>Migration </a:t>
            </a:r>
            <a:r>
              <a:rPr lang="en-US" altLang="en-US" u="sng" dirty="0" err="1"/>
              <a:t>mgmt</a:t>
            </a:r>
            <a:r>
              <a:rPr lang="en-US" altLang="en-US" dirty="0"/>
              <a:t>: Migration of users between systems</a:t>
            </a:r>
          </a:p>
          <a:p>
            <a:pPr lvl="2"/>
            <a:r>
              <a:rPr lang="en-US" altLang="en-US" u="sng" dirty="0"/>
              <a:t>Functional alias </a:t>
            </a:r>
            <a:r>
              <a:rPr lang="en-US" altLang="en-US" u="sng" dirty="0" err="1"/>
              <a:t>mgmt</a:t>
            </a:r>
            <a:r>
              <a:rPr lang="en-US" altLang="en-US" dirty="0"/>
              <a:t>: Support railways functional alias</a:t>
            </a:r>
          </a:p>
          <a:p>
            <a:pPr lvl="1"/>
            <a:r>
              <a:rPr lang="en-US" altLang="en-US" sz="2800" dirty="0" err="1"/>
              <a:t>Signalling</a:t>
            </a:r>
            <a:r>
              <a:rPr lang="en-US" altLang="en-US" sz="2800" dirty="0"/>
              <a:t> Plane</a:t>
            </a:r>
          </a:p>
          <a:p>
            <a:pPr lvl="2"/>
            <a:r>
              <a:rPr lang="en-US" altLang="en-US" u="sng" dirty="0"/>
              <a:t>SIP entities</a:t>
            </a:r>
            <a:r>
              <a:rPr lang="en-US" altLang="en-US" dirty="0"/>
              <a:t>: Compliant with external reference points of IMS. (User agent, SIP AS, SIP core, Diameter proxy)</a:t>
            </a:r>
          </a:p>
          <a:p>
            <a:pPr lvl="2"/>
            <a:r>
              <a:rPr lang="en-US" altLang="en-US" u="sng" dirty="0"/>
              <a:t>HTTP entities</a:t>
            </a:r>
            <a:r>
              <a:rPr lang="en-US" altLang="en-US" dirty="0"/>
              <a:t>: HTTP messaging support (HTTP client, HTTP proxy, HTTP server)</a:t>
            </a:r>
          </a:p>
          <a:p>
            <a:pPr lvl="2"/>
            <a:endParaRPr lang="en-US" altLang="en-US" dirty="0"/>
          </a:p>
        </p:txBody>
      </p:sp>
      <p:pic>
        <p:nvPicPr>
          <p:cNvPr id="20484" name="Picture 1">
            <a:extLst>
              <a:ext uri="{FF2B5EF4-FFF2-40B4-BE49-F238E27FC236}">
                <a16:creationId xmlns:a16="http://schemas.microsoft.com/office/drawing/2014/main" id="{DD4504BC-6FA6-4A17-94D0-DEC58075CD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7285634" y="1863725"/>
            <a:ext cx="4791657" cy="4373701"/>
          </a:xfrm>
          <a:prstGeom prst="rect">
            <a:avLst/>
          </a:prstGeom>
        </p:spPr>
      </p:pic>
      <p:sp>
        <p:nvSpPr>
          <p:cNvPr id="8" name="Rectangle 11"/>
          <p:cNvSpPr>
            <a:spLocks noChangeArrowheads="1"/>
          </p:cNvSpPr>
          <p:nvPr/>
        </p:nvSpPr>
        <p:spPr bwMode="auto">
          <a:xfrm>
            <a:off x="9460960" y="1787525"/>
            <a:ext cx="2616331" cy="1220211"/>
          </a:xfrm>
          <a:prstGeom prst="rect">
            <a:avLst/>
          </a:prstGeom>
          <a:noFill/>
          <a:ln w="19050" algn="ctr">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
        <p:nvSpPr>
          <p:cNvPr id="9" name="TextBox 12"/>
          <p:cNvSpPr txBox="1">
            <a:spLocks noChangeArrowheads="1"/>
          </p:cNvSpPr>
          <p:nvPr/>
        </p:nvSpPr>
        <p:spPr bwMode="auto">
          <a:xfrm>
            <a:off x="10138976" y="1865948"/>
            <a:ext cx="11053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spcBef>
                <a:spcPct val="0"/>
              </a:spcBef>
              <a:buFontTx/>
              <a:buNone/>
            </a:pPr>
            <a:r>
              <a:rPr lang="en-US" altLang="en-US" sz="1000" dirty="0">
                <a:solidFill>
                  <a:srgbClr val="FF0000"/>
                </a:solidFill>
                <a:latin typeface="+mn-lt"/>
              </a:rPr>
              <a:t>General MC service entities</a:t>
            </a:r>
          </a:p>
        </p:txBody>
      </p:sp>
      <p:sp>
        <p:nvSpPr>
          <p:cNvPr id="10" name="TextBox 15"/>
          <p:cNvSpPr txBox="1">
            <a:spLocks noChangeArrowheads="1"/>
          </p:cNvSpPr>
          <p:nvPr/>
        </p:nvSpPr>
        <p:spPr bwMode="auto">
          <a:xfrm>
            <a:off x="11246241" y="2592238"/>
            <a:ext cx="7537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700" b="1" dirty="0">
                <a:solidFill>
                  <a:srgbClr val="FF0000"/>
                </a:solidFill>
                <a:latin typeface="+mn-lt"/>
              </a:rPr>
              <a:t>MCPTT client</a:t>
            </a:r>
          </a:p>
          <a:p>
            <a:pPr eaLnBrk="1" hangingPunct="1">
              <a:spcBef>
                <a:spcPct val="0"/>
              </a:spcBef>
              <a:buFontTx/>
              <a:buNone/>
            </a:pPr>
            <a:r>
              <a:rPr lang="en-US" altLang="en-US" sz="700" b="1" dirty="0">
                <a:solidFill>
                  <a:srgbClr val="FF0000"/>
                </a:solidFill>
                <a:latin typeface="+mn-lt"/>
              </a:rPr>
              <a:t>MCVideo client</a:t>
            </a:r>
          </a:p>
          <a:p>
            <a:pPr eaLnBrk="1" hangingPunct="1">
              <a:spcBef>
                <a:spcPct val="0"/>
              </a:spcBef>
              <a:buFontTx/>
              <a:buNone/>
            </a:pPr>
            <a:r>
              <a:rPr lang="en-US" altLang="en-US" sz="700" b="1" dirty="0" err="1">
                <a:solidFill>
                  <a:srgbClr val="FF0000"/>
                </a:solidFill>
                <a:latin typeface="+mn-lt"/>
              </a:rPr>
              <a:t>MCData</a:t>
            </a:r>
            <a:r>
              <a:rPr lang="en-US" altLang="en-US" sz="700" b="1" dirty="0">
                <a:solidFill>
                  <a:srgbClr val="FF0000"/>
                </a:solidFill>
                <a:latin typeface="+mn-lt"/>
              </a:rPr>
              <a:t> client</a:t>
            </a:r>
          </a:p>
        </p:txBody>
      </p:sp>
      <p:sp>
        <p:nvSpPr>
          <p:cNvPr id="11" name="TextBox 16"/>
          <p:cNvSpPr txBox="1">
            <a:spLocks noChangeArrowheads="1"/>
          </p:cNvSpPr>
          <p:nvPr/>
        </p:nvSpPr>
        <p:spPr bwMode="auto">
          <a:xfrm>
            <a:off x="9460960" y="2554385"/>
            <a:ext cx="77938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700" b="1" dirty="0">
                <a:solidFill>
                  <a:srgbClr val="FF0000"/>
                </a:solidFill>
                <a:latin typeface="+mn-lt"/>
              </a:rPr>
              <a:t>MCPTT server</a:t>
            </a:r>
          </a:p>
          <a:p>
            <a:pPr eaLnBrk="1" hangingPunct="1">
              <a:spcBef>
                <a:spcPct val="0"/>
              </a:spcBef>
              <a:buFontTx/>
              <a:buNone/>
            </a:pPr>
            <a:r>
              <a:rPr lang="en-US" altLang="en-US" sz="700" b="1" dirty="0" err="1">
                <a:solidFill>
                  <a:srgbClr val="FF0000"/>
                </a:solidFill>
                <a:latin typeface="+mn-lt"/>
              </a:rPr>
              <a:t>MCVideo</a:t>
            </a:r>
            <a:r>
              <a:rPr lang="en-US" altLang="en-US" sz="700" b="1" dirty="0">
                <a:solidFill>
                  <a:srgbClr val="FF0000"/>
                </a:solidFill>
                <a:latin typeface="+mn-lt"/>
              </a:rPr>
              <a:t> server</a:t>
            </a:r>
          </a:p>
          <a:p>
            <a:pPr eaLnBrk="1" hangingPunct="1">
              <a:spcBef>
                <a:spcPct val="0"/>
              </a:spcBef>
              <a:buFontTx/>
              <a:buNone/>
            </a:pPr>
            <a:r>
              <a:rPr lang="en-US" altLang="en-US" sz="700" b="1" dirty="0" err="1">
                <a:solidFill>
                  <a:srgbClr val="FF0000"/>
                </a:solidFill>
                <a:latin typeface="+mn-lt"/>
              </a:rPr>
              <a:t>MCData</a:t>
            </a:r>
            <a:r>
              <a:rPr lang="en-US" altLang="en-US" sz="700" b="1" dirty="0">
                <a:solidFill>
                  <a:srgbClr val="FF0000"/>
                </a:solidFill>
                <a:latin typeface="+mn-lt"/>
              </a:rPr>
              <a:t> server</a:t>
            </a:r>
          </a:p>
        </p:txBody>
      </p:sp>
      <p:sp>
        <p:nvSpPr>
          <p:cNvPr id="12" name="Rectangle 9"/>
          <p:cNvSpPr>
            <a:spLocks noChangeArrowheads="1"/>
          </p:cNvSpPr>
          <p:nvPr/>
        </p:nvSpPr>
        <p:spPr bwMode="auto">
          <a:xfrm>
            <a:off x="7285634" y="3296063"/>
            <a:ext cx="4714339" cy="3017563"/>
          </a:xfrm>
          <a:prstGeom prst="rect">
            <a:avLst/>
          </a:prstGeom>
          <a:noFill/>
          <a:ln w="19050" algn="ctr">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
        <p:nvSpPr>
          <p:cNvPr id="13" name="TextBox 10"/>
          <p:cNvSpPr txBox="1">
            <a:spLocks noChangeArrowheads="1"/>
          </p:cNvSpPr>
          <p:nvPr/>
        </p:nvSpPr>
        <p:spPr bwMode="auto">
          <a:xfrm>
            <a:off x="7266780" y="5727316"/>
            <a:ext cx="2301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1000" b="1" dirty="0">
                <a:solidFill>
                  <a:srgbClr val="00B050"/>
                </a:solidFill>
                <a:latin typeface="+mn-lt"/>
              </a:rPr>
              <a:t>Common services core</a:t>
            </a:r>
          </a:p>
          <a:p>
            <a:pPr eaLnBrk="1" hangingPunct="1">
              <a:spcBef>
                <a:spcPct val="0"/>
              </a:spcBef>
              <a:buFontTx/>
              <a:buNone/>
            </a:pPr>
            <a:r>
              <a:rPr lang="en-US" altLang="en-US" sz="1000" dirty="0">
                <a:solidFill>
                  <a:srgbClr val="00B050"/>
                </a:solidFill>
                <a:latin typeface="+mn-lt"/>
              </a:rPr>
              <a:t>Single instance of common services core for all MC services or per MC service</a:t>
            </a:r>
          </a:p>
        </p:txBody>
      </p:sp>
      <p:sp>
        <p:nvSpPr>
          <p:cNvPr id="14" name="TextBox 14"/>
          <p:cNvSpPr txBox="1">
            <a:spLocks noChangeArrowheads="1"/>
          </p:cNvSpPr>
          <p:nvPr/>
        </p:nvSpPr>
        <p:spPr bwMode="auto">
          <a:xfrm>
            <a:off x="7099687" y="2544818"/>
            <a:ext cx="123507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en-US" sz="1000" dirty="0">
                <a:solidFill>
                  <a:srgbClr val="FF0000"/>
                </a:solidFill>
                <a:latin typeface="+mn-lt"/>
              </a:rPr>
              <a:t>Single user DB for all MC services</a:t>
            </a:r>
          </a:p>
          <a:p>
            <a:pPr eaLnBrk="1" hangingPunct="1">
              <a:spcBef>
                <a:spcPct val="0"/>
              </a:spcBef>
              <a:buFontTx/>
              <a:buNone/>
            </a:pPr>
            <a:r>
              <a:rPr lang="en-US" altLang="en-US" sz="1000" dirty="0">
                <a:solidFill>
                  <a:srgbClr val="FF0000"/>
                </a:solidFill>
                <a:latin typeface="+mn-lt"/>
              </a:rPr>
              <a:t>Or per MC service</a:t>
            </a:r>
          </a:p>
        </p:txBody>
      </p:sp>
      <p:sp>
        <p:nvSpPr>
          <p:cNvPr id="15" name="Oval 13"/>
          <p:cNvSpPr>
            <a:spLocks noChangeArrowheads="1"/>
          </p:cNvSpPr>
          <p:nvPr/>
        </p:nvSpPr>
        <p:spPr bwMode="auto">
          <a:xfrm>
            <a:off x="8116478" y="2554385"/>
            <a:ext cx="772998" cy="498016"/>
          </a:xfrm>
          <a:prstGeom prst="ellipse">
            <a:avLst/>
          </a:prstGeom>
          <a:noFill/>
          <a:ln w="19050" algn="ctr">
            <a:solidFill>
              <a:srgbClr val="FF33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Trebuchet MS" panose="020B0603020202020204" pitchFamily="34" charset="0"/>
            </a:endParaRPr>
          </a:p>
        </p:txBody>
      </p:sp>
    </p:spTree>
    <p:extLst>
      <p:ext uri="{BB962C8B-B14F-4D97-AF65-F5344CB8AC3E}">
        <p14:creationId xmlns:p14="http://schemas.microsoft.com/office/powerpoint/2010/main" val="24737475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7960</TotalTime>
  <Words>2946</Words>
  <Application>Microsoft Office PowerPoint</Application>
  <PresentationFormat>Widescreen</PresentationFormat>
  <Paragraphs>494</Paragraphs>
  <Slides>41</Slides>
  <Notes>40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41</vt:i4>
      </vt:variant>
    </vt:vector>
  </HeadingPairs>
  <TitlesOfParts>
    <vt:vector size="53" baseType="lpstr">
      <vt:lpstr>宋体</vt:lpstr>
      <vt:lpstr>宋体</vt:lpstr>
      <vt:lpstr>Arial</vt:lpstr>
      <vt:lpstr>Calibri</vt:lpstr>
      <vt:lpstr>Calibri Light</vt:lpstr>
      <vt:lpstr>Gill Sans SemiBold</vt:lpstr>
      <vt:lpstr>The Sans Bold-</vt:lpstr>
      <vt:lpstr>Times New Roman</vt:lpstr>
      <vt:lpstr>Trebuchet MS</vt:lpstr>
      <vt:lpstr>Office Theme</vt:lpstr>
      <vt:lpstr>1_Office Theme</vt:lpstr>
      <vt:lpstr>Visio</vt:lpstr>
      <vt:lpstr>PowerPoint Presentation</vt:lpstr>
      <vt:lpstr>Outline</vt:lpstr>
      <vt:lpstr>Outline</vt:lpstr>
      <vt:lpstr>History and Evolution – SA6</vt:lpstr>
      <vt:lpstr>SA6 Work-Items</vt:lpstr>
      <vt:lpstr>SA6 Studies</vt:lpstr>
      <vt:lpstr>Outline</vt:lpstr>
      <vt:lpstr>Mission Critical Common Functional Architecture (CFA)</vt:lpstr>
      <vt:lpstr>CFA – Architecture</vt:lpstr>
      <vt:lpstr>Mission Critical Push-To-Talk (MCPTT)</vt:lpstr>
      <vt:lpstr>MCPTT – Architecture</vt:lpstr>
      <vt:lpstr>Mission Critical Video (MCVideo)</vt:lpstr>
      <vt:lpstr>MCVideo – Architecture</vt:lpstr>
      <vt:lpstr>Mission Critical Data (MCData)</vt:lpstr>
      <vt:lpstr>MCData – Architecture</vt:lpstr>
      <vt:lpstr>Mission Critical System Migration and Interconnection (MCSMI)</vt:lpstr>
      <vt:lpstr>Mission Critical Communication Interworking (MCCI)</vt:lpstr>
      <vt:lpstr>MC MBMS UE API (MBMSAPI_MCS)</vt:lpstr>
      <vt:lpstr>MC Over IOPS (FS_MCSAA)</vt:lpstr>
      <vt:lpstr>Discreet Listening &amp; Logging (FS_MCLOG)</vt:lpstr>
      <vt:lpstr>PowerPoint Presentation</vt:lpstr>
      <vt:lpstr>MC Services over 5G (FS_MCOver5GS)</vt:lpstr>
      <vt:lpstr>Outline</vt:lpstr>
      <vt:lpstr>MONASTERY - Mobile Communication System for Railways </vt:lpstr>
      <vt:lpstr>MONASTERY – High Level Services</vt:lpstr>
      <vt:lpstr>MONASTERY – High Level Services (2) for further study </vt:lpstr>
      <vt:lpstr>Common API Framework (CAPIF)</vt:lpstr>
      <vt:lpstr>CAPIF – Architecture</vt:lpstr>
      <vt:lpstr>Service Enabler Architecture Layer for Verticals (SEAL)</vt:lpstr>
      <vt:lpstr>SEAL – Architecture</vt:lpstr>
      <vt:lpstr>Leveraging CAPIF and SEAL</vt:lpstr>
      <vt:lpstr>V2X Application (V2XAPP)</vt:lpstr>
      <vt:lpstr>V2XAPP – Architecture</vt:lpstr>
      <vt:lpstr>Edge Application (EDGEAPP)</vt:lpstr>
      <vt:lpstr>EDGEAPP – Architecture</vt:lpstr>
      <vt:lpstr>Factories of the Future Application (FFAPP)</vt:lpstr>
      <vt:lpstr>FFAPP – Architecture</vt:lpstr>
      <vt:lpstr>Unmanned Aerial System Application (UASAPP)</vt:lpstr>
      <vt:lpstr>Outline</vt:lpstr>
      <vt:lpstr>Conclusions</vt:lpstr>
      <vt:lpstr>Thank you for your attention!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Alan Soloway2</cp:lastModifiedBy>
  <cp:revision>798</cp:revision>
  <dcterms:created xsi:type="dcterms:W3CDTF">2010-02-05T13:52:04Z</dcterms:created>
  <dcterms:modified xsi:type="dcterms:W3CDTF">2019-07-08T12:01:58Z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