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3404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69243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5863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822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2565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1269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003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75719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83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83673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45784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F32EF-C53B-43E5-AAD2-DE049C7D323E}" type="datetimeFigureOut">
              <a:rPr lang="en-CA" smtClean="0"/>
              <a:t>2019-02-22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1DF0-94F4-4958-B49C-EEFFC86412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0303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Motivation of 5GSI </a:t>
            </a:r>
            <a:br>
              <a:rPr lang="en-CA" dirty="0" smtClean="0"/>
            </a:b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What is the missing part in 5GS?</a:t>
            </a:r>
          </a:p>
          <a:p>
            <a:endParaRPr lang="en-CA" dirty="0"/>
          </a:p>
          <a:p>
            <a:endParaRPr lang="en-CA" dirty="0" smtClean="0"/>
          </a:p>
          <a:p>
            <a:r>
              <a:rPr lang="en-CA" dirty="0" smtClean="0"/>
              <a:t>OMESH Networks, China Telecom, </a:t>
            </a:r>
            <a:r>
              <a:rPr lang="en-CA" dirty="0" err="1" smtClean="0"/>
              <a:t>Tencent</a:t>
            </a:r>
            <a:r>
              <a:rPr lang="en-CA" dirty="0" smtClean="0"/>
              <a:t>, CATT</a:t>
            </a:r>
            <a:endParaRPr lang="en-CA" dirty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738360" y="402336"/>
            <a:ext cx="1725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/>
              <a:t>S1-190436</a:t>
            </a:r>
          </a:p>
          <a:p>
            <a:pPr algn="r"/>
            <a:endParaRPr lang="en-US" dirty="0"/>
          </a:p>
          <a:p>
            <a:pPr algn="r"/>
            <a:r>
              <a:rPr lang="en-US" dirty="0" smtClean="0"/>
              <a:t>For Discussion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5630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Why smart infrastructure with 5G?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Strong market calls from smart city and community, smart working spaces, etc.</a:t>
            </a:r>
          </a:p>
          <a:p>
            <a:r>
              <a:rPr lang="en-CA" dirty="0" smtClean="0"/>
              <a:t>With more computing, storage, communication capabilities available to UE, </a:t>
            </a:r>
            <a:r>
              <a:rPr lang="en-CA" dirty="0" err="1" smtClean="0"/>
              <a:t>IoT</a:t>
            </a:r>
            <a:r>
              <a:rPr lang="en-CA" dirty="0" smtClean="0"/>
              <a:t> is moving toward IoE which merges with </a:t>
            </a:r>
            <a:r>
              <a:rPr lang="en-CA" dirty="0" err="1" smtClean="0"/>
              <a:t>eMBB</a:t>
            </a:r>
            <a:r>
              <a:rPr lang="en-CA" dirty="0" smtClean="0"/>
              <a:t> and URLLC domains.</a:t>
            </a:r>
          </a:p>
          <a:p>
            <a:r>
              <a:rPr lang="en-CA" dirty="0" smtClean="0"/>
              <a:t>Ground-breaking user experiences for the mass consumer and municipal markets, give rise to new services by differentiated </a:t>
            </a:r>
            <a:r>
              <a:rPr lang="en-CA" dirty="0" err="1" smtClean="0"/>
              <a:t>QoS</a:t>
            </a:r>
            <a:r>
              <a:rPr lang="en-CA" dirty="0" smtClean="0"/>
              <a:t> or </a:t>
            </a:r>
            <a:r>
              <a:rPr lang="en-CA" dirty="0" err="1" smtClean="0"/>
              <a:t>QoE</a:t>
            </a:r>
            <a:r>
              <a:rPr lang="en-CA" dirty="0" smtClean="0"/>
              <a:t> provisions instead of pure bandwidth.</a:t>
            </a:r>
          </a:p>
          <a:p>
            <a:r>
              <a:rPr lang="en-CA" dirty="0" smtClean="0"/>
              <a:t>5GS can be an enabler for scalable </a:t>
            </a:r>
            <a:r>
              <a:rPr lang="en-CA" dirty="0" err="1" smtClean="0"/>
              <a:t>QoS</a:t>
            </a:r>
            <a:r>
              <a:rPr lang="en-CA" dirty="0" smtClean="0"/>
              <a:t> provision for new services.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9870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missing in 3GPP to support 5GSI?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We need scalable and reliable </a:t>
            </a:r>
            <a:r>
              <a:rPr lang="en-CA" dirty="0" err="1" smtClean="0"/>
              <a:t>QoS</a:t>
            </a:r>
            <a:r>
              <a:rPr lang="en-CA" dirty="0" smtClean="0"/>
              <a:t> provision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CA" i="1" dirty="0" smtClean="0"/>
              <a:t>Continuous </a:t>
            </a:r>
            <a:r>
              <a:rPr lang="en-CA" i="1" dirty="0"/>
              <a:t>high-density system (i.e., a large number of UEs or Network/IABs), particularly the scalability to support strict reliability and latency, or high data rate and flow density.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CA" dirty="0" smtClean="0"/>
              <a:t> On </a:t>
            </a:r>
            <a:r>
              <a:rPr lang="en-CA" dirty="0" err="1" smtClean="0"/>
              <a:t>Uu</a:t>
            </a:r>
            <a:r>
              <a:rPr lang="en-CA" dirty="0" smtClean="0"/>
              <a:t> scalability (5GC): TS 22.261 (Section 6.12) did not specify any requirements on </a:t>
            </a:r>
            <a:r>
              <a:rPr lang="en-CA" dirty="0" err="1" smtClean="0"/>
              <a:t>Uu</a:t>
            </a:r>
            <a:r>
              <a:rPr lang="en-CA" dirty="0" smtClean="0"/>
              <a:t> self-backhaul (IAB nodes) for reliable </a:t>
            </a:r>
            <a:r>
              <a:rPr lang="en-CA" dirty="0" err="1" smtClean="0"/>
              <a:t>QoS</a:t>
            </a:r>
            <a:r>
              <a:rPr lang="en-CA" dirty="0" smtClean="0"/>
              <a:t>.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CA" dirty="0" smtClean="0"/>
              <a:t>On UE scalability (</a:t>
            </a:r>
            <a:r>
              <a:rPr lang="en-CA" dirty="0" err="1" smtClean="0"/>
              <a:t>ProSe</a:t>
            </a:r>
            <a:r>
              <a:rPr lang="en-CA" dirty="0" smtClean="0"/>
              <a:t>): TS 22.261 (Section 7) did not specify any requirements on UE </a:t>
            </a:r>
            <a:r>
              <a:rPr lang="en-CA" dirty="0" err="1" smtClean="0"/>
              <a:t>sidelink</a:t>
            </a:r>
            <a:r>
              <a:rPr lang="en-CA" dirty="0" smtClean="0"/>
              <a:t> for reliable </a:t>
            </a:r>
            <a:r>
              <a:rPr lang="en-CA" dirty="0" err="1" smtClean="0"/>
              <a:t>QoS</a:t>
            </a:r>
            <a:r>
              <a:rPr lang="en-CA" dirty="0" smtClean="0"/>
              <a:t>; and the existing limits on network KPIs </a:t>
            </a:r>
            <a:r>
              <a:rPr lang="en-CA" dirty="0" smtClean="0"/>
              <a:t>might </a:t>
            </a:r>
            <a:r>
              <a:rPr lang="en-CA" dirty="0" smtClean="0"/>
              <a:t>not be sufficient when IoE traffics are considered.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CA" dirty="0" smtClean="0"/>
              <a:t> R16-R17 studied </a:t>
            </a:r>
            <a:r>
              <a:rPr lang="en-CA" dirty="0" smtClean="0"/>
              <a:t>many </a:t>
            </a:r>
            <a:r>
              <a:rPr lang="en-CA" dirty="0" smtClean="0"/>
              <a:t>new </a:t>
            </a:r>
            <a:r>
              <a:rPr lang="en-CA" dirty="0" smtClean="0"/>
              <a:t>verticals of network controlled proximity services, including </a:t>
            </a:r>
            <a:r>
              <a:rPr lang="en-CA" dirty="0" smtClean="0"/>
              <a:t>V2X</a:t>
            </a:r>
            <a:r>
              <a:rPr lang="en-CA" dirty="0" smtClean="0"/>
              <a:t>, </a:t>
            </a:r>
            <a:r>
              <a:rPr lang="en-CA" dirty="0" smtClean="0"/>
              <a:t>NCIS, </a:t>
            </a:r>
            <a:r>
              <a:rPr lang="en-CA" dirty="0" err="1" smtClean="0"/>
              <a:t>CyberCAV</a:t>
            </a:r>
            <a:r>
              <a:rPr lang="en-CA" dirty="0" smtClean="0"/>
              <a:t>, V2X, </a:t>
            </a:r>
            <a:r>
              <a:rPr lang="en-CA" dirty="0" smtClean="0"/>
              <a:t>REFEC, etc</a:t>
            </a:r>
            <a:r>
              <a:rPr lang="en-CA" dirty="0" smtClean="0"/>
              <a:t>., </a:t>
            </a:r>
            <a:r>
              <a:rPr lang="en-CA" dirty="0" smtClean="0"/>
              <a:t>However, scalability </a:t>
            </a:r>
            <a:r>
              <a:rPr lang="en-CA" dirty="0" smtClean="0"/>
              <a:t>issues with impact on </a:t>
            </a:r>
            <a:r>
              <a:rPr lang="en-CA" dirty="0" err="1" smtClean="0"/>
              <a:t>Uu</a:t>
            </a:r>
            <a:r>
              <a:rPr lang="en-CA" dirty="0" smtClean="0"/>
              <a:t> and </a:t>
            </a:r>
            <a:r>
              <a:rPr lang="en-CA" dirty="0" err="1" smtClean="0"/>
              <a:t>Sidelink</a:t>
            </a:r>
            <a:r>
              <a:rPr lang="en-CA" dirty="0" smtClean="0"/>
              <a:t> interfaces were not in scope, especially when multiple verticals </a:t>
            </a:r>
            <a:r>
              <a:rPr lang="en-CA" dirty="0" smtClean="0"/>
              <a:t>can co-operate </a:t>
            </a:r>
            <a:r>
              <a:rPr lang="en-CA" dirty="0" smtClean="0"/>
              <a:t>in </a:t>
            </a:r>
            <a:r>
              <a:rPr lang="en-CA" dirty="0" smtClean="0"/>
              <a:t>a </a:t>
            </a:r>
            <a:r>
              <a:rPr lang="en-CA" dirty="0" smtClean="0"/>
              <a:t>co-located </a:t>
            </a:r>
            <a:r>
              <a:rPr lang="en-CA" dirty="0" smtClean="0"/>
              <a:t>smart infrastructure.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488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missing in 3GPP to support 5GSI?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We need more data processing done at the edge or terminal (UE) to ensure more real-time and smarter user experiences.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CA" i="1" dirty="0" smtClean="0"/>
              <a:t>Cross </a:t>
            </a:r>
            <a:r>
              <a:rPr lang="en-CA" i="1" dirty="0" smtClean="0"/>
              <a:t>connection requirements of </a:t>
            </a:r>
            <a:r>
              <a:rPr lang="en-CA" i="1" dirty="0" smtClean="0"/>
              <a:t>UEs in </a:t>
            </a:r>
            <a:r>
              <a:rPr lang="en-CA" i="1" dirty="0" err="1" smtClean="0"/>
              <a:t>eMBB</a:t>
            </a:r>
            <a:r>
              <a:rPr lang="en-CA" i="1" dirty="0" smtClean="0"/>
              <a:t>, </a:t>
            </a:r>
            <a:r>
              <a:rPr lang="en-CA" i="1" dirty="0" err="1" smtClean="0"/>
              <a:t>mMTC</a:t>
            </a:r>
            <a:r>
              <a:rPr lang="en-CA" i="1" dirty="0" smtClean="0"/>
              <a:t>, and URLLC/V2X shall be </a:t>
            </a:r>
            <a:r>
              <a:rPr lang="en-CA" i="1" dirty="0" smtClean="0"/>
              <a:t>identified</a:t>
            </a:r>
            <a:r>
              <a:rPr lang="en-CA" i="1" dirty="0" smtClean="0"/>
              <a:t>.</a:t>
            </a:r>
            <a:endParaRPr lang="en-CA" i="1" dirty="0" smtClean="0"/>
          </a:p>
          <a:p>
            <a:pPr lvl="2">
              <a:buFont typeface="Wingdings" panose="05000000000000000000" pitchFamily="2" charset="2"/>
              <a:buChar char="q"/>
            </a:pPr>
            <a:r>
              <a:rPr lang="en-CA" dirty="0" smtClean="0"/>
              <a:t> If </a:t>
            </a:r>
            <a:r>
              <a:rPr lang="en-CA" dirty="0" err="1" smtClean="0"/>
              <a:t>Sidelink</a:t>
            </a:r>
            <a:r>
              <a:rPr lang="en-CA" dirty="0" smtClean="0"/>
              <a:t> is used for proximity information sharing, different UEs have different capability to support </a:t>
            </a:r>
            <a:r>
              <a:rPr lang="en-CA" dirty="0" err="1"/>
              <a:t>S</a:t>
            </a:r>
            <a:r>
              <a:rPr lang="en-CA" dirty="0" err="1" smtClean="0"/>
              <a:t>idelink</a:t>
            </a:r>
            <a:r>
              <a:rPr lang="en-CA" dirty="0" smtClean="0"/>
              <a:t> performance.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CA" dirty="0" smtClean="0"/>
              <a:t> If </a:t>
            </a:r>
            <a:r>
              <a:rPr lang="en-CA" dirty="0" err="1" smtClean="0"/>
              <a:t>Uu</a:t>
            </a:r>
            <a:r>
              <a:rPr lang="en-CA" dirty="0" smtClean="0"/>
              <a:t> can also be used for proximity information sharing, </a:t>
            </a:r>
            <a:r>
              <a:rPr lang="en-CA" dirty="0" err="1" smtClean="0"/>
              <a:t>Uu</a:t>
            </a:r>
            <a:r>
              <a:rPr lang="en-CA" dirty="0" smtClean="0"/>
              <a:t> shall provide the necessary </a:t>
            </a:r>
            <a:r>
              <a:rPr lang="en-CA" dirty="0" err="1" smtClean="0"/>
              <a:t>QoS</a:t>
            </a:r>
            <a:r>
              <a:rPr lang="en-CA" dirty="0" smtClean="0"/>
              <a:t>. And additionally, 3GPP shall tell application whether to use </a:t>
            </a:r>
            <a:r>
              <a:rPr lang="en-CA" dirty="0" err="1" smtClean="0"/>
              <a:t>Uu</a:t>
            </a:r>
            <a:r>
              <a:rPr lang="en-CA" dirty="0" smtClean="0"/>
              <a:t> or </a:t>
            </a:r>
            <a:r>
              <a:rPr lang="en-CA" dirty="0" err="1" smtClean="0"/>
              <a:t>Sidelink</a:t>
            </a:r>
            <a:r>
              <a:rPr lang="en-CA" dirty="0" smtClean="0"/>
              <a:t> depending on operator policies and </a:t>
            </a:r>
            <a:r>
              <a:rPr lang="en-CA" dirty="0" err="1" smtClean="0"/>
              <a:t>QoS</a:t>
            </a:r>
            <a:r>
              <a:rPr lang="en-CA" dirty="0" smtClean="0"/>
              <a:t> requirements.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CA" dirty="0" smtClean="0"/>
              <a:t> None of above is current specified as a service requirement for cross connections.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4201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missing in 3GPP to support 5GSI?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Last but not least, we need a nice and clean set of use cases for supporting smart infrastructure over 5GS, and also potential APIs for meeting market calls.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6013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Objectives of 5GSI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CA" dirty="0"/>
              <a:t>To identify key use cases of IoE smart infrastructure based on 5GS, including smart city and community, smart building and home, smart working </a:t>
            </a:r>
            <a:r>
              <a:rPr lang="en-CA" dirty="0" smtClean="0"/>
              <a:t>spaces, event driven public safety etc</a:t>
            </a:r>
            <a:r>
              <a:rPr lang="en-CA" dirty="0"/>
              <a:t>.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New functional </a:t>
            </a:r>
            <a:r>
              <a:rPr lang="en-US" dirty="0" smtClean="0"/>
              <a:t>and KPI </a:t>
            </a:r>
            <a:r>
              <a:rPr lang="en-CA" dirty="0" smtClean="0"/>
              <a:t>service </a:t>
            </a:r>
            <a:r>
              <a:rPr lang="en-CA" dirty="0"/>
              <a:t>requirements on </a:t>
            </a:r>
            <a:r>
              <a:rPr lang="en-CA" dirty="0" err="1"/>
              <a:t>Uu</a:t>
            </a:r>
            <a:r>
              <a:rPr lang="en-CA" dirty="0"/>
              <a:t> and </a:t>
            </a:r>
            <a:r>
              <a:rPr lang="en-CA" dirty="0" err="1"/>
              <a:t>Sidelink</a:t>
            </a:r>
            <a:r>
              <a:rPr lang="en-CA" dirty="0"/>
              <a:t> interfaces shall be identified with differentiated user experience, in order to support:</a:t>
            </a:r>
          </a:p>
          <a:p>
            <a:pPr marL="514350" lvl="0" indent="-514350" fontAlgn="base" hangingPunct="0">
              <a:buAutoNum type="arabicParenR"/>
            </a:pPr>
            <a:r>
              <a:rPr lang="en-CA" dirty="0"/>
              <a:t>c</a:t>
            </a:r>
            <a:r>
              <a:rPr lang="en-CA" dirty="0" smtClean="0"/>
              <a:t>ontinuous </a:t>
            </a:r>
            <a:r>
              <a:rPr lang="en-CA" dirty="0"/>
              <a:t>high-density system (i.e., a large number of UEs or Network/IABs), particularly the scalability to support strict reliability and latency, or high data rate and flow </a:t>
            </a:r>
            <a:r>
              <a:rPr lang="en-CA" dirty="0" smtClean="0"/>
              <a:t>density.</a:t>
            </a:r>
          </a:p>
          <a:p>
            <a:pPr marL="514350" lvl="0" indent="-514350" fontAlgn="base" hangingPunct="0">
              <a:buAutoNum type="arabicParenR"/>
            </a:pPr>
            <a:r>
              <a:rPr lang="en-CA" dirty="0"/>
              <a:t>c</a:t>
            </a:r>
            <a:r>
              <a:rPr lang="en-CA" dirty="0" smtClean="0"/>
              <a:t>ross </a:t>
            </a:r>
            <a:r>
              <a:rPr lang="en-CA" dirty="0" smtClean="0"/>
              <a:t>connections </a:t>
            </a:r>
            <a:r>
              <a:rPr lang="en-CA" dirty="0"/>
              <a:t>of </a:t>
            </a:r>
            <a:r>
              <a:rPr lang="en-CA" dirty="0" smtClean="0"/>
              <a:t>U</a:t>
            </a:r>
            <a:r>
              <a:rPr lang="en-US" altLang="zh-CN" dirty="0" err="1" smtClean="0"/>
              <a:t>Es</a:t>
            </a:r>
            <a:r>
              <a:rPr lang="en-US" altLang="zh-CN" dirty="0" smtClean="0"/>
              <a:t> in </a:t>
            </a:r>
            <a:r>
              <a:rPr lang="en-CA" dirty="0" err="1" smtClean="0"/>
              <a:t>eMBB</a:t>
            </a:r>
            <a:r>
              <a:rPr lang="en-CA" dirty="0"/>
              <a:t>, </a:t>
            </a:r>
            <a:r>
              <a:rPr lang="en-CA" dirty="0" err="1"/>
              <a:t>mMTC</a:t>
            </a:r>
            <a:r>
              <a:rPr lang="en-CA" dirty="0"/>
              <a:t>, and URLLC/V2X.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We </a:t>
            </a:r>
            <a:r>
              <a:rPr lang="en-CA" dirty="0"/>
              <a:t>will leverage but not overlap with REFEC, </a:t>
            </a:r>
            <a:r>
              <a:rPr lang="en-CA" dirty="0" smtClean="0"/>
              <a:t>NCIS</a:t>
            </a:r>
            <a:r>
              <a:rPr lang="en-US" dirty="0" smtClean="0"/>
              <a:t>, </a:t>
            </a:r>
            <a:r>
              <a:rPr lang="en-CA" dirty="0" err="1" smtClean="0"/>
              <a:t>cyberCAV</a:t>
            </a:r>
            <a:r>
              <a:rPr lang="en-CA" dirty="0" smtClean="0"/>
              <a:t> and V2X.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0910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564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Courier New</vt:lpstr>
      <vt:lpstr>Wingdings</vt:lpstr>
      <vt:lpstr>Office Theme</vt:lpstr>
      <vt:lpstr>Motivation of 5GSI  </vt:lpstr>
      <vt:lpstr>Why smart infrastructure with 5G?</vt:lpstr>
      <vt:lpstr>What is missing in 3GPP to support 5GSI?</vt:lpstr>
      <vt:lpstr>What is missing in 3GPP to support 5GSI?</vt:lpstr>
      <vt:lpstr>What is missing in 3GPP to support 5GSI?</vt:lpstr>
      <vt:lpstr>Objectives of 5GSI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of 5GSI</dc:title>
  <dc:creator>Liang Song</dc:creator>
  <cp:lastModifiedBy>Liang Song</cp:lastModifiedBy>
  <cp:revision>39</cp:revision>
  <dcterms:created xsi:type="dcterms:W3CDTF">2019-02-19T09:23:21Z</dcterms:created>
  <dcterms:modified xsi:type="dcterms:W3CDTF">2019-02-22T08:08:57Z</dcterms:modified>
</cp:coreProperties>
</file>