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
  </p:notesMasterIdLst>
  <p:sldIdLst>
    <p:sldId id="256" r:id="rId2"/>
    <p:sldId id="289" r:id="rId3"/>
    <p:sldId id="296" r:id="rId4"/>
    <p:sldId id="297" r:id="rId5"/>
    <p:sldId id="290" r:id="rId6"/>
    <p:sldId id="291" r:id="rId7"/>
    <p:sldId id="286" r:id="rId8"/>
    <p:sldId id="287" r:id="rId9"/>
    <p:sldId id="288" r:id="rId10"/>
    <p:sldId id="293" r:id="rId11"/>
    <p:sldId id="278" r:id="rId12"/>
    <p:sldId id="294" r:id="rId13"/>
    <p:sldId id="292" r:id="rId14"/>
    <p:sldId id="295" r:id="rId15"/>
    <p:sldId id="283" r:id="rId16"/>
  </p:sldIdLst>
  <p:sldSz cx="9144000" cy="6858000" type="screen4x3"/>
  <p:notesSz cx="6797675" cy="9928225"/>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FF"/>
    <a:srgbClr val="0000FF"/>
    <a:srgbClr val="FFCCFF"/>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44" autoAdjust="0"/>
    <p:restoredTop sz="94660"/>
  </p:normalViewPr>
  <p:slideViewPr>
    <p:cSldViewPr>
      <p:cViewPr>
        <p:scale>
          <a:sx n="80" d="100"/>
          <a:sy n="80" d="100"/>
        </p:scale>
        <p:origin x="-162" y="-2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3177" tIns="46589" rIns="93177" bIns="46589" rtlCol="0"/>
          <a:lstStyle>
            <a:lvl1pPr algn="r">
              <a:defRPr sz="1200"/>
            </a:lvl1pPr>
          </a:lstStyle>
          <a:p>
            <a:fld id="{43773399-6828-4B71-8F06-CC6CCCC0939B}" type="datetimeFigureOut">
              <a:rPr lang="en-US" smtClean="0"/>
              <a:t>4/28/2016</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0091"/>
            <a:ext cx="2945659" cy="496411"/>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3177" tIns="46589" rIns="93177" bIns="46589" rtlCol="0" anchor="b"/>
          <a:lstStyle>
            <a:lvl1pPr algn="r">
              <a:defRPr sz="1200"/>
            </a:lvl1pPr>
          </a:lstStyle>
          <a:p>
            <a:fld id="{947BEBB1-0147-47A1-BFE0-DFB25139B8EF}" type="slidenum">
              <a:rPr lang="en-US" smtClean="0"/>
              <a:t>‹#›</a:t>
            </a:fld>
            <a:endParaRPr lang="en-US"/>
          </a:p>
        </p:txBody>
      </p:sp>
    </p:spTree>
    <p:extLst>
      <p:ext uri="{BB962C8B-B14F-4D97-AF65-F5344CB8AC3E}">
        <p14:creationId xmlns:p14="http://schemas.microsoft.com/office/powerpoint/2010/main" val="1095942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1</a:t>
            </a:fld>
            <a:endParaRPr lang="en-US"/>
          </a:p>
        </p:txBody>
      </p:sp>
    </p:spTree>
    <p:extLst>
      <p:ext uri="{BB962C8B-B14F-4D97-AF65-F5344CB8AC3E}">
        <p14:creationId xmlns:p14="http://schemas.microsoft.com/office/powerpoint/2010/main" val="30076892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12</a:t>
            </a:fld>
            <a:endParaRPr lang="en-US"/>
          </a:p>
        </p:txBody>
      </p:sp>
    </p:spTree>
    <p:extLst>
      <p:ext uri="{BB962C8B-B14F-4D97-AF65-F5344CB8AC3E}">
        <p14:creationId xmlns:p14="http://schemas.microsoft.com/office/powerpoint/2010/main" val="1096692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13</a:t>
            </a:fld>
            <a:endParaRPr lang="en-US"/>
          </a:p>
        </p:txBody>
      </p:sp>
    </p:spTree>
    <p:extLst>
      <p:ext uri="{BB962C8B-B14F-4D97-AF65-F5344CB8AC3E}">
        <p14:creationId xmlns:p14="http://schemas.microsoft.com/office/powerpoint/2010/main" val="545093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14</a:t>
            </a:fld>
            <a:endParaRPr lang="en-US"/>
          </a:p>
        </p:txBody>
      </p:sp>
    </p:spTree>
    <p:extLst>
      <p:ext uri="{BB962C8B-B14F-4D97-AF65-F5344CB8AC3E}">
        <p14:creationId xmlns:p14="http://schemas.microsoft.com/office/powerpoint/2010/main" val="545093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15</a:t>
            </a:fld>
            <a:endParaRPr lang="en-US"/>
          </a:p>
        </p:txBody>
      </p:sp>
    </p:spTree>
    <p:extLst>
      <p:ext uri="{BB962C8B-B14F-4D97-AF65-F5344CB8AC3E}">
        <p14:creationId xmlns:p14="http://schemas.microsoft.com/office/powerpoint/2010/main" val="342777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2</a:t>
            </a:fld>
            <a:endParaRPr lang="en-US"/>
          </a:p>
        </p:txBody>
      </p:sp>
    </p:spTree>
    <p:extLst>
      <p:ext uri="{BB962C8B-B14F-4D97-AF65-F5344CB8AC3E}">
        <p14:creationId xmlns:p14="http://schemas.microsoft.com/office/powerpoint/2010/main" val="3459468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5</a:t>
            </a:fld>
            <a:endParaRPr lang="en-US"/>
          </a:p>
        </p:txBody>
      </p:sp>
    </p:spTree>
    <p:extLst>
      <p:ext uri="{BB962C8B-B14F-4D97-AF65-F5344CB8AC3E}">
        <p14:creationId xmlns:p14="http://schemas.microsoft.com/office/powerpoint/2010/main" val="3752875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6</a:t>
            </a:fld>
            <a:endParaRPr lang="en-US"/>
          </a:p>
        </p:txBody>
      </p:sp>
    </p:spTree>
    <p:extLst>
      <p:ext uri="{BB962C8B-B14F-4D97-AF65-F5344CB8AC3E}">
        <p14:creationId xmlns:p14="http://schemas.microsoft.com/office/powerpoint/2010/main" val="4165189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7</a:t>
            </a:fld>
            <a:endParaRPr lang="en-US"/>
          </a:p>
        </p:txBody>
      </p:sp>
    </p:spTree>
    <p:extLst>
      <p:ext uri="{BB962C8B-B14F-4D97-AF65-F5344CB8AC3E}">
        <p14:creationId xmlns:p14="http://schemas.microsoft.com/office/powerpoint/2010/main" val="4105819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8</a:t>
            </a:fld>
            <a:endParaRPr lang="en-US"/>
          </a:p>
        </p:txBody>
      </p:sp>
    </p:spTree>
    <p:extLst>
      <p:ext uri="{BB962C8B-B14F-4D97-AF65-F5344CB8AC3E}">
        <p14:creationId xmlns:p14="http://schemas.microsoft.com/office/powerpoint/2010/main" val="2410998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9</a:t>
            </a:fld>
            <a:endParaRPr lang="en-US"/>
          </a:p>
        </p:txBody>
      </p:sp>
    </p:spTree>
    <p:extLst>
      <p:ext uri="{BB962C8B-B14F-4D97-AF65-F5344CB8AC3E}">
        <p14:creationId xmlns:p14="http://schemas.microsoft.com/office/powerpoint/2010/main" val="42559724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10</a:t>
            </a:fld>
            <a:endParaRPr lang="en-US"/>
          </a:p>
        </p:txBody>
      </p:sp>
    </p:spTree>
    <p:extLst>
      <p:ext uri="{BB962C8B-B14F-4D97-AF65-F5344CB8AC3E}">
        <p14:creationId xmlns:p14="http://schemas.microsoft.com/office/powerpoint/2010/main" val="4255972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11</a:t>
            </a:fld>
            <a:endParaRPr lang="en-US"/>
          </a:p>
        </p:txBody>
      </p:sp>
    </p:spTree>
    <p:extLst>
      <p:ext uri="{BB962C8B-B14F-4D97-AF65-F5344CB8AC3E}">
        <p14:creationId xmlns:p14="http://schemas.microsoft.com/office/powerpoint/2010/main" val="10966926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1DD4A163-CD8B-4853-8210-827AB5B3A0F8}" type="datetime1">
              <a:rPr lang="ko-KR" altLang="en-US" smtClean="0"/>
              <a:t>2016-04-28</a:t>
            </a:fld>
            <a:endParaRPr lang="ko-KR" altLang="en-US"/>
          </a:p>
        </p:txBody>
      </p:sp>
      <p:sp>
        <p:nvSpPr>
          <p:cNvPr id="5" name="바닥글 개체 틀 4"/>
          <p:cNvSpPr>
            <a:spLocks noGrp="1"/>
          </p:cNvSpPr>
          <p:nvPr>
            <p:ph type="ftr" sz="quarter" idx="11"/>
          </p:nvPr>
        </p:nvSpPr>
        <p:spPr/>
        <p:txBody>
          <a:bodyPr/>
          <a:lstStyle/>
          <a:p>
            <a:r>
              <a:rPr lang="en-US" altLang="ko-KR" smtClean="0"/>
              <a:t>LG Electronics Inc.</a:t>
            </a:r>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pic>
        <p:nvPicPr>
          <p:cNvPr id="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504" y="44624"/>
            <a:ext cx="1713285" cy="926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lvl3pPr>
              <a:defRPr sz="1800"/>
            </a:lvl3pPr>
            <a:lvl4pPr>
              <a:defRPr sz="1800"/>
            </a:lvl4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10"/>
          </p:nvPr>
        </p:nvSpPr>
        <p:spPr/>
        <p:txBody>
          <a:bodyPr/>
          <a:lstStyle/>
          <a:p>
            <a:fld id="{EE1BF97E-8A0D-4CD4-BF19-CEFB5AD9F36C}" type="datetime1">
              <a:rPr lang="ko-KR" altLang="en-US" smtClean="0"/>
              <a:t>2016-04-28</a:t>
            </a:fld>
            <a:endParaRPr lang="ko-KR" altLang="en-US"/>
          </a:p>
        </p:txBody>
      </p:sp>
      <p:sp>
        <p:nvSpPr>
          <p:cNvPr id="5" name="바닥글 개체 틀 4"/>
          <p:cNvSpPr>
            <a:spLocks noGrp="1"/>
          </p:cNvSpPr>
          <p:nvPr>
            <p:ph type="ftr" sz="quarter" idx="11"/>
          </p:nvPr>
        </p:nvSpPr>
        <p:spPr/>
        <p:txBody>
          <a:bodyPr/>
          <a:lstStyle/>
          <a:p>
            <a:r>
              <a:rPr lang="en-US" altLang="ko-KR" smtClean="0"/>
              <a:t>LG Electronics Inc.</a:t>
            </a:r>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pic>
        <p:nvPicPr>
          <p:cNvPr id="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28384" y="44624"/>
            <a:ext cx="1008112" cy="5451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868346"/>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457200" y="1214422"/>
            <a:ext cx="8229600" cy="5143536"/>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07E7BA-8D11-45EF-BC16-411BDA0A505E}" type="datetime1">
              <a:rPr lang="ko-KR" altLang="en-US" smtClean="0"/>
              <a:t>2016-04-28</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ko-KR" smtClean="0"/>
              <a:t>LG Electronics Inc.</a:t>
            </a:r>
            <a:endParaRPr lang="ko-KR" altLang="en-US" dirty="0"/>
          </a:p>
        </p:txBody>
      </p:sp>
      <p:sp>
        <p:nvSpPr>
          <p:cNvPr id="6" name="슬라이드 번호 개체 틀 5"/>
          <p:cNvSpPr>
            <a:spLocks noGrp="1"/>
          </p:cNvSpPr>
          <p:nvPr>
            <p:ph type="sldNum" sz="quarter" idx="4"/>
          </p:nvPr>
        </p:nvSpPr>
        <p:spPr>
          <a:xfrm>
            <a:off x="6948264"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DD84E-25D4-4983-8AA1-2863C96F08D9}"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1" hangingPunct="1">
        <a:spcBef>
          <a:spcPct val="0"/>
        </a:spcBef>
        <a:buNone/>
        <a:defRPr sz="36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Wingdings" pitchFamily="2" charset="2"/>
        <a:buChar char="v"/>
        <a:defRPr sz="2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512913"/>
            <a:ext cx="7772400" cy="1470025"/>
          </a:xfrm>
        </p:spPr>
        <p:txBody>
          <a:bodyPr>
            <a:normAutofit/>
          </a:bodyPr>
          <a:lstStyle/>
          <a:p>
            <a:r>
              <a:rPr lang="en-US" altLang="ko-KR" b="1" dirty="0"/>
              <a:t>Discussion on eV2X </a:t>
            </a:r>
            <a:r>
              <a:rPr lang="en-US" altLang="ko-KR" b="1" dirty="0" smtClean="0"/>
              <a:t>Rel-15: </a:t>
            </a:r>
            <a:br>
              <a:rPr lang="en-US" altLang="ko-KR" b="1" dirty="0" smtClean="0"/>
            </a:br>
            <a:r>
              <a:rPr lang="en-US" altLang="ko-KR" sz="2400" b="1" dirty="0" smtClean="0"/>
              <a:t>Rel-14 </a:t>
            </a:r>
            <a:r>
              <a:rPr lang="en-US" altLang="ko-KR" sz="2400" b="1" dirty="0"/>
              <a:t>achievement and </a:t>
            </a:r>
            <a:r>
              <a:rPr lang="en-US" altLang="ko-KR" sz="2400" b="1" dirty="0" smtClean="0"/>
              <a:t>Rel-15 enhancement plan</a:t>
            </a:r>
            <a:endParaRPr lang="ko-KR" altLang="en-US" sz="2400" dirty="0"/>
          </a:p>
        </p:txBody>
      </p:sp>
      <p:sp>
        <p:nvSpPr>
          <p:cNvPr id="3" name="부제목 2"/>
          <p:cNvSpPr>
            <a:spLocks noGrp="1"/>
          </p:cNvSpPr>
          <p:nvPr>
            <p:ph type="subTitle" idx="1"/>
          </p:nvPr>
        </p:nvSpPr>
        <p:spPr>
          <a:xfrm>
            <a:off x="1371600" y="4268688"/>
            <a:ext cx="6400800" cy="1752600"/>
          </a:xfrm>
        </p:spPr>
        <p:txBody>
          <a:bodyPr/>
          <a:lstStyle/>
          <a:p>
            <a:endParaRPr lang="en-US" altLang="ko-KR" dirty="0" smtClean="0"/>
          </a:p>
          <a:p>
            <a:endParaRPr lang="en-US" altLang="ko-KR" dirty="0"/>
          </a:p>
          <a:p>
            <a:r>
              <a:rPr lang="en-US" altLang="ko-KR" dirty="0" smtClean="0">
                <a:solidFill>
                  <a:srgbClr val="002060"/>
                </a:solidFill>
              </a:rPr>
              <a:t>LG Electronics Inc.</a:t>
            </a:r>
            <a:endParaRPr lang="ko-KR" altLang="en-US" dirty="0">
              <a:solidFill>
                <a:srgbClr val="002060"/>
              </a:solidFill>
            </a:endParaRPr>
          </a:p>
        </p:txBody>
      </p:sp>
      <p:sp>
        <p:nvSpPr>
          <p:cNvPr id="6" name="TextBox 5"/>
          <p:cNvSpPr txBox="1"/>
          <p:nvPr/>
        </p:nvSpPr>
        <p:spPr>
          <a:xfrm>
            <a:off x="2699792" y="174060"/>
            <a:ext cx="6048672" cy="553998"/>
          </a:xfrm>
          <a:prstGeom prst="rect">
            <a:avLst/>
          </a:prstGeom>
          <a:noFill/>
        </p:spPr>
        <p:txBody>
          <a:bodyPr wrap="square" rtlCol="0">
            <a:spAutoFit/>
          </a:bodyPr>
          <a:lstStyle/>
          <a:p>
            <a:r>
              <a:rPr lang="en-GB" sz="1400" b="1" dirty="0"/>
              <a:t>3GPP TSG-SA WG1 Meeting #</a:t>
            </a:r>
            <a:r>
              <a:rPr lang="en-GB" sz="1400" b="1" dirty="0" smtClean="0"/>
              <a:t>74</a:t>
            </a:r>
            <a:r>
              <a:rPr lang="en-GB" sz="1400" b="1" dirty="0"/>
              <a:t>	</a:t>
            </a:r>
            <a:r>
              <a:rPr lang="en-GB" sz="1400" b="1" dirty="0" smtClean="0"/>
              <a:t>	</a:t>
            </a:r>
            <a:r>
              <a:rPr lang="en-GB" sz="1600" b="1" dirty="0" smtClean="0"/>
              <a:t>S1-161231</a:t>
            </a:r>
            <a:endParaRPr lang="en-US" sz="1600" dirty="0" smtClean="0"/>
          </a:p>
          <a:p>
            <a:r>
              <a:rPr lang="en-GB" sz="1400" b="1" dirty="0" smtClean="0"/>
              <a:t>Venice, Italy 9-13 May </a:t>
            </a:r>
            <a:r>
              <a:rPr lang="en-GB" sz="1400" b="1" dirty="0" smtClean="0"/>
              <a:t>2016		</a:t>
            </a:r>
            <a:r>
              <a:rPr lang="en-GB" sz="1400" b="1" i="1" dirty="0" smtClean="0"/>
              <a:t>(revision of S1-16xxxx)</a:t>
            </a:r>
            <a:endParaRPr lang="en-US" sz="1400" dirty="0"/>
          </a:p>
        </p:txBody>
      </p:sp>
      <p:sp>
        <p:nvSpPr>
          <p:cNvPr id="7" name="TextBox 6"/>
          <p:cNvSpPr txBox="1"/>
          <p:nvPr/>
        </p:nvSpPr>
        <p:spPr>
          <a:xfrm>
            <a:off x="2267744" y="908720"/>
            <a:ext cx="6696744" cy="1569660"/>
          </a:xfrm>
          <a:prstGeom prst="rect">
            <a:avLst/>
          </a:prstGeom>
          <a:noFill/>
          <a:ln>
            <a:solidFill>
              <a:schemeClr val="accent3">
                <a:lumMod val="75000"/>
              </a:schemeClr>
            </a:solidFill>
          </a:ln>
        </p:spPr>
        <p:txBody>
          <a:bodyPr wrap="square" rtlCol="0">
            <a:spAutoFit/>
          </a:bodyPr>
          <a:lstStyle/>
          <a:p>
            <a:pPr fontAlgn="base" hangingPunct="0"/>
            <a:r>
              <a:rPr lang="en-GB" sz="1600" dirty="0"/>
              <a:t>Title:	</a:t>
            </a:r>
            <a:r>
              <a:rPr lang="en-GB" sz="1600" dirty="0" smtClean="0"/>
              <a:t>	</a:t>
            </a:r>
            <a:r>
              <a:rPr lang="en-GB" sz="1600" dirty="0" smtClean="0"/>
              <a:t>Discussion on eV2X Rel-15 (Rel-14 achievement and Rel-15 enhancement plan)</a:t>
            </a:r>
            <a:endParaRPr lang="en-US" sz="1600" dirty="0"/>
          </a:p>
          <a:p>
            <a:pPr fontAlgn="base" hangingPunct="0"/>
            <a:r>
              <a:rPr lang="en-GB" sz="1600" dirty="0"/>
              <a:t>Agenda Item:	</a:t>
            </a:r>
            <a:r>
              <a:rPr lang="en-GB" sz="1600" dirty="0" smtClean="0"/>
              <a:t>5 </a:t>
            </a:r>
            <a:endParaRPr lang="en-US" sz="1600" dirty="0"/>
          </a:p>
          <a:p>
            <a:pPr fontAlgn="base" hangingPunct="0"/>
            <a:r>
              <a:rPr lang="en-GB" sz="1600" dirty="0"/>
              <a:t>Source:	</a:t>
            </a:r>
            <a:r>
              <a:rPr lang="en-GB" sz="1600" dirty="0" smtClean="0"/>
              <a:t>	LG </a:t>
            </a:r>
            <a:r>
              <a:rPr lang="en-GB" sz="1600" dirty="0"/>
              <a:t>Electronics Inc</a:t>
            </a:r>
            <a:r>
              <a:rPr lang="en-GB" sz="1600" dirty="0" smtClean="0"/>
              <a:t>.</a:t>
            </a:r>
          </a:p>
          <a:p>
            <a:pPr fontAlgn="base" hangingPunct="0"/>
            <a:r>
              <a:rPr lang="en-GB" sz="1600" dirty="0" smtClean="0"/>
              <a:t>Purpose:</a:t>
            </a:r>
            <a:r>
              <a:rPr lang="en-GB" sz="1600" dirty="0"/>
              <a:t>		</a:t>
            </a:r>
            <a:r>
              <a:rPr lang="en-GB" sz="1600" dirty="0" smtClean="0"/>
              <a:t>Discussion</a:t>
            </a:r>
            <a:endParaRPr lang="en-US" sz="1600" dirty="0"/>
          </a:p>
          <a:p>
            <a:pPr fontAlgn="base" hangingPunct="0"/>
            <a:r>
              <a:rPr lang="en-GB" sz="1600" dirty="0"/>
              <a:t>Contact:	</a:t>
            </a:r>
            <a:r>
              <a:rPr lang="en-GB" sz="1600" dirty="0" smtClean="0"/>
              <a:t>	Ki-Dong </a:t>
            </a:r>
            <a:r>
              <a:rPr lang="en-GB" sz="1600" dirty="0"/>
              <a:t>Lee &lt;kidong.lee (at) lge.com&gt;</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What </a:t>
            </a:r>
            <a:r>
              <a:rPr lang="en-US" altLang="ko-KR" dirty="0"/>
              <a:t>We Work on in SMARTER </a:t>
            </a:r>
            <a:r>
              <a:rPr lang="en-US" altLang="ko-KR" dirty="0" smtClean="0"/>
              <a:t>(2/2)</a:t>
            </a:r>
            <a:endParaRPr lang="ko-KR" altLang="en-US" dirty="0"/>
          </a:p>
        </p:txBody>
      </p:sp>
      <p:sp>
        <p:nvSpPr>
          <p:cNvPr id="3" name="내용 개체 틀 2"/>
          <p:cNvSpPr>
            <a:spLocks noGrp="1"/>
          </p:cNvSpPr>
          <p:nvPr>
            <p:ph idx="1"/>
          </p:nvPr>
        </p:nvSpPr>
        <p:spPr/>
        <p:txBody>
          <a:bodyPr>
            <a:normAutofit/>
          </a:bodyPr>
          <a:lstStyle/>
          <a:p>
            <a:pPr latinLnBrk="0"/>
            <a:r>
              <a:rPr lang="en-US" altLang="ko-KR" dirty="0" smtClean="0"/>
              <a:t>This slide contains:</a:t>
            </a:r>
          </a:p>
          <a:p>
            <a:pPr lvl="1" latinLnBrk="0"/>
            <a:r>
              <a:rPr lang="en-US" altLang="ko-KR" dirty="0" smtClean="0"/>
              <a:t>What we stopped at w.r.t. V2X in SMARTER due to the working assumption of making orderly alignment with ongoing R14 V2X (see working assumption @ Vancouver meeting)</a:t>
            </a:r>
          </a:p>
          <a:p>
            <a:pPr latinLnBrk="0"/>
            <a:r>
              <a:rPr lang="en-US" altLang="ko-KR" dirty="0" smtClean="0"/>
              <a:t>Discussion </a:t>
            </a:r>
            <a:r>
              <a:rPr lang="en-US" altLang="ko-KR" dirty="0"/>
              <a:t>or </a:t>
            </a:r>
            <a:r>
              <a:rPr lang="en-US" altLang="ko-KR" u="sng" dirty="0" smtClean="0"/>
              <a:t>Postponed </a:t>
            </a:r>
            <a:r>
              <a:rPr lang="en-US" altLang="ko-KR" u="sng" dirty="0" err="1" smtClean="0"/>
              <a:t>Tdocs</a:t>
            </a:r>
            <a:r>
              <a:rPr lang="en-US" altLang="ko-KR" dirty="0" smtClean="0"/>
              <a:t> </a:t>
            </a:r>
            <a:r>
              <a:rPr lang="en-US" altLang="ko-KR" dirty="0"/>
              <a:t>from SA1#71b ad hoc (5G)</a:t>
            </a:r>
          </a:p>
          <a:p>
            <a:pPr lvl="1" latinLnBrk="0"/>
            <a:r>
              <a:rPr lang="en-US" altLang="ko-KR" dirty="0"/>
              <a:t>S1-153074: Automated Cooperative Driving, </a:t>
            </a:r>
            <a:r>
              <a:rPr lang="en-US" altLang="ko-KR" dirty="0" smtClean="0"/>
              <a:t>Qualcomm</a:t>
            </a:r>
          </a:p>
          <a:p>
            <a:pPr lvl="1" latinLnBrk="0"/>
            <a:r>
              <a:rPr lang="en-US" altLang="ko-KR" dirty="0"/>
              <a:t>S1-153076: Sensor and State Map </a:t>
            </a:r>
            <a:r>
              <a:rPr lang="en-US" altLang="ko-KR" dirty="0" smtClean="0"/>
              <a:t>Sharing, Qualcomm</a:t>
            </a:r>
          </a:p>
          <a:p>
            <a:pPr lvl="1" latinLnBrk="0"/>
            <a:r>
              <a:rPr lang="en-US" altLang="ko-KR" dirty="0" smtClean="0"/>
              <a:t>S1-153081: See-through </a:t>
            </a:r>
            <a:r>
              <a:rPr lang="en-US" altLang="ko-KR" dirty="0"/>
              <a:t>for assisted </a:t>
            </a:r>
            <a:r>
              <a:rPr lang="en-US" altLang="ko-KR" dirty="0" smtClean="0"/>
              <a:t>overtaking, Huawei</a:t>
            </a:r>
          </a:p>
          <a:p>
            <a:pPr lvl="1" latinLnBrk="0"/>
            <a:endParaRPr lang="en-US" altLang="ko-KR" dirty="0"/>
          </a:p>
          <a:p>
            <a:endParaRPr lang="en-US" altLang="ko-KR" dirty="0" smtClean="0"/>
          </a:p>
          <a:p>
            <a:pPr lvl="1"/>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10</a:t>
            </a:fld>
            <a:endParaRPr lang="ko-KR" altLang="en-US"/>
          </a:p>
        </p:txBody>
      </p:sp>
    </p:spTree>
    <p:extLst>
      <p:ext uri="{BB962C8B-B14F-4D97-AF65-F5344CB8AC3E}">
        <p14:creationId xmlns:p14="http://schemas.microsoft.com/office/powerpoint/2010/main" val="20878623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Proposed Considerations (1/4)</a:t>
            </a:r>
            <a:endParaRPr lang="ko-KR" altLang="en-US" sz="2400" dirty="0"/>
          </a:p>
        </p:txBody>
      </p:sp>
      <p:sp>
        <p:nvSpPr>
          <p:cNvPr id="3" name="내용 개체 틀 2"/>
          <p:cNvSpPr>
            <a:spLocks noGrp="1"/>
          </p:cNvSpPr>
          <p:nvPr>
            <p:ph idx="1"/>
          </p:nvPr>
        </p:nvSpPr>
        <p:spPr/>
        <p:txBody>
          <a:bodyPr>
            <a:normAutofit/>
          </a:bodyPr>
          <a:lstStyle/>
          <a:p>
            <a:pPr latinLnBrk="0"/>
            <a:r>
              <a:rPr lang="en-US" altLang="ko-KR" sz="2300" b="1" dirty="0" smtClean="0"/>
              <a:t>Background:</a:t>
            </a:r>
            <a:r>
              <a:rPr lang="en-US" altLang="ko-KR" sz="2300" dirty="0" smtClean="0"/>
              <a:t> </a:t>
            </a:r>
          </a:p>
          <a:p>
            <a:pPr lvl="1" latinLnBrk="0"/>
            <a:r>
              <a:rPr lang="en-US" altLang="ko-KR" sz="1900" dirty="0" smtClean="0"/>
              <a:t>At SMARTER ad-hoc, it was decided that, V2X-related </a:t>
            </a:r>
            <a:r>
              <a:rPr lang="en-US" altLang="ko-KR" sz="1900" dirty="0"/>
              <a:t>requirements and use </a:t>
            </a:r>
            <a:r>
              <a:rPr lang="en-US" altLang="ko-KR" sz="1900" dirty="0" smtClean="0"/>
              <a:t>cases would be discussed after Rel-14 V2X is complete. Now that Rel-14 V2X is scheduled to be completed (SP-150573), it is time to begin our </a:t>
            </a:r>
            <a:r>
              <a:rPr lang="en-US" altLang="ko-KR" sz="1900" dirty="0" smtClean="0"/>
              <a:t>analysis on: </a:t>
            </a:r>
            <a:endParaRPr lang="en-US" altLang="ko-KR" sz="1900" dirty="0" smtClean="0"/>
          </a:p>
          <a:p>
            <a:pPr lvl="2" latinLnBrk="0"/>
            <a:r>
              <a:rPr lang="en-US" altLang="ko-KR" sz="1900" dirty="0" smtClean="0"/>
              <a:t>(a) what’s been done in R14, </a:t>
            </a:r>
          </a:p>
          <a:p>
            <a:pPr lvl="2" latinLnBrk="0"/>
            <a:r>
              <a:rPr lang="en-US" altLang="ko-KR" sz="1900" dirty="0" smtClean="0"/>
              <a:t>(b) what’s been done in FS_SMARTER, </a:t>
            </a:r>
          </a:p>
          <a:p>
            <a:pPr lvl="2" latinLnBrk="0"/>
            <a:r>
              <a:rPr lang="en-US" altLang="ko-KR" sz="1900" dirty="0" smtClean="0"/>
              <a:t>(c) what’s been postponed by the Vancouver working </a:t>
            </a:r>
            <a:r>
              <a:rPr lang="en-US" altLang="ko-KR" sz="1900" dirty="0" smtClean="0"/>
              <a:t>assumption</a:t>
            </a:r>
          </a:p>
          <a:p>
            <a:pPr lvl="2" latinLnBrk="0"/>
            <a:r>
              <a:rPr lang="en-US" altLang="ko-KR" sz="1900" dirty="0" smtClean="0"/>
              <a:t>(d) what’s been studied in SDO or in automotive and other industry (e.g., sensor technology sector)</a:t>
            </a:r>
            <a:endParaRPr lang="en-US" altLang="ko-KR" sz="1900" dirty="0" smtClean="0"/>
          </a:p>
          <a:p>
            <a:pPr lvl="1" latinLnBrk="0"/>
            <a:endParaRPr lang="en-US" altLang="ko-KR" dirty="0" smtClean="0"/>
          </a:p>
          <a:p>
            <a:pPr latinLnBrk="0"/>
            <a:endParaRPr lang="en-US" altLang="ko-KR" dirty="0" smtClean="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11</a:t>
            </a:fld>
            <a:endParaRPr lang="ko-KR" altLang="en-US"/>
          </a:p>
        </p:txBody>
      </p:sp>
    </p:spTree>
    <p:extLst>
      <p:ext uri="{BB962C8B-B14F-4D97-AF65-F5344CB8AC3E}">
        <p14:creationId xmlns:p14="http://schemas.microsoft.com/office/powerpoint/2010/main" val="989562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Proposed Considerations (2/4)</a:t>
            </a:r>
            <a:endParaRPr lang="ko-KR" altLang="en-US" sz="2400" dirty="0"/>
          </a:p>
        </p:txBody>
      </p:sp>
      <p:sp>
        <p:nvSpPr>
          <p:cNvPr id="3" name="내용 개체 틀 2"/>
          <p:cNvSpPr>
            <a:spLocks noGrp="1"/>
          </p:cNvSpPr>
          <p:nvPr>
            <p:ph idx="1"/>
          </p:nvPr>
        </p:nvSpPr>
        <p:spPr/>
        <p:txBody>
          <a:bodyPr>
            <a:normAutofit fontScale="92500" lnSpcReduction="20000"/>
          </a:bodyPr>
          <a:lstStyle/>
          <a:p>
            <a:pPr latinLnBrk="0"/>
            <a:r>
              <a:rPr lang="en-US" altLang="ko-KR" sz="2300" b="1" dirty="0" smtClean="0">
                <a:solidFill>
                  <a:srgbClr val="0000FF"/>
                </a:solidFill>
              </a:rPr>
              <a:t>To-Dos:</a:t>
            </a:r>
            <a:r>
              <a:rPr lang="en-US" altLang="ko-KR" sz="2300" dirty="0" smtClean="0">
                <a:solidFill>
                  <a:srgbClr val="0000FF"/>
                </a:solidFill>
              </a:rPr>
              <a:t> </a:t>
            </a:r>
          </a:p>
          <a:p>
            <a:pPr lvl="1" latinLnBrk="0"/>
            <a:r>
              <a:rPr lang="en-US" altLang="ko-KR" sz="1900" dirty="0" smtClean="0"/>
              <a:t>(a) Use Cases &amp; PRs in </a:t>
            </a:r>
            <a:r>
              <a:rPr lang="en-US" altLang="ko-KR" sz="1900" dirty="0" smtClean="0"/>
              <a:t>FS_SMARTER </a:t>
            </a:r>
            <a:endParaRPr lang="en-US" altLang="ko-KR" sz="1900" dirty="0" smtClean="0"/>
          </a:p>
          <a:p>
            <a:pPr lvl="1" latinLnBrk="0"/>
            <a:r>
              <a:rPr lang="en-US" altLang="ko-KR" sz="1900" dirty="0" smtClean="0"/>
              <a:t>(b) contributions submitted but put on hold (in Vancouver) </a:t>
            </a:r>
          </a:p>
          <a:p>
            <a:pPr lvl="1" latinLnBrk="0"/>
            <a:r>
              <a:rPr lang="en-US" altLang="ko-KR" sz="1900" dirty="0" smtClean="0"/>
              <a:t>(c) ideas (yet-to-be called a contribution) not  submitted due to this working assumption; </a:t>
            </a:r>
          </a:p>
          <a:p>
            <a:pPr lvl="1" latinLnBrk="0"/>
            <a:r>
              <a:rPr lang="en-US" altLang="ko-KR" sz="1900" dirty="0" smtClean="0"/>
              <a:t>all of these need to be put on table for study in Rel-15. Based on that, the gap between Rel-14 V2X requirements and requirements for V2X in next generation 3GPP system will be investigated and filled in Rel-15 time frame.</a:t>
            </a:r>
            <a:endParaRPr lang="en-US" altLang="ko-KR" sz="1900" dirty="0"/>
          </a:p>
          <a:p>
            <a:pPr latinLnBrk="0"/>
            <a:r>
              <a:rPr lang="en-US" altLang="ko-KR" sz="2300" b="1" dirty="0" smtClean="0">
                <a:solidFill>
                  <a:srgbClr val="0000FF"/>
                </a:solidFill>
              </a:rPr>
              <a:t>Enhanced support for Multi-RATs</a:t>
            </a:r>
            <a:r>
              <a:rPr lang="en-US" altLang="ko-KR" sz="2300" dirty="0" smtClean="0"/>
              <a:t>: </a:t>
            </a:r>
          </a:p>
          <a:p>
            <a:pPr lvl="1" latinLnBrk="0"/>
            <a:r>
              <a:rPr lang="en-US" altLang="ko-KR" sz="1900" dirty="0" smtClean="0"/>
              <a:t>Not only for safety but also for non-safety aspects of daily life with vehicles in the near future, a vehicle needs to communicate with other vehicles </a:t>
            </a:r>
            <a:r>
              <a:rPr lang="en-US" altLang="ko-KR" sz="1900" u="sng" dirty="0" smtClean="0"/>
              <a:t>regardless of used </a:t>
            </a:r>
            <a:r>
              <a:rPr lang="en-US" altLang="ko-KR" sz="1900" u="sng" dirty="0" smtClean="0"/>
              <a:t>RAT (e.g., New RAT and further enhanced LTE)</a:t>
            </a:r>
            <a:r>
              <a:rPr lang="en-US" altLang="ko-KR" sz="1900" dirty="0" smtClean="0"/>
              <a:t>. </a:t>
            </a:r>
            <a:r>
              <a:rPr lang="en-US" altLang="ko-KR" sz="1900" dirty="0" smtClean="0"/>
              <a:t>Accordingly, how to support communication between vehicle/RSU/application servers of different 3GPP generation needs to be studied. </a:t>
            </a:r>
            <a:endParaRPr lang="en-US" altLang="ko-KR" sz="1900" dirty="0"/>
          </a:p>
          <a:p>
            <a:pPr latinLnBrk="0"/>
            <a:r>
              <a:rPr lang="en-US" altLang="ko-KR" sz="2300" dirty="0" smtClean="0"/>
              <a:t>To fully support vertical industry, enhancement in V2X support is needed for new trend such as autonomous driving, car platooning, connected vehicle, etc.</a:t>
            </a:r>
            <a:endParaRPr lang="en-US" altLang="ko-KR" dirty="0" smtClean="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12</a:t>
            </a:fld>
            <a:endParaRPr lang="ko-KR" altLang="en-US"/>
          </a:p>
        </p:txBody>
      </p:sp>
    </p:spTree>
    <p:extLst>
      <p:ext uri="{BB962C8B-B14F-4D97-AF65-F5344CB8AC3E}">
        <p14:creationId xmlns:p14="http://schemas.microsoft.com/office/powerpoint/2010/main" val="755922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Proposed Considerations </a:t>
            </a:r>
            <a:r>
              <a:rPr lang="en-US" altLang="ko-KR" dirty="0" smtClean="0"/>
              <a:t>(3/4)</a:t>
            </a:r>
            <a:endParaRPr lang="ko-KR" altLang="en-US" sz="2400" dirty="0"/>
          </a:p>
        </p:txBody>
      </p:sp>
      <p:sp>
        <p:nvSpPr>
          <p:cNvPr id="3" name="내용 개체 틀 2"/>
          <p:cNvSpPr>
            <a:spLocks noGrp="1"/>
          </p:cNvSpPr>
          <p:nvPr>
            <p:ph idx="1"/>
          </p:nvPr>
        </p:nvSpPr>
        <p:spPr/>
        <p:txBody>
          <a:bodyPr>
            <a:normAutofit fontScale="92500" lnSpcReduction="10000"/>
          </a:bodyPr>
          <a:lstStyle/>
          <a:p>
            <a:pPr latinLnBrk="0"/>
            <a:r>
              <a:rPr lang="en-US" altLang="ko-KR" b="1" dirty="0"/>
              <a:t>What </a:t>
            </a:r>
            <a:r>
              <a:rPr lang="en-US" altLang="ko-KR" b="1" dirty="0" smtClean="0"/>
              <a:t>To </a:t>
            </a:r>
            <a:r>
              <a:rPr lang="en-US" altLang="ko-KR" b="1" dirty="0"/>
              <a:t>D</a:t>
            </a:r>
            <a:r>
              <a:rPr lang="en-US" altLang="ko-KR" b="1" dirty="0" smtClean="0"/>
              <a:t>o Next </a:t>
            </a:r>
            <a:r>
              <a:rPr lang="en-US" altLang="ko-KR" b="1" dirty="0" smtClean="0"/>
              <a:t>[</a:t>
            </a:r>
            <a:r>
              <a:rPr lang="en-US" altLang="ko-KR" b="1" u="sng" dirty="0" smtClean="0">
                <a:solidFill>
                  <a:srgbClr val="0000FF"/>
                </a:solidFill>
              </a:rPr>
              <a:t>Proposed</a:t>
            </a:r>
            <a:r>
              <a:rPr lang="en-US" altLang="ko-KR" b="1" dirty="0" smtClean="0"/>
              <a:t>]:</a:t>
            </a:r>
            <a:endParaRPr lang="en-US" altLang="ko-KR" b="1" dirty="0" smtClean="0"/>
          </a:p>
          <a:p>
            <a:pPr lvl="1" latinLnBrk="0"/>
            <a:r>
              <a:rPr lang="en-US" altLang="ko-KR" dirty="0" smtClean="0"/>
              <a:t>What SA1 to do next is </a:t>
            </a:r>
            <a:r>
              <a:rPr lang="en-US" altLang="ko-KR" dirty="0"/>
              <a:t>to specify service requirements to enhance 3GPP support for V2X service in the following </a:t>
            </a:r>
            <a:r>
              <a:rPr lang="en-US" altLang="ko-KR" dirty="0" smtClean="0"/>
              <a:t>areas:</a:t>
            </a:r>
            <a:endParaRPr lang="en-US" altLang="ko-KR" dirty="0"/>
          </a:p>
          <a:p>
            <a:pPr lvl="2" latinLnBrk="0"/>
            <a:r>
              <a:rPr lang="en-US" altLang="ko-KR" dirty="0" smtClean="0"/>
              <a:t>Support </a:t>
            </a:r>
            <a:r>
              <a:rPr lang="en-US" altLang="ko-KR" dirty="0"/>
              <a:t>for advanced non-safety V2X services (also, referred to as “comfort service”) (e.g. connected vehicle, mobile high-speed entertainment, mobile hot-spot, mobile office/home, dynamic digital map update)</a:t>
            </a:r>
          </a:p>
          <a:p>
            <a:pPr lvl="2" latinLnBrk="0"/>
            <a:r>
              <a:rPr lang="en-US" altLang="ko-KR" dirty="0" smtClean="0"/>
              <a:t>Supported </a:t>
            </a:r>
            <a:r>
              <a:rPr lang="en-US" altLang="ko-KR" dirty="0"/>
              <a:t>for advanced safety-related V2X services (e.g. autonomous driving, car platooning, priority handling between safety-related V2X services and other services) </a:t>
            </a:r>
          </a:p>
          <a:p>
            <a:pPr lvl="2" latinLnBrk="0"/>
            <a:r>
              <a:rPr lang="en-US" altLang="ko-KR" dirty="0" smtClean="0"/>
              <a:t>Support </a:t>
            </a:r>
            <a:r>
              <a:rPr lang="en-US" altLang="ko-KR" dirty="0"/>
              <a:t>for V2X services in multiple 3GPP RATs (e.g. LTE, New RAT (NR)) and networks  environment, including aspects such as interoperability, interworking  and mobility</a:t>
            </a:r>
          </a:p>
          <a:p>
            <a:pPr lvl="2" latinLnBrk="0"/>
            <a:endParaRPr lang="en-US" altLang="ko-KR" dirty="0"/>
          </a:p>
          <a:p>
            <a:pPr lvl="1" latinLnBrk="0"/>
            <a:r>
              <a:rPr lang="en-US" altLang="ko-KR" dirty="0" smtClean="0"/>
              <a:t>Note: 5G will cover licensed and unlicensed spectrum usage [3GPP RAN WS, Phoenix, AZ, Sept. 2015]. The interoperability use cases and/or requirements to be investigated in Rel-15 includes, of course, those spectra of 3GPP’s interests but also includes some spectra which automotive industry have interested in. SA1 is expecting to receive feedback from automotive industry in response to SA’s LS sent in SA#70.</a:t>
            </a:r>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13</a:t>
            </a:fld>
            <a:endParaRPr lang="ko-KR" altLang="en-US"/>
          </a:p>
        </p:txBody>
      </p:sp>
    </p:spTree>
    <p:extLst>
      <p:ext uri="{BB962C8B-B14F-4D97-AF65-F5344CB8AC3E}">
        <p14:creationId xmlns:p14="http://schemas.microsoft.com/office/powerpoint/2010/main" val="41930452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Proposed Considerations </a:t>
            </a:r>
            <a:r>
              <a:rPr lang="en-US" altLang="ko-KR" dirty="0" smtClean="0"/>
              <a:t>(4/4)</a:t>
            </a:r>
            <a:endParaRPr lang="ko-KR" altLang="en-US" sz="2400" dirty="0"/>
          </a:p>
        </p:txBody>
      </p:sp>
      <p:sp>
        <p:nvSpPr>
          <p:cNvPr id="3" name="내용 개체 틀 2"/>
          <p:cNvSpPr>
            <a:spLocks noGrp="1"/>
          </p:cNvSpPr>
          <p:nvPr>
            <p:ph idx="1"/>
          </p:nvPr>
        </p:nvSpPr>
        <p:spPr/>
        <p:txBody>
          <a:bodyPr>
            <a:normAutofit/>
          </a:bodyPr>
          <a:lstStyle/>
          <a:p>
            <a:pPr latinLnBrk="0"/>
            <a:r>
              <a:rPr lang="en-US" altLang="ko-KR" b="1" dirty="0" smtClean="0"/>
              <a:t>Time</a:t>
            </a:r>
            <a:r>
              <a:rPr lang="en-US" altLang="ko-KR" b="1" dirty="0"/>
              <a:t>: </a:t>
            </a:r>
          </a:p>
          <a:p>
            <a:pPr lvl="1" latinLnBrk="0"/>
            <a:r>
              <a:rPr lang="en-US" altLang="ko-KR" dirty="0" smtClean="0"/>
              <a:t>Target completion by (NLT) </a:t>
            </a:r>
            <a:r>
              <a:rPr lang="en-US" altLang="ko-KR" dirty="0" smtClean="0">
                <a:solidFill>
                  <a:srgbClr val="FF0000"/>
                </a:solidFill>
              </a:rPr>
              <a:t>SA#73 </a:t>
            </a:r>
            <a:r>
              <a:rPr lang="en-US" altLang="ko-KR" dirty="0" smtClean="0">
                <a:solidFill>
                  <a:srgbClr val="FF0000"/>
                </a:solidFill>
              </a:rPr>
              <a:t>(</a:t>
            </a:r>
            <a:r>
              <a:rPr lang="en-US" altLang="ko-KR" dirty="0" smtClean="0">
                <a:solidFill>
                  <a:srgbClr val="FF0000"/>
                </a:solidFill>
              </a:rPr>
              <a:t>09/2016, SA1#75)</a:t>
            </a:r>
            <a:endParaRPr lang="en-US" altLang="ko-KR" dirty="0">
              <a:solidFill>
                <a:srgbClr val="FF0000"/>
              </a:solidFill>
            </a:endParaRPr>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14</a:t>
            </a:fld>
            <a:endParaRPr lang="ko-KR" altLang="en-US"/>
          </a:p>
        </p:txBody>
      </p:sp>
      <p:grpSp>
        <p:nvGrpSpPr>
          <p:cNvPr id="6" name="Group 5"/>
          <p:cNvGrpSpPr/>
          <p:nvPr/>
        </p:nvGrpSpPr>
        <p:grpSpPr>
          <a:xfrm>
            <a:off x="827583" y="2492896"/>
            <a:ext cx="7488833" cy="1250919"/>
            <a:chOff x="827583" y="5130409"/>
            <a:chExt cx="7488833" cy="1250919"/>
          </a:xfrm>
        </p:grpSpPr>
        <p:sp>
          <p:nvSpPr>
            <p:cNvPr id="7" name="모서리가 둥근 직사각형 1"/>
            <p:cNvSpPr>
              <a:spLocks noChangeArrowheads="1"/>
            </p:cNvSpPr>
            <p:nvPr/>
          </p:nvSpPr>
          <p:spPr bwMode="auto">
            <a:xfrm>
              <a:off x="827583" y="5971301"/>
              <a:ext cx="720081" cy="288131"/>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800" b="1" dirty="0" smtClean="0">
                  <a:solidFill>
                    <a:schemeClr val="bg1"/>
                  </a:solidFill>
                  <a:latin typeface="Arial" charset="0"/>
                  <a:ea typeface="굴림" pitchFamily="50" charset="-127"/>
                </a:rPr>
                <a:t>SA1</a:t>
              </a:r>
              <a:endParaRPr lang="ko-KR" altLang="en-US" sz="1800" b="1" dirty="0">
                <a:solidFill>
                  <a:schemeClr val="bg1"/>
                </a:solidFill>
                <a:latin typeface="Arial" charset="0"/>
                <a:ea typeface="굴림" pitchFamily="50" charset="-127"/>
              </a:endParaRPr>
            </a:p>
          </p:txBody>
        </p:sp>
        <p:sp>
          <p:nvSpPr>
            <p:cNvPr id="8" name="오른쪽 화살표 21"/>
            <p:cNvSpPr>
              <a:spLocks noChangeArrowheads="1"/>
            </p:cNvSpPr>
            <p:nvPr/>
          </p:nvSpPr>
          <p:spPr bwMode="auto">
            <a:xfrm>
              <a:off x="1713288" y="5805264"/>
              <a:ext cx="6603128" cy="576064"/>
            </a:xfrm>
            <a:prstGeom prst="rightArrow">
              <a:avLst>
                <a:gd name="adj1" fmla="val 50000"/>
                <a:gd name="adj2" fmla="val 50038"/>
              </a:avLst>
            </a:prstGeom>
            <a:solidFill>
              <a:srgbClr val="CCFF66"/>
            </a:solidFill>
            <a:ln w="9525" algn="ctr">
              <a:noFill/>
              <a:round/>
              <a:headEnd/>
              <a:tailEnd/>
            </a:ln>
          </p:spPr>
          <p:txBody>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9" name="TextBox 44"/>
            <p:cNvSpPr txBox="1">
              <a:spLocks noChangeArrowheads="1"/>
            </p:cNvSpPr>
            <p:nvPr/>
          </p:nvSpPr>
          <p:spPr bwMode="auto">
            <a:xfrm>
              <a:off x="1611658" y="5137755"/>
              <a:ext cx="9525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SA1#74</a:t>
              </a:r>
            </a:p>
            <a:p>
              <a:pPr algn="ctr" eaLnBrk="1" hangingPunct="1">
                <a:spcBef>
                  <a:spcPct val="0"/>
                </a:spcBef>
                <a:buSzTx/>
                <a:buFontTx/>
                <a:buNone/>
              </a:pPr>
              <a:r>
                <a:rPr lang="en-US" altLang="ko-KR" sz="1100" dirty="0" smtClean="0">
                  <a:latin typeface="Arial" charset="0"/>
                  <a:ea typeface="굴림" pitchFamily="50" charset="-127"/>
                </a:rPr>
                <a:t>2016/05</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SID </a:t>
              </a:r>
              <a:r>
                <a:rPr lang="en-US" altLang="ko-KR" sz="1100" dirty="0" smtClean="0">
                  <a:solidFill>
                    <a:srgbClr val="FF0000"/>
                  </a:solidFill>
                  <a:latin typeface="Arial" charset="0"/>
                  <a:ea typeface="굴림" pitchFamily="50" charset="-127"/>
                </a:rPr>
                <a:t>agree &amp;</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Start</a:t>
              </a:r>
              <a:endParaRPr lang="en-US" altLang="ko-KR" sz="1100" dirty="0">
                <a:latin typeface="Arial" charset="0"/>
                <a:ea typeface="굴림" pitchFamily="50" charset="-127"/>
              </a:endParaRPr>
            </a:p>
          </p:txBody>
        </p:sp>
        <p:sp>
          <p:nvSpPr>
            <p:cNvPr id="10" name="이등변 삼각형 45"/>
            <p:cNvSpPr/>
            <p:nvPr/>
          </p:nvSpPr>
          <p:spPr bwMode="auto">
            <a:xfrm>
              <a:off x="3327793" y="597224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1" name="TextBox 44"/>
            <p:cNvSpPr txBox="1">
              <a:spLocks noChangeArrowheads="1"/>
            </p:cNvSpPr>
            <p:nvPr/>
          </p:nvSpPr>
          <p:spPr bwMode="auto">
            <a:xfrm>
              <a:off x="3033295" y="5137755"/>
              <a:ext cx="69442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SA1#75</a:t>
              </a:r>
            </a:p>
            <a:p>
              <a:pPr algn="ctr" eaLnBrk="1" hangingPunct="1">
                <a:spcBef>
                  <a:spcPct val="0"/>
                </a:spcBef>
                <a:buSzTx/>
                <a:buFontTx/>
                <a:buNone/>
              </a:pPr>
              <a:r>
                <a:rPr lang="en-US" altLang="ko-KR" sz="1100" dirty="0" smtClean="0">
                  <a:latin typeface="Arial" charset="0"/>
                  <a:ea typeface="굴림" pitchFamily="50" charset="-127"/>
                </a:rPr>
                <a:t>2016/08</a:t>
              </a:r>
            </a:p>
          </p:txBody>
        </p:sp>
        <p:sp>
          <p:nvSpPr>
            <p:cNvPr id="12" name="TextBox 44"/>
            <p:cNvSpPr txBox="1">
              <a:spLocks noChangeArrowheads="1"/>
            </p:cNvSpPr>
            <p:nvPr/>
          </p:nvSpPr>
          <p:spPr bwMode="auto">
            <a:xfrm>
              <a:off x="4449199" y="5137755"/>
              <a:ext cx="694421"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SA1#76</a:t>
              </a:r>
            </a:p>
            <a:p>
              <a:pPr algn="ctr" eaLnBrk="1" hangingPunct="1">
                <a:spcBef>
                  <a:spcPct val="0"/>
                </a:spcBef>
                <a:buSzTx/>
                <a:buFontTx/>
                <a:buNone/>
              </a:pPr>
              <a:r>
                <a:rPr lang="en-US" altLang="ko-KR" sz="1100" dirty="0" smtClean="0">
                  <a:latin typeface="Arial" charset="0"/>
                  <a:ea typeface="굴림" pitchFamily="50" charset="-127"/>
                </a:rPr>
                <a:t>2016/11</a:t>
              </a:r>
            </a:p>
            <a:p>
              <a:pPr algn="ctr" eaLnBrk="1" hangingPunct="1">
                <a:spcBef>
                  <a:spcPct val="0"/>
                </a:spcBef>
                <a:buSzTx/>
                <a:buFontTx/>
                <a:buNone/>
              </a:pPr>
              <a:endParaRPr lang="en-US" altLang="ko-KR" sz="1100" dirty="0">
                <a:solidFill>
                  <a:srgbClr val="FF0000"/>
                </a:solidFill>
                <a:latin typeface="Arial" charset="0"/>
                <a:ea typeface="굴림" pitchFamily="50" charset="-127"/>
              </a:endParaRPr>
            </a:p>
          </p:txBody>
        </p:sp>
        <p:sp>
          <p:nvSpPr>
            <p:cNvPr id="13" name="TextBox 44"/>
            <p:cNvSpPr txBox="1">
              <a:spLocks noChangeArrowheads="1"/>
            </p:cNvSpPr>
            <p:nvPr/>
          </p:nvSpPr>
          <p:spPr bwMode="auto">
            <a:xfrm>
              <a:off x="5845616" y="5137755"/>
              <a:ext cx="694421"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SA1#77</a:t>
              </a:r>
            </a:p>
            <a:p>
              <a:pPr algn="ctr" eaLnBrk="1" hangingPunct="1">
                <a:spcBef>
                  <a:spcPct val="0"/>
                </a:spcBef>
                <a:buSzTx/>
                <a:buFontTx/>
                <a:buNone/>
              </a:pPr>
              <a:r>
                <a:rPr lang="en-US" altLang="ko-KR" sz="1100" b="1" u="sng" dirty="0" smtClean="0">
                  <a:latin typeface="Arial" charset="0"/>
                  <a:ea typeface="굴림" pitchFamily="50" charset="-127"/>
                </a:rPr>
                <a:t>2017</a:t>
              </a:r>
              <a:r>
                <a:rPr lang="en-US" altLang="ko-KR" sz="1100" dirty="0" smtClean="0">
                  <a:latin typeface="Arial" charset="0"/>
                  <a:ea typeface="굴림" pitchFamily="50" charset="-127"/>
                </a:rPr>
                <a:t>/02</a:t>
              </a:r>
            </a:p>
            <a:p>
              <a:pPr algn="ctr" eaLnBrk="1" hangingPunct="1">
                <a:spcBef>
                  <a:spcPct val="0"/>
                </a:spcBef>
                <a:buSzTx/>
                <a:buFontTx/>
                <a:buNone/>
              </a:pPr>
              <a:endParaRPr lang="en-US" altLang="ko-KR" sz="1100" dirty="0">
                <a:latin typeface="Arial" charset="0"/>
                <a:ea typeface="굴림" pitchFamily="50" charset="-127"/>
              </a:endParaRPr>
            </a:p>
          </p:txBody>
        </p:sp>
        <p:sp>
          <p:nvSpPr>
            <p:cNvPr id="14" name="이등변 삼각형 45"/>
            <p:cNvSpPr/>
            <p:nvPr/>
          </p:nvSpPr>
          <p:spPr bwMode="auto">
            <a:xfrm>
              <a:off x="1891320" y="597224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5" name="이등변 삼각형 45"/>
            <p:cNvSpPr/>
            <p:nvPr/>
          </p:nvSpPr>
          <p:spPr bwMode="auto">
            <a:xfrm>
              <a:off x="4737104" y="597224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6" name="Rectangle 15"/>
            <p:cNvSpPr/>
            <p:nvPr/>
          </p:nvSpPr>
          <p:spPr>
            <a:xfrm>
              <a:off x="1902799" y="6123422"/>
              <a:ext cx="1824917" cy="231123"/>
            </a:xfrm>
            <a:prstGeom prst="rect">
              <a:avLst/>
            </a:prstGeom>
            <a:solidFill>
              <a:srgbClr val="FFFF00">
                <a:alpha val="35000"/>
              </a:srgb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bg1">
                      <a:lumMod val="50000"/>
                    </a:schemeClr>
                  </a:solidFill>
                </a:rPr>
                <a:t>Rel-15 V2X</a:t>
              </a:r>
              <a:endParaRPr lang="en-US" sz="1000" i="1" dirty="0">
                <a:solidFill>
                  <a:schemeClr val="bg1">
                    <a:lumMod val="50000"/>
                  </a:schemeClr>
                </a:solidFill>
              </a:endParaRPr>
            </a:p>
          </p:txBody>
        </p:sp>
        <p:sp>
          <p:nvSpPr>
            <p:cNvPr id="17" name="이등변 삼각형 37"/>
            <p:cNvSpPr/>
            <p:nvPr/>
          </p:nvSpPr>
          <p:spPr bwMode="auto">
            <a:xfrm>
              <a:off x="7416316" y="5983147"/>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8" name="TextBox 44"/>
            <p:cNvSpPr txBox="1">
              <a:spLocks noChangeArrowheads="1"/>
            </p:cNvSpPr>
            <p:nvPr/>
          </p:nvSpPr>
          <p:spPr bwMode="auto">
            <a:xfrm>
              <a:off x="7118360" y="5130409"/>
              <a:ext cx="710451"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SA1#78</a:t>
              </a:r>
            </a:p>
            <a:p>
              <a:pPr algn="ctr" eaLnBrk="1" hangingPunct="1">
                <a:spcBef>
                  <a:spcPct val="0"/>
                </a:spcBef>
                <a:buSzTx/>
                <a:buFontTx/>
                <a:buNone/>
              </a:pPr>
              <a:r>
                <a:rPr lang="en-US" altLang="ko-KR" sz="1100" dirty="0" smtClean="0">
                  <a:latin typeface="Arial" charset="0"/>
                  <a:ea typeface="굴림" pitchFamily="50" charset="-127"/>
                </a:rPr>
                <a:t>2017/05</a:t>
              </a:r>
            </a:p>
            <a:p>
              <a:pPr algn="ctr" eaLnBrk="1" hangingPunct="1">
                <a:spcBef>
                  <a:spcPct val="0"/>
                </a:spcBef>
                <a:buSzTx/>
                <a:buFontTx/>
                <a:buNone/>
              </a:pPr>
              <a:r>
                <a:rPr lang="en-US" altLang="ko-KR" sz="1100" b="1" dirty="0" smtClean="0">
                  <a:solidFill>
                    <a:srgbClr val="FF0000"/>
                  </a:solidFill>
                  <a:latin typeface="Arial" charset="0"/>
                  <a:ea typeface="굴림" pitchFamily="50" charset="-127"/>
                </a:rPr>
                <a:t>SA#76* </a:t>
              </a:r>
              <a:endParaRPr lang="en-US" altLang="ko-KR" sz="1100" b="1" dirty="0">
                <a:latin typeface="Arial" charset="0"/>
                <a:ea typeface="굴림" pitchFamily="50" charset="-127"/>
              </a:endParaRPr>
            </a:p>
          </p:txBody>
        </p:sp>
        <p:sp>
          <p:nvSpPr>
            <p:cNvPr id="19" name="이등변 삼각형 37"/>
            <p:cNvSpPr/>
            <p:nvPr/>
          </p:nvSpPr>
          <p:spPr bwMode="auto">
            <a:xfrm>
              <a:off x="6136104" y="597224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grpSp>
      <p:sp>
        <p:nvSpPr>
          <p:cNvPr id="20" name="TextBox 19"/>
          <p:cNvSpPr txBox="1"/>
          <p:nvPr/>
        </p:nvSpPr>
        <p:spPr>
          <a:xfrm>
            <a:off x="827583" y="5303303"/>
            <a:ext cx="5929765" cy="461665"/>
          </a:xfrm>
          <a:prstGeom prst="rect">
            <a:avLst/>
          </a:prstGeom>
          <a:noFill/>
        </p:spPr>
        <p:txBody>
          <a:bodyPr wrap="none" rtlCol="0">
            <a:spAutoFit/>
          </a:bodyPr>
          <a:lstStyle/>
          <a:p>
            <a:r>
              <a:rPr lang="en-US" sz="1200" dirty="0" smtClean="0"/>
              <a:t>*: </a:t>
            </a:r>
            <a:r>
              <a:rPr lang="en-US" sz="1200" dirty="0" smtClean="0"/>
              <a:t>Rel-15 Stage-1 Target Completion = SA#76 (06/2017)</a:t>
            </a:r>
          </a:p>
          <a:p>
            <a:r>
              <a:rPr lang="en-US" sz="1200" dirty="0" smtClean="0"/>
              <a:t>Based </a:t>
            </a:r>
            <a:r>
              <a:rPr lang="en-US" sz="1200" dirty="0" smtClean="0"/>
              <a:t>on </a:t>
            </a:r>
            <a:r>
              <a:rPr lang="en-US" sz="1200" dirty="0"/>
              <a:t>tentative </a:t>
            </a:r>
            <a:r>
              <a:rPr lang="en-US" sz="1200" dirty="0" smtClean="0"/>
              <a:t>Future Release milestone (</a:t>
            </a:r>
            <a:r>
              <a:rPr lang="en-US" sz="1200" dirty="0" smtClean="0"/>
              <a:t>SP-160136, Alain Sultan, ETSI MCC) </a:t>
            </a:r>
            <a:endParaRPr lang="en-US" sz="1200" dirty="0"/>
          </a:p>
        </p:txBody>
      </p:sp>
      <p:sp>
        <p:nvSpPr>
          <p:cNvPr id="21" name="Rectangle 20"/>
          <p:cNvSpPr/>
          <p:nvPr/>
        </p:nvSpPr>
        <p:spPr>
          <a:xfrm>
            <a:off x="3923928" y="3496540"/>
            <a:ext cx="2616109" cy="220492"/>
          </a:xfrm>
          <a:prstGeom prst="rect">
            <a:avLst/>
          </a:prstGeom>
          <a:solidFill>
            <a:srgbClr val="FFFF00">
              <a:alpha val="35000"/>
            </a:srgb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i="1" dirty="0" smtClean="0">
                <a:solidFill>
                  <a:schemeClr val="bg1">
                    <a:lumMod val="50000"/>
                  </a:schemeClr>
                </a:solidFill>
              </a:rPr>
              <a:t>To be worked under SMARTER Work Item</a:t>
            </a:r>
            <a:endParaRPr lang="en-US" sz="900" i="1" dirty="0">
              <a:solidFill>
                <a:schemeClr val="bg1">
                  <a:lumMod val="50000"/>
                </a:schemeClr>
              </a:solidFill>
            </a:endParaRPr>
          </a:p>
        </p:txBody>
      </p:sp>
      <p:sp>
        <p:nvSpPr>
          <p:cNvPr id="22" name="TextBox 21"/>
          <p:cNvSpPr txBox="1"/>
          <p:nvPr/>
        </p:nvSpPr>
        <p:spPr>
          <a:xfrm>
            <a:off x="4211960" y="3851756"/>
            <a:ext cx="2210639" cy="369332"/>
          </a:xfrm>
          <a:prstGeom prst="rect">
            <a:avLst/>
          </a:prstGeom>
          <a:noFill/>
        </p:spPr>
        <p:txBody>
          <a:bodyPr wrap="square" rtlCol="0">
            <a:spAutoFit/>
          </a:bodyPr>
          <a:lstStyle/>
          <a:p>
            <a:r>
              <a:rPr lang="en-US" sz="900" dirty="0" smtClean="0"/>
              <a:t>TBC: Normative work for eV2X will be handled under SMARTER Work</a:t>
            </a:r>
            <a:endParaRPr lang="en-US" sz="900" dirty="0"/>
          </a:p>
        </p:txBody>
      </p:sp>
      <p:sp>
        <p:nvSpPr>
          <p:cNvPr id="23" name="Rectangle 22"/>
          <p:cNvSpPr/>
          <p:nvPr/>
        </p:nvSpPr>
        <p:spPr>
          <a:xfrm>
            <a:off x="3203848" y="2974690"/>
            <a:ext cx="3336189" cy="360040"/>
          </a:xfrm>
          <a:prstGeom prst="rect">
            <a:avLst/>
          </a:prstGeom>
          <a:solidFill>
            <a:srgbClr val="FFFF00">
              <a:alpha val="35000"/>
            </a:srgb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bg1">
                    <a:lumMod val="50000"/>
                  </a:schemeClr>
                </a:solidFill>
              </a:rPr>
              <a:t>SMARTER Work Item</a:t>
            </a:r>
            <a:endParaRPr lang="en-US" sz="1000" i="1" dirty="0">
              <a:solidFill>
                <a:schemeClr val="bg1">
                  <a:lumMod val="50000"/>
                </a:schemeClr>
              </a:solidFill>
            </a:endParaRPr>
          </a:p>
        </p:txBody>
      </p:sp>
    </p:spTree>
    <p:extLst>
      <p:ext uri="{BB962C8B-B14F-4D97-AF65-F5344CB8AC3E}">
        <p14:creationId xmlns:p14="http://schemas.microsoft.com/office/powerpoint/2010/main" val="201893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Others</a:t>
            </a:r>
            <a:endParaRPr lang="ko-KR" altLang="en-US" sz="2400" dirty="0"/>
          </a:p>
        </p:txBody>
      </p:sp>
      <p:sp>
        <p:nvSpPr>
          <p:cNvPr id="3" name="내용 개체 틀 2"/>
          <p:cNvSpPr>
            <a:spLocks noGrp="1"/>
          </p:cNvSpPr>
          <p:nvPr>
            <p:ph idx="1"/>
          </p:nvPr>
        </p:nvSpPr>
        <p:spPr/>
        <p:txBody>
          <a:bodyPr/>
          <a:lstStyle/>
          <a:p>
            <a:pPr latinLnBrk="0"/>
            <a:r>
              <a:rPr lang="en-US" altLang="ko-KR" dirty="0" smtClean="0"/>
              <a:t>Other Issues:</a:t>
            </a:r>
          </a:p>
          <a:p>
            <a:pPr lvl="1" latinLnBrk="0"/>
            <a:r>
              <a:rPr lang="en-US" altLang="ko-KR" dirty="0" smtClean="0"/>
              <a:t>SID Proposal in S1-161222 (</a:t>
            </a:r>
            <a:r>
              <a:rPr lang="en-US" altLang="ko-KR" dirty="0" err="1" smtClean="0"/>
              <a:t>Tdoc</a:t>
            </a:r>
            <a:r>
              <a:rPr lang="en-US" altLang="ko-KR" dirty="0" smtClean="0"/>
              <a:t> # subject to change upon revisions)</a:t>
            </a:r>
            <a:endParaRPr lang="en-US" altLang="ko-KR" dirty="0" smtClean="0"/>
          </a:p>
          <a:p>
            <a:pPr lvl="1" latinLnBrk="0"/>
            <a:endParaRPr lang="en-US" altLang="ko-KR" dirty="0"/>
          </a:p>
          <a:p>
            <a:pPr lvl="1" latinLnBrk="0"/>
            <a:endParaRPr lang="en-US" altLang="ko-KR" dirty="0" smtClean="0"/>
          </a:p>
          <a:p>
            <a:pPr lvl="1" latinLnBrk="0"/>
            <a:endParaRPr lang="en-US" altLang="ko-KR" dirty="0" smtClean="0"/>
          </a:p>
          <a:p>
            <a:pPr marL="0" indent="0" algn="ctr" latinLnBrk="0">
              <a:buNone/>
            </a:pPr>
            <a:r>
              <a:rPr lang="en-US" altLang="ko-KR" sz="5400" b="1" dirty="0" smtClean="0">
                <a:solidFill>
                  <a:srgbClr val="FF66FF"/>
                </a:solidFill>
                <a:latin typeface="Californian FB" panose="0207040306080B030204" pitchFamily="18" charset="0"/>
              </a:rPr>
              <a:t>Thank you!</a:t>
            </a:r>
            <a:endParaRPr lang="en-US" altLang="ko-KR" sz="5400" b="1" dirty="0">
              <a:solidFill>
                <a:srgbClr val="FF66FF"/>
              </a:solidFill>
              <a:latin typeface="Californian FB" panose="0207040306080B030204" pitchFamily="18" charset="0"/>
            </a:endParaRPr>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15</a:t>
            </a:fld>
            <a:endParaRPr lang="ko-KR" altLang="en-US"/>
          </a:p>
        </p:txBody>
      </p:sp>
    </p:spTree>
    <p:extLst>
      <p:ext uri="{BB962C8B-B14F-4D97-AF65-F5344CB8AC3E}">
        <p14:creationId xmlns:p14="http://schemas.microsoft.com/office/powerpoint/2010/main" val="3372900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Contents</a:t>
            </a:r>
            <a:endParaRPr lang="ko-KR" altLang="en-US" sz="2400" dirty="0"/>
          </a:p>
        </p:txBody>
      </p:sp>
      <p:sp>
        <p:nvSpPr>
          <p:cNvPr id="3" name="내용 개체 틀 2"/>
          <p:cNvSpPr>
            <a:spLocks noGrp="1"/>
          </p:cNvSpPr>
          <p:nvPr>
            <p:ph idx="1"/>
          </p:nvPr>
        </p:nvSpPr>
        <p:spPr/>
        <p:txBody>
          <a:bodyPr/>
          <a:lstStyle/>
          <a:p>
            <a:pPr marL="457200" indent="-457200" latinLnBrk="0">
              <a:buFont typeface="+mj-lt"/>
              <a:buAutoNum type="arabicPeriod"/>
            </a:pPr>
            <a:r>
              <a:rPr lang="en-US" altLang="ko-KR" dirty="0" smtClean="0"/>
              <a:t>Review of Rel-14 V2X (based on </a:t>
            </a:r>
            <a:r>
              <a:rPr lang="en-US" altLang="ko-KR" dirty="0" smtClean="0"/>
              <a:t>TS*)</a:t>
            </a:r>
            <a:endParaRPr lang="en-US" altLang="ko-KR" dirty="0" smtClean="0"/>
          </a:p>
          <a:p>
            <a:pPr marL="857250" lvl="1" indent="-457200" latinLnBrk="0">
              <a:buFont typeface="+mj-lt"/>
              <a:buAutoNum type="alphaLcPeriod"/>
            </a:pPr>
            <a:r>
              <a:rPr lang="en-US" altLang="ko-KR" dirty="0" smtClean="0"/>
              <a:t>What </a:t>
            </a:r>
            <a:r>
              <a:rPr lang="en-US" altLang="ko-KR" dirty="0" smtClean="0"/>
              <a:t>we have in R14 V2X </a:t>
            </a:r>
          </a:p>
          <a:p>
            <a:pPr marL="857250" lvl="1" indent="-457200" latinLnBrk="0">
              <a:buFont typeface="+mj-lt"/>
              <a:buAutoNum type="alphaLcPeriod"/>
            </a:pPr>
            <a:r>
              <a:rPr lang="en-US" altLang="ko-KR" dirty="0" smtClean="0"/>
              <a:t>What </a:t>
            </a:r>
            <a:r>
              <a:rPr lang="en-US" altLang="ko-KR" dirty="0" smtClean="0"/>
              <a:t>we don’t in R14 V2X and what we will have </a:t>
            </a:r>
            <a:r>
              <a:rPr lang="en-US" altLang="ko-KR" dirty="0" smtClean="0"/>
              <a:t>via FS_SMARTER</a:t>
            </a:r>
            <a:endParaRPr lang="en-US" altLang="ko-KR" dirty="0" smtClean="0"/>
          </a:p>
          <a:p>
            <a:pPr marL="457200" indent="-457200" latinLnBrk="0">
              <a:buFont typeface="+mj-lt"/>
              <a:buAutoNum type="arabicPeriod"/>
            </a:pPr>
            <a:r>
              <a:rPr lang="en-US" altLang="ko-KR" dirty="0" smtClean="0"/>
              <a:t>Preparations for Rel-15</a:t>
            </a:r>
          </a:p>
          <a:p>
            <a:pPr marL="857250" lvl="1" indent="-457200" latinLnBrk="0">
              <a:buFont typeface="+mj-lt"/>
              <a:buAutoNum type="alphaLcPeriod"/>
            </a:pPr>
            <a:r>
              <a:rPr lang="en-US" altLang="ko-KR" dirty="0"/>
              <a:t>Scope </a:t>
            </a:r>
            <a:r>
              <a:rPr lang="en-US" altLang="ko-KR" dirty="0" smtClean="0"/>
              <a:t>(</a:t>
            </a:r>
            <a:r>
              <a:rPr lang="en-US" altLang="ko-KR" u="sng" dirty="0" smtClean="0"/>
              <a:t>proposed</a:t>
            </a:r>
            <a:r>
              <a:rPr lang="en-US" altLang="ko-KR" dirty="0" smtClean="0"/>
              <a:t>)</a:t>
            </a:r>
            <a:endParaRPr lang="en-US" altLang="ko-KR" dirty="0" smtClean="0"/>
          </a:p>
          <a:p>
            <a:pPr marL="857250" lvl="1" indent="-457200" latinLnBrk="0">
              <a:buFont typeface="+mj-lt"/>
              <a:buAutoNum type="alphaLcPeriod"/>
            </a:pPr>
            <a:r>
              <a:rPr lang="en-US" altLang="ko-KR" dirty="0" smtClean="0"/>
              <a:t>Time schedule</a:t>
            </a:r>
          </a:p>
          <a:p>
            <a:pPr lvl="1" latinLnBrk="0"/>
            <a:endParaRPr lang="en-US" altLang="ko-KR" dirty="0"/>
          </a:p>
          <a:p>
            <a:pPr lvl="1" latinLnBrk="0"/>
            <a:endParaRPr lang="en-US" altLang="ko-KR" dirty="0" smtClean="0"/>
          </a:p>
          <a:p>
            <a:pPr lvl="1" latinLnBrk="0"/>
            <a:endParaRPr lang="en-US" altLang="ko-KR" dirty="0"/>
          </a:p>
          <a:p>
            <a:pPr lvl="1" latinLnBrk="0"/>
            <a:endParaRPr lang="en-US" altLang="ko-KR" dirty="0" smtClean="0"/>
          </a:p>
          <a:p>
            <a:pPr lvl="1" latinLnBrk="0"/>
            <a:endParaRPr lang="en-US" altLang="ko-KR" dirty="0" smtClean="0"/>
          </a:p>
          <a:p>
            <a:pPr lvl="1"/>
            <a:r>
              <a:rPr lang="en-US" altLang="ko-KR" sz="1200" dirty="0" smtClean="0"/>
              <a:t>Note [*]: as of </a:t>
            </a:r>
            <a:r>
              <a:rPr lang="en-US" altLang="ko-KR" sz="1200" dirty="0" smtClean="0"/>
              <a:t>Apr</a:t>
            </a:r>
            <a:r>
              <a:rPr lang="en-US" altLang="ko-KR" sz="1200" dirty="0" smtClean="0"/>
              <a:t>’16 </a:t>
            </a:r>
            <a:r>
              <a:rPr lang="en-US" altLang="ko-KR" sz="1200" dirty="0" smtClean="0"/>
              <a:t>when this contribution is prepared, V2X Normative Work is </a:t>
            </a:r>
            <a:r>
              <a:rPr lang="en-US" altLang="ko-KR" sz="1200" dirty="0" smtClean="0"/>
              <a:t>90% complete with possible editorial changes (10%), if needed. </a:t>
            </a:r>
            <a:r>
              <a:rPr lang="en-US" altLang="ko-KR" sz="1200" dirty="0" smtClean="0"/>
              <a:t>The “review of Rel-14 V2X” is therefore based on the </a:t>
            </a:r>
            <a:r>
              <a:rPr lang="en-US" altLang="ko-KR" sz="1200" dirty="0" smtClean="0"/>
              <a:t>outcome of Normative Work (V2XLTE</a:t>
            </a:r>
            <a:r>
              <a:rPr lang="en-US" altLang="ko-KR" sz="1200" dirty="0" smtClean="0"/>
              <a:t>), which </a:t>
            </a:r>
            <a:r>
              <a:rPr lang="en-US" altLang="ko-KR" sz="1200" dirty="0" smtClean="0"/>
              <a:t>TS (</a:t>
            </a:r>
            <a:r>
              <a:rPr lang="en-US" altLang="ko-KR" sz="1200" dirty="0" smtClean="0"/>
              <a:t>3GPP TS 22.185) </a:t>
            </a:r>
            <a:r>
              <a:rPr lang="en-US" altLang="ko-KR" sz="1200" dirty="0" smtClean="0"/>
              <a:t>was approved in SA#71 (Mar.’16).</a:t>
            </a:r>
          </a:p>
          <a:p>
            <a:pPr lvl="1"/>
            <a:r>
              <a:rPr lang="en-US" altLang="ko-KR" sz="1200" dirty="0" smtClean="0"/>
              <a:t>Disclaimer: This paper is in part (e.g., Review of Rel-14 V2X) based on LGE’s previous </a:t>
            </a:r>
            <a:r>
              <a:rPr lang="en-US" altLang="ko-KR" sz="1200" dirty="0" err="1" smtClean="0"/>
              <a:t>TDoc</a:t>
            </a:r>
            <a:r>
              <a:rPr lang="en-US" altLang="ko-KR" sz="1200" dirty="0" smtClean="0"/>
              <a:t> (S1-160111).</a:t>
            </a:r>
            <a:endParaRPr lang="ko-KR" altLang="en-US" sz="1200"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2</a:t>
            </a:fld>
            <a:endParaRPr lang="ko-KR" altLang="en-US"/>
          </a:p>
        </p:txBody>
      </p:sp>
    </p:spTree>
    <p:extLst>
      <p:ext uri="{BB962C8B-B14F-4D97-AF65-F5344CB8AC3E}">
        <p14:creationId xmlns:p14="http://schemas.microsoft.com/office/powerpoint/2010/main" val="4057760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Prologue (1/2)</a:t>
            </a:r>
            <a:endParaRPr lang="en-US" dirty="0"/>
          </a:p>
        </p:txBody>
      </p:sp>
      <p:sp>
        <p:nvSpPr>
          <p:cNvPr id="3" name="Content Placeholder 2"/>
          <p:cNvSpPr>
            <a:spLocks noGrp="1"/>
          </p:cNvSpPr>
          <p:nvPr>
            <p:ph idx="1"/>
          </p:nvPr>
        </p:nvSpPr>
        <p:spPr/>
        <p:txBody>
          <a:bodyPr>
            <a:normAutofit/>
          </a:bodyPr>
          <a:lstStyle/>
          <a:p>
            <a:r>
              <a:rPr lang="en-US" sz="1800" b="1" dirty="0" smtClean="0"/>
              <a:t>R14 V2X Completion:</a:t>
            </a:r>
            <a:r>
              <a:rPr lang="en-US" sz="1800" dirty="0" smtClean="0"/>
              <a:t> The </a:t>
            </a:r>
            <a:r>
              <a:rPr lang="en-US" sz="1800" dirty="0"/>
              <a:t>normative work on Rel-14 </a:t>
            </a:r>
            <a:r>
              <a:rPr lang="en-US" sz="1800" dirty="0" smtClean="0"/>
              <a:t>V2X (V2XLTE, </a:t>
            </a:r>
            <a:r>
              <a:rPr lang="en-US" sz="1800" dirty="0"/>
              <a:t>SP-150573</a:t>
            </a:r>
            <a:r>
              <a:rPr lang="en-US" sz="1800" dirty="0" smtClean="0"/>
              <a:t>) </a:t>
            </a:r>
            <a:r>
              <a:rPr lang="en-US" sz="1800" dirty="0"/>
              <a:t>has completed and the TS 22.185 was approved in SA1#71 with completion rate of 90% (10% for </a:t>
            </a:r>
            <a:r>
              <a:rPr lang="en-US" sz="1800" dirty="0" err="1"/>
              <a:t>Cat.F</a:t>
            </a:r>
            <a:r>
              <a:rPr lang="en-US" sz="1800" dirty="0"/>
              <a:t> CR only, if needed). </a:t>
            </a:r>
            <a:endParaRPr lang="en-US" sz="1800" dirty="0" smtClean="0"/>
          </a:p>
          <a:p>
            <a:endParaRPr lang="en-US" sz="1800" dirty="0" smtClean="0"/>
          </a:p>
          <a:p>
            <a:r>
              <a:rPr lang="en-US" sz="1800" b="1" dirty="0" smtClean="0"/>
              <a:t>To-do for an agreed Working Assumption: </a:t>
            </a:r>
            <a:r>
              <a:rPr lang="en-US" sz="1800" dirty="0" smtClean="0"/>
              <a:t>While </a:t>
            </a:r>
            <a:r>
              <a:rPr lang="en-US" sz="1800" dirty="0"/>
              <a:t>working on Rel-14 V2X, SA1 has also been working on V2X-related topics in FS_SMARTER, which were considered as enhancement for the V2X Rel-14, and the related </a:t>
            </a:r>
            <a:r>
              <a:rPr lang="en-US" sz="1800" dirty="0" err="1"/>
              <a:t>TDocs</a:t>
            </a:r>
            <a:r>
              <a:rPr lang="en-US" sz="1800" dirty="0"/>
              <a:t> were agreed to put on hold until Rel-14 V2X is complete (working assumption made in SA1#71bis </a:t>
            </a:r>
            <a:r>
              <a:rPr lang="en-US" sz="1800" dirty="0" err="1"/>
              <a:t>adhoc</a:t>
            </a:r>
            <a:r>
              <a:rPr lang="en-US" sz="1800" dirty="0"/>
              <a:t>, Vancouver, BC, Canada). </a:t>
            </a:r>
            <a:endParaRPr lang="en-US" sz="1800" dirty="0" smtClean="0"/>
          </a:p>
          <a:p>
            <a:endParaRPr lang="en-US" sz="1800" dirty="0" smtClean="0"/>
          </a:p>
          <a:p>
            <a:r>
              <a:rPr lang="en-US" sz="1800" b="1" dirty="0" smtClean="0"/>
              <a:t>To-do for 5G (e.g., New RAT):</a:t>
            </a:r>
            <a:r>
              <a:rPr lang="en-US" sz="1800" dirty="0" smtClean="0"/>
              <a:t> Along </a:t>
            </a:r>
            <a:r>
              <a:rPr lang="en-US" sz="1800" dirty="0"/>
              <a:t>with the emergence of 5G through 3GPP RAN WS and through many Whitepapers, it is necessary to perform study on enhancement of the Rel-14 V2X in the context of 5G. The currently defined KPI goals in Rel-14 V2X will be re-evaluated from the perspectives of 5G (e.g., services over 3GPP RAT and new RAT) through </a:t>
            </a:r>
            <a:r>
              <a:rPr lang="en-US" sz="1800" dirty="0" smtClean="0"/>
              <a:t>this </a:t>
            </a:r>
            <a:r>
              <a:rPr lang="en-US" sz="1800" dirty="0"/>
              <a:t>feasibility study. </a:t>
            </a:r>
            <a:endParaRPr lang="en-US" sz="1800" dirty="0" smtClean="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3</a:t>
            </a:fld>
            <a:endParaRPr lang="ko-KR" altLang="en-US"/>
          </a:p>
        </p:txBody>
      </p:sp>
    </p:spTree>
    <p:extLst>
      <p:ext uri="{BB962C8B-B14F-4D97-AF65-F5344CB8AC3E}">
        <p14:creationId xmlns:p14="http://schemas.microsoft.com/office/powerpoint/2010/main" val="3981655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Prologue (2/2)</a:t>
            </a:r>
            <a:endParaRPr lang="en-US" dirty="0"/>
          </a:p>
        </p:txBody>
      </p:sp>
      <p:sp>
        <p:nvSpPr>
          <p:cNvPr id="3" name="Content Placeholder 2"/>
          <p:cNvSpPr>
            <a:spLocks noGrp="1"/>
          </p:cNvSpPr>
          <p:nvPr>
            <p:ph idx="1"/>
          </p:nvPr>
        </p:nvSpPr>
        <p:spPr/>
        <p:txBody>
          <a:bodyPr>
            <a:normAutofit/>
          </a:bodyPr>
          <a:lstStyle/>
          <a:p>
            <a:r>
              <a:rPr lang="en-US" sz="2000" b="1" dirty="0" smtClean="0"/>
              <a:t>SID Proposal: </a:t>
            </a:r>
            <a:r>
              <a:rPr lang="en-US" sz="2000" dirty="0" smtClean="0"/>
              <a:t>The </a:t>
            </a:r>
            <a:r>
              <a:rPr lang="en-US" sz="2000" dirty="0"/>
              <a:t>SID proposal has the details. S1-161222 (subject to change/revisions)</a:t>
            </a:r>
          </a:p>
          <a:p>
            <a:endParaRPr lang="en-US" sz="2000" dirty="0" smtClean="0"/>
          </a:p>
          <a:p>
            <a:r>
              <a:rPr lang="en-US" sz="2000" b="1" dirty="0" smtClean="0"/>
              <a:t>Objective:</a:t>
            </a:r>
            <a:r>
              <a:rPr lang="en-US" sz="2000" dirty="0" smtClean="0"/>
              <a:t> This </a:t>
            </a:r>
            <a:r>
              <a:rPr lang="en-US" sz="2000" dirty="0"/>
              <a:t>paper intends </a:t>
            </a:r>
            <a:r>
              <a:rPr lang="en-US" sz="2000" u="sng" dirty="0"/>
              <a:t>to provide the overview </a:t>
            </a:r>
            <a:r>
              <a:rPr lang="en-US" sz="2000" dirty="0"/>
              <a:t>on what's done and what's pending and </a:t>
            </a:r>
            <a:r>
              <a:rPr lang="en-US" sz="2000" u="sng" dirty="0"/>
              <a:t>to </a:t>
            </a:r>
            <a:r>
              <a:rPr lang="en-US" sz="2000" u="sng" dirty="0" smtClean="0"/>
              <a:t>propose an SID </a:t>
            </a:r>
            <a:r>
              <a:rPr lang="en-US" sz="2000" dirty="0" smtClean="0"/>
              <a:t>to enhance Rel-14 V2X including the consideration of 5G aspect (e.g., New RAT).</a:t>
            </a:r>
            <a:endParaRPr lang="en-US" sz="2000"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4</a:t>
            </a:fld>
            <a:endParaRPr lang="ko-KR" altLang="en-US"/>
          </a:p>
        </p:txBody>
      </p:sp>
    </p:spTree>
    <p:extLst>
      <p:ext uri="{BB962C8B-B14F-4D97-AF65-F5344CB8AC3E}">
        <p14:creationId xmlns:p14="http://schemas.microsoft.com/office/powerpoint/2010/main" val="26772824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Review of Rel-14 </a:t>
            </a:r>
            <a:r>
              <a:rPr lang="en-US" altLang="ko-KR" dirty="0" smtClean="0"/>
              <a:t>V2X (1/2)</a:t>
            </a:r>
            <a:endParaRPr lang="ko-KR" altLang="en-US" sz="2400" dirty="0"/>
          </a:p>
        </p:txBody>
      </p:sp>
      <p:sp>
        <p:nvSpPr>
          <p:cNvPr id="3" name="내용 개체 틀 2"/>
          <p:cNvSpPr>
            <a:spLocks noGrp="1"/>
          </p:cNvSpPr>
          <p:nvPr>
            <p:ph idx="1"/>
          </p:nvPr>
        </p:nvSpPr>
        <p:spPr/>
        <p:txBody>
          <a:bodyPr>
            <a:normAutofit/>
          </a:bodyPr>
          <a:lstStyle/>
          <a:p>
            <a:pPr latinLnBrk="0"/>
            <a:r>
              <a:rPr lang="en-US" altLang="ko-KR" dirty="0" smtClean="0"/>
              <a:t>Summary of V2X </a:t>
            </a:r>
            <a:r>
              <a:rPr lang="en-US" altLang="ko-KR" dirty="0" smtClean="0"/>
              <a:t>Study/Work </a:t>
            </a:r>
            <a:r>
              <a:rPr lang="en-US" altLang="ko-KR" dirty="0" smtClean="0"/>
              <a:t>(</a:t>
            </a:r>
            <a:r>
              <a:rPr lang="en-US" altLang="ko-KR" dirty="0"/>
              <a:t>FS_V2XLTE/V2XLTE)</a:t>
            </a:r>
            <a:endParaRPr lang="en-US" altLang="ko-KR" dirty="0" smtClean="0"/>
          </a:p>
          <a:p>
            <a:pPr lvl="1" latinLnBrk="0"/>
            <a:endParaRPr lang="en-US" altLang="ko-KR" dirty="0" smtClean="0"/>
          </a:p>
          <a:p>
            <a:pPr lvl="1" latinLnBrk="0"/>
            <a:endParaRPr lang="en-US" altLang="ko-KR" dirty="0"/>
          </a:p>
          <a:p>
            <a:pPr lvl="1" latinLnBrk="0"/>
            <a:endParaRPr lang="en-US" altLang="ko-KR" dirty="0" smtClean="0"/>
          </a:p>
          <a:p>
            <a:pPr lvl="1" latinLnBrk="0"/>
            <a:endParaRPr lang="en-US" altLang="ko-KR" dirty="0"/>
          </a:p>
          <a:p>
            <a:pPr lvl="1" latinLnBrk="0"/>
            <a:endParaRPr lang="en-US" altLang="ko-KR" dirty="0" smtClean="0"/>
          </a:p>
          <a:p>
            <a:pPr lvl="1" latinLnBrk="0"/>
            <a:endParaRPr lang="en-US" altLang="ko-KR" dirty="0" smtClean="0"/>
          </a:p>
          <a:p>
            <a:pPr lvl="1" latinLnBrk="0"/>
            <a:r>
              <a:rPr lang="en-US" altLang="ko-KR" dirty="0" smtClean="0"/>
              <a:t>TR 22.885 </a:t>
            </a:r>
            <a:r>
              <a:rPr lang="en-US" altLang="ko-KR" dirty="0"/>
              <a:t>v14.0.0 [</a:t>
            </a:r>
            <a:r>
              <a:rPr lang="en-US" altLang="ko-KR" dirty="0" smtClean="0"/>
              <a:t>SP-150765</a:t>
            </a:r>
            <a:r>
              <a:rPr lang="en-US" altLang="ko-KR" dirty="0" smtClean="0"/>
              <a:t>] was approved at SA#70:</a:t>
            </a:r>
            <a:endParaRPr lang="en-US" altLang="ko-KR" dirty="0" smtClean="0"/>
          </a:p>
          <a:p>
            <a:pPr lvl="2" latinLnBrk="0"/>
            <a:r>
              <a:rPr lang="en-US" altLang="ko-KR" dirty="0" smtClean="0"/>
              <a:t>27 Use Cases regarding both safety and non-safety aspects in three categories of V2X (V2V, V2I/N, and V2P), and </a:t>
            </a:r>
            <a:r>
              <a:rPr lang="en-US" altLang="ko-KR" dirty="0" smtClean="0"/>
              <a:t>142 </a:t>
            </a:r>
            <a:r>
              <a:rPr lang="en-US" altLang="ko-KR" dirty="0" smtClean="0"/>
              <a:t>PRs</a:t>
            </a:r>
          </a:p>
          <a:p>
            <a:pPr lvl="2" latinLnBrk="0"/>
            <a:r>
              <a:rPr lang="en-US" altLang="ko-KR" dirty="0" smtClean="0"/>
              <a:t>Thirty-three (33) CPRs [S1-154610]</a:t>
            </a:r>
          </a:p>
          <a:p>
            <a:pPr lvl="1" latinLnBrk="0"/>
            <a:r>
              <a:rPr lang="en-US" altLang="ko-KR" dirty="0" smtClean="0"/>
              <a:t>TS 22.185 </a:t>
            </a:r>
            <a:r>
              <a:rPr lang="en-US" altLang="ko-KR" dirty="0" smtClean="0"/>
              <a:t>v14.0.0: approved @ </a:t>
            </a:r>
            <a:r>
              <a:rPr lang="en-US" altLang="ko-KR" dirty="0" smtClean="0"/>
              <a:t>SA#71 (03/2016)</a:t>
            </a:r>
          </a:p>
          <a:p>
            <a:pPr lvl="2" latinLnBrk="0"/>
            <a:r>
              <a:rPr lang="en-US" altLang="ko-KR" dirty="0" smtClean="0"/>
              <a:t>Possible CRs of Cat. F</a:t>
            </a:r>
          </a:p>
          <a:p>
            <a:pPr lvl="2" latinLnBrk="0"/>
            <a:r>
              <a:rPr lang="en-US" altLang="ko-KR" dirty="0" smtClean="0"/>
              <a:t>Available at: </a:t>
            </a:r>
            <a:r>
              <a:rPr lang="en-US" altLang="ko-KR" sz="1400" dirty="0" smtClean="0"/>
              <a:t>http://www.3gpp.org/DynaReport/22185.htm</a:t>
            </a:r>
            <a:endParaRPr lang="en-US" altLang="ko-KR" sz="1400" dirty="0" smtClean="0"/>
          </a:p>
          <a:p>
            <a:pPr marL="457200" lvl="1" indent="0">
              <a:buNone/>
            </a:pPr>
            <a:endParaRPr lang="en-US" altLang="ko-KR" sz="1400" dirty="0" smtClean="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5</a:t>
            </a:fld>
            <a:endParaRPr lang="ko-KR" altLang="en-US"/>
          </a:p>
        </p:txBody>
      </p:sp>
      <p:grpSp>
        <p:nvGrpSpPr>
          <p:cNvPr id="26" name="Group 25"/>
          <p:cNvGrpSpPr/>
          <p:nvPr/>
        </p:nvGrpSpPr>
        <p:grpSpPr>
          <a:xfrm>
            <a:off x="827583" y="1890049"/>
            <a:ext cx="7488833" cy="1538951"/>
            <a:chOff x="827583" y="1890049"/>
            <a:chExt cx="7488833" cy="1538951"/>
          </a:xfrm>
        </p:grpSpPr>
        <p:sp>
          <p:nvSpPr>
            <p:cNvPr id="6" name="모서리가 둥근 직사각형 1"/>
            <p:cNvSpPr>
              <a:spLocks noChangeArrowheads="1"/>
            </p:cNvSpPr>
            <p:nvPr/>
          </p:nvSpPr>
          <p:spPr bwMode="auto">
            <a:xfrm>
              <a:off x="827583" y="2730941"/>
              <a:ext cx="720081" cy="576262"/>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800" b="1" dirty="0" smtClean="0">
                  <a:solidFill>
                    <a:schemeClr val="bg1"/>
                  </a:solidFill>
                  <a:latin typeface="Arial" charset="0"/>
                  <a:ea typeface="굴림" pitchFamily="50" charset="-127"/>
                </a:rPr>
                <a:t>SA1</a:t>
              </a:r>
              <a:endParaRPr lang="ko-KR" altLang="en-US" sz="1800" b="1" dirty="0">
                <a:solidFill>
                  <a:schemeClr val="bg1"/>
                </a:solidFill>
                <a:latin typeface="Arial" charset="0"/>
                <a:ea typeface="굴림" pitchFamily="50" charset="-127"/>
              </a:endParaRPr>
            </a:p>
          </p:txBody>
        </p:sp>
        <p:sp>
          <p:nvSpPr>
            <p:cNvPr id="7" name="오른쪽 화살표 21"/>
            <p:cNvSpPr>
              <a:spLocks noChangeArrowheads="1"/>
            </p:cNvSpPr>
            <p:nvPr/>
          </p:nvSpPr>
          <p:spPr bwMode="auto">
            <a:xfrm>
              <a:off x="1713288" y="2497559"/>
              <a:ext cx="6603128" cy="931441"/>
            </a:xfrm>
            <a:prstGeom prst="rightArrow">
              <a:avLst>
                <a:gd name="adj1" fmla="val 50000"/>
                <a:gd name="adj2" fmla="val 50038"/>
              </a:avLst>
            </a:prstGeom>
            <a:solidFill>
              <a:srgbClr val="CCFF66"/>
            </a:solidFill>
            <a:ln w="9525" algn="ctr">
              <a:noFill/>
              <a:round/>
              <a:headEnd/>
              <a:tailEnd/>
            </a:ln>
          </p:spPr>
          <p:txBody>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9" name="TextBox 44"/>
            <p:cNvSpPr txBox="1">
              <a:spLocks noChangeArrowheads="1"/>
            </p:cNvSpPr>
            <p:nvPr/>
          </p:nvSpPr>
          <p:spPr bwMode="auto">
            <a:xfrm>
              <a:off x="1619672" y="1897395"/>
              <a:ext cx="93647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SA1#69</a:t>
              </a:r>
            </a:p>
            <a:p>
              <a:pPr algn="ctr" eaLnBrk="1" hangingPunct="1">
                <a:spcBef>
                  <a:spcPct val="0"/>
                </a:spcBef>
                <a:buSzTx/>
                <a:buFontTx/>
                <a:buNone/>
              </a:pPr>
              <a:r>
                <a:rPr lang="en-US" altLang="ko-KR" sz="1100" dirty="0" smtClean="0">
                  <a:latin typeface="Arial" charset="0"/>
                  <a:ea typeface="굴림" pitchFamily="50" charset="-127"/>
                </a:rPr>
                <a:t>2015/02</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SID agreed;</a:t>
              </a:r>
            </a:p>
            <a:p>
              <a:pPr algn="ctr" eaLnBrk="1" hangingPunct="1">
                <a:spcBef>
                  <a:spcPct val="0"/>
                </a:spcBef>
                <a:buSzTx/>
                <a:buFontTx/>
                <a:buNone/>
              </a:pPr>
              <a:r>
                <a:rPr lang="en-US" altLang="ko-KR" sz="1100" dirty="0" smtClean="0">
                  <a:latin typeface="Arial" charset="0"/>
                  <a:ea typeface="굴림" pitchFamily="50" charset="-127"/>
                </a:rPr>
                <a:t>9 UCs</a:t>
              </a:r>
              <a:endParaRPr lang="en-US" altLang="ko-KR" sz="1100" dirty="0">
                <a:latin typeface="Arial" charset="0"/>
                <a:ea typeface="굴림" pitchFamily="50" charset="-127"/>
              </a:endParaRPr>
            </a:p>
          </p:txBody>
        </p:sp>
        <p:sp>
          <p:nvSpPr>
            <p:cNvPr id="10" name="이등변 삼각형 45"/>
            <p:cNvSpPr/>
            <p:nvPr/>
          </p:nvSpPr>
          <p:spPr bwMode="auto">
            <a:xfrm>
              <a:off x="3327793"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1" name="TextBox 44"/>
            <p:cNvSpPr txBox="1">
              <a:spLocks noChangeArrowheads="1"/>
            </p:cNvSpPr>
            <p:nvPr/>
          </p:nvSpPr>
          <p:spPr bwMode="auto">
            <a:xfrm>
              <a:off x="3033295" y="1897395"/>
              <a:ext cx="694421"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SA1#70</a:t>
              </a:r>
            </a:p>
            <a:p>
              <a:pPr algn="ctr" eaLnBrk="1" hangingPunct="1">
                <a:spcBef>
                  <a:spcPct val="0"/>
                </a:spcBef>
                <a:buSzTx/>
                <a:buFontTx/>
                <a:buNone/>
              </a:pPr>
              <a:r>
                <a:rPr lang="en-US" altLang="ko-KR" sz="1100" dirty="0" smtClean="0">
                  <a:latin typeface="Arial" charset="0"/>
                  <a:ea typeface="굴림" pitchFamily="50" charset="-127"/>
                </a:rPr>
                <a:t>2015/04</a:t>
              </a:r>
            </a:p>
            <a:p>
              <a:pPr algn="ctr" eaLnBrk="1" hangingPunct="1">
                <a:spcBef>
                  <a:spcPct val="0"/>
                </a:spcBef>
                <a:buSzTx/>
                <a:buFontTx/>
                <a:buNone/>
              </a:pPr>
              <a:r>
                <a:rPr lang="en-US" altLang="ko-KR" sz="1100" dirty="0" smtClean="0">
                  <a:latin typeface="Arial" charset="0"/>
                  <a:ea typeface="굴림" pitchFamily="50" charset="-127"/>
                </a:rPr>
                <a:t>18 UCs</a:t>
              </a:r>
              <a:endParaRPr lang="en-US" altLang="ko-KR" sz="1100" dirty="0">
                <a:latin typeface="Arial" charset="0"/>
                <a:ea typeface="굴림" pitchFamily="50" charset="-127"/>
              </a:endParaRPr>
            </a:p>
          </p:txBody>
        </p:sp>
        <p:sp>
          <p:nvSpPr>
            <p:cNvPr id="12" name="TextBox 44"/>
            <p:cNvSpPr txBox="1">
              <a:spLocks noChangeArrowheads="1"/>
            </p:cNvSpPr>
            <p:nvPr/>
          </p:nvSpPr>
          <p:spPr bwMode="auto">
            <a:xfrm>
              <a:off x="4328172" y="1897395"/>
              <a:ext cx="93647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SA1#71</a:t>
              </a:r>
            </a:p>
            <a:p>
              <a:pPr algn="ctr" eaLnBrk="1" hangingPunct="1">
                <a:spcBef>
                  <a:spcPct val="0"/>
                </a:spcBef>
                <a:buSzTx/>
                <a:buFontTx/>
                <a:buNone/>
              </a:pPr>
              <a:r>
                <a:rPr lang="en-US" altLang="ko-KR" sz="1100" dirty="0" smtClean="0">
                  <a:latin typeface="Arial" charset="0"/>
                  <a:ea typeface="굴림" pitchFamily="50" charset="-127"/>
                </a:rPr>
                <a:t>2015/08</a:t>
              </a:r>
            </a:p>
            <a:p>
              <a:pPr algn="ctr" eaLnBrk="1" hangingPunct="1">
                <a:spcBef>
                  <a:spcPct val="0"/>
                </a:spcBef>
                <a:buSzTx/>
                <a:buFontTx/>
                <a:buNone/>
              </a:pPr>
              <a:r>
                <a:rPr lang="en-US" altLang="ko-KR" sz="1100" dirty="0" smtClean="0">
                  <a:latin typeface="Arial" charset="0"/>
                  <a:ea typeface="굴림" pitchFamily="50" charset="-127"/>
                </a:rPr>
                <a:t>24 UCs</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WID agreed</a:t>
              </a:r>
              <a:endParaRPr lang="en-US" altLang="ko-KR" sz="1100" dirty="0">
                <a:solidFill>
                  <a:srgbClr val="FF0000"/>
                </a:solidFill>
                <a:latin typeface="Arial" charset="0"/>
                <a:ea typeface="굴림" pitchFamily="50" charset="-127"/>
              </a:endParaRPr>
            </a:p>
          </p:txBody>
        </p:sp>
        <p:sp>
          <p:nvSpPr>
            <p:cNvPr id="13" name="TextBox 44"/>
            <p:cNvSpPr txBox="1">
              <a:spLocks noChangeArrowheads="1"/>
            </p:cNvSpPr>
            <p:nvPr/>
          </p:nvSpPr>
          <p:spPr bwMode="auto">
            <a:xfrm>
              <a:off x="5638027" y="1897395"/>
              <a:ext cx="110959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SA1#72</a:t>
              </a:r>
            </a:p>
            <a:p>
              <a:pPr algn="ctr" eaLnBrk="1" hangingPunct="1">
                <a:spcBef>
                  <a:spcPct val="0"/>
                </a:spcBef>
                <a:buSzTx/>
                <a:buFontTx/>
                <a:buNone/>
              </a:pPr>
              <a:r>
                <a:rPr lang="en-US" altLang="ko-KR" sz="1100" dirty="0" smtClean="0">
                  <a:latin typeface="Arial" charset="0"/>
                  <a:ea typeface="굴림" pitchFamily="50" charset="-127"/>
                </a:rPr>
                <a:t>2015/11</a:t>
              </a:r>
            </a:p>
            <a:p>
              <a:pPr algn="ctr" eaLnBrk="1" hangingPunct="1">
                <a:spcBef>
                  <a:spcPct val="0"/>
                </a:spcBef>
                <a:buSzTx/>
                <a:buFontTx/>
                <a:buNone/>
              </a:pPr>
              <a:r>
                <a:rPr lang="en-US" altLang="ko-KR" sz="1100" dirty="0" smtClean="0">
                  <a:latin typeface="Arial" charset="0"/>
                  <a:ea typeface="굴림" pitchFamily="50" charset="-127"/>
                </a:rPr>
                <a:t>27 </a:t>
              </a:r>
              <a:r>
                <a:rPr lang="en-US" altLang="ko-KR" sz="1100" dirty="0" err="1" smtClean="0">
                  <a:latin typeface="Arial" charset="0"/>
                  <a:ea typeface="굴림" pitchFamily="50" charset="-127"/>
                </a:rPr>
                <a:t>Ucs</a:t>
              </a:r>
              <a:endParaRPr lang="en-US" altLang="ko-KR" sz="1100" dirty="0" smtClean="0">
                <a:latin typeface="Arial" charset="0"/>
                <a:ea typeface="굴림" pitchFamily="50" charset="-127"/>
              </a:endParaRPr>
            </a:p>
            <a:p>
              <a:pPr algn="ctr" eaLnBrk="1" hangingPunct="1">
                <a:spcBef>
                  <a:spcPct val="0"/>
                </a:spcBef>
                <a:buSzTx/>
                <a:buFontTx/>
                <a:buNone/>
              </a:pPr>
              <a:r>
                <a:rPr lang="en-US" altLang="ko-KR" sz="1100" dirty="0" smtClean="0">
                  <a:latin typeface="Arial" charset="0"/>
                  <a:ea typeface="굴림" pitchFamily="50" charset="-127"/>
                </a:rPr>
                <a:t>SID completed</a:t>
              </a:r>
              <a:endParaRPr lang="en-US" altLang="ko-KR" sz="1100" dirty="0">
                <a:latin typeface="Arial" charset="0"/>
                <a:ea typeface="굴림" pitchFamily="50" charset="-127"/>
              </a:endParaRPr>
            </a:p>
          </p:txBody>
        </p:sp>
        <p:sp>
          <p:nvSpPr>
            <p:cNvPr id="14" name="이등변 삼각형 45"/>
            <p:cNvSpPr/>
            <p:nvPr/>
          </p:nvSpPr>
          <p:spPr bwMode="auto">
            <a:xfrm>
              <a:off x="1891320"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5" name="이등변 삼각형 45"/>
            <p:cNvSpPr/>
            <p:nvPr/>
          </p:nvSpPr>
          <p:spPr bwMode="auto">
            <a:xfrm>
              <a:off x="4737104"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6" name="Rectangle 15"/>
            <p:cNvSpPr/>
            <p:nvPr/>
          </p:nvSpPr>
          <p:spPr>
            <a:xfrm>
              <a:off x="1902799" y="2732156"/>
              <a:ext cx="4323316" cy="231123"/>
            </a:xfrm>
            <a:prstGeom prst="rect">
              <a:avLst/>
            </a:prstGeom>
            <a:solidFill>
              <a:srgbClr val="FFFF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bg1">
                      <a:lumMod val="50000"/>
                    </a:schemeClr>
                  </a:solidFill>
                </a:rPr>
                <a:t>Rel-14 V2X Study</a:t>
              </a:r>
              <a:endParaRPr lang="en-US" sz="1000" i="1" dirty="0">
                <a:solidFill>
                  <a:schemeClr val="bg1">
                    <a:lumMod val="50000"/>
                  </a:schemeClr>
                </a:solidFill>
              </a:endParaRPr>
            </a:p>
          </p:txBody>
        </p:sp>
        <p:sp>
          <p:nvSpPr>
            <p:cNvPr id="22" name="이등변 삼각형 37"/>
            <p:cNvSpPr/>
            <p:nvPr/>
          </p:nvSpPr>
          <p:spPr bwMode="auto">
            <a:xfrm>
              <a:off x="7416316" y="2742787"/>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23" name="TextBox 44"/>
            <p:cNvSpPr txBox="1">
              <a:spLocks noChangeArrowheads="1"/>
            </p:cNvSpPr>
            <p:nvPr/>
          </p:nvSpPr>
          <p:spPr bwMode="auto">
            <a:xfrm>
              <a:off x="6797759" y="1890049"/>
              <a:ext cx="135165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SA1#73</a:t>
              </a:r>
            </a:p>
            <a:p>
              <a:pPr algn="ctr" eaLnBrk="1" hangingPunct="1">
                <a:spcBef>
                  <a:spcPct val="0"/>
                </a:spcBef>
                <a:buSzTx/>
                <a:buFontTx/>
                <a:buNone/>
              </a:pPr>
              <a:r>
                <a:rPr lang="en-US" altLang="ko-KR" sz="1100" b="1" u="sng" dirty="0" smtClean="0">
                  <a:latin typeface="Arial" charset="0"/>
                  <a:ea typeface="굴림" pitchFamily="50" charset="-127"/>
                </a:rPr>
                <a:t>2016</a:t>
              </a:r>
              <a:r>
                <a:rPr lang="en-US" altLang="ko-KR" sz="1100" dirty="0" smtClean="0">
                  <a:latin typeface="Arial" charset="0"/>
                  <a:ea typeface="굴림" pitchFamily="50" charset="-127"/>
                </a:rPr>
                <a:t>/02</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Target completion</a:t>
              </a:r>
            </a:p>
            <a:p>
              <a:pPr algn="ctr" eaLnBrk="1" hangingPunct="1">
                <a:spcBef>
                  <a:spcPct val="0"/>
                </a:spcBef>
                <a:buSzTx/>
                <a:buFontTx/>
                <a:buNone/>
              </a:pPr>
              <a:r>
                <a:rPr lang="en-US" altLang="ko-KR" sz="1100" dirty="0" smtClean="0">
                  <a:latin typeface="Arial" charset="0"/>
                  <a:ea typeface="굴림" pitchFamily="50" charset="-127"/>
                </a:rPr>
                <a:t>of WID</a:t>
              </a:r>
              <a:endParaRPr lang="en-US" altLang="ko-KR" sz="1100" dirty="0">
                <a:latin typeface="Arial" charset="0"/>
                <a:ea typeface="굴림" pitchFamily="50" charset="-127"/>
              </a:endParaRPr>
            </a:p>
          </p:txBody>
        </p:sp>
        <p:sp>
          <p:nvSpPr>
            <p:cNvPr id="8" name="이등변 삼각형 37"/>
            <p:cNvSpPr/>
            <p:nvPr/>
          </p:nvSpPr>
          <p:spPr bwMode="auto">
            <a:xfrm>
              <a:off x="6136104"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25" name="Rectangle 24"/>
            <p:cNvSpPr/>
            <p:nvPr/>
          </p:nvSpPr>
          <p:spPr>
            <a:xfrm>
              <a:off x="6121714" y="2963085"/>
              <a:ext cx="1384611" cy="231123"/>
            </a:xfrm>
            <a:prstGeom prst="rect">
              <a:avLst/>
            </a:prstGeom>
            <a:solidFill>
              <a:srgbClr val="FFCCFF">
                <a:alpha val="7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i="1" dirty="0">
                <a:solidFill>
                  <a:schemeClr val="bg1">
                    <a:lumMod val="50000"/>
                  </a:schemeClr>
                </a:solidFill>
              </a:endParaRPr>
            </a:p>
          </p:txBody>
        </p:sp>
        <p:sp>
          <p:nvSpPr>
            <p:cNvPr id="21" name="Rectangle 20"/>
            <p:cNvSpPr/>
            <p:nvPr/>
          </p:nvSpPr>
          <p:spPr>
            <a:xfrm>
              <a:off x="4737104" y="2963085"/>
              <a:ext cx="2769222" cy="231123"/>
            </a:xfrm>
            <a:prstGeom prst="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bg1">
                      <a:lumMod val="50000"/>
                    </a:schemeClr>
                  </a:solidFill>
                </a:rPr>
                <a:t>Rel-14 Normative Work</a:t>
              </a:r>
              <a:endParaRPr lang="en-US" sz="1000" i="1" dirty="0">
                <a:solidFill>
                  <a:schemeClr val="bg1">
                    <a:lumMod val="50000"/>
                  </a:schemeClr>
                </a:solidFill>
              </a:endParaRPr>
            </a:p>
          </p:txBody>
        </p:sp>
      </p:grpSp>
    </p:spTree>
    <p:extLst>
      <p:ext uri="{BB962C8B-B14F-4D97-AF65-F5344CB8AC3E}">
        <p14:creationId xmlns:p14="http://schemas.microsoft.com/office/powerpoint/2010/main" val="96800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Review of Rel-14 </a:t>
            </a:r>
            <a:r>
              <a:rPr lang="en-US" altLang="ko-KR" dirty="0" smtClean="0"/>
              <a:t>V2X (2/2)</a:t>
            </a:r>
            <a:endParaRPr lang="ko-KR" altLang="en-US" sz="2400" dirty="0"/>
          </a:p>
        </p:txBody>
      </p:sp>
      <p:sp>
        <p:nvSpPr>
          <p:cNvPr id="3" name="내용 개체 틀 2"/>
          <p:cNvSpPr>
            <a:spLocks noGrp="1"/>
          </p:cNvSpPr>
          <p:nvPr>
            <p:ph idx="1"/>
          </p:nvPr>
        </p:nvSpPr>
        <p:spPr/>
        <p:txBody>
          <a:bodyPr>
            <a:normAutofit/>
          </a:bodyPr>
          <a:lstStyle/>
          <a:p>
            <a:pPr latinLnBrk="0"/>
            <a:r>
              <a:rPr lang="en-US" altLang="ko-KR" dirty="0" smtClean="0"/>
              <a:t>Downstream WGs</a:t>
            </a:r>
          </a:p>
          <a:p>
            <a:pPr lvl="1" latinLnBrk="0"/>
            <a:endParaRPr lang="en-US" altLang="ko-KR" dirty="0" smtClean="0"/>
          </a:p>
          <a:p>
            <a:pPr lvl="1" latinLnBrk="0"/>
            <a:endParaRPr lang="en-US" altLang="ko-KR" dirty="0"/>
          </a:p>
          <a:p>
            <a:pPr lvl="1" latinLnBrk="0"/>
            <a:endParaRPr lang="en-US" altLang="ko-KR" dirty="0" smtClean="0"/>
          </a:p>
          <a:p>
            <a:pPr lvl="1" latinLnBrk="0"/>
            <a:endParaRPr lang="en-US" altLang="ko-KR" dirty="0"/>
          </a:p>
          <a:p>
            <a:pPr lvl="1" latinLnBrk="0"/>
            <a:endParaRPr lang="en-US" altLang="ko-KR" dirty="0" smtClean="0"/>
          </a:p>
          <a:p>
            <a:pPr lvl="1" latinLnBrk="0"/>
            <a:endParaRPr lang="en-US" altLang="ko-KR" dirty="0" smtClean="0"/>
          </a:p>
          <a:p>
            <a:pPr lvl="1" latinLnBrk="0"/>
            <a:endParaRPr lang="en-US" altLang="ko-KR" dirty="0" smtClean="0"/>
          </a:p>
          <a:p>
            <a:pPr lvl="1"/>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6</a:t>
            </a:fld>
            <a:endParaRPr lang="ko-KR" altLang="en-US"/>
          </a:p>
        </p:txBody>
      </p:sp>
      <p:sp>
        <p:nvSpPr>
          <p:cNvPr id="6" name="모서리가 둥근 직사각형 1"/>
          <p:cNvSpPr>
            <a:spLocks noChangeArrowheads="1"/>
          </p:cNvSpPr>
          <p:nvPr/>
        </p:nvSpPr>
        <p:spPr bwMode="auto">
          <a:xfrm>
            <a:off x="611560" y="2569566"/>
            <a:ext cx="720081" cy="499591"/>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600" b="1" dirty="0" smtClean="0">
                <a:solidFill>
                  <a:schemeClr val="bg1"/>
                </a:solidFill>
                <a:latin typeface="Arial" charset="0"/>
                <a:ea typeface="굴림" pitchFamily="50" charset="-127"/>
              </a:rPr>
              <a:t>SA1</a:t>
            </a:r>
            <a:endParaRPr lang="ko-KR" altLang="en-US" sz="1600" b="1" dirty="0">
              <a:solidFill>
                <a:schemeClr val="bg1"/>
              </a:solidFill>
              <a:latin typeface="Arial" charset="0"/>
              <a:ea typeface="굴림" pitchFamily="50" charset="-127"/>
            </a:endParaRPr>
          </a:p>
        </p:txBody>
      </p:sp>
      <p:sp>
        <p:nvSpPr>
          <p:cNvPr id="7" name="오른쪽 화살표 21"/>
          <p:cNvSpPr>
            <a:spLocks noChangeArrowheads="1"/>
          </p:cNvSpPr>
          <p:nvPr/>
        </p:nvSpPr>
        <p:spPr bwMode="auto">
          <a:xfrm>
            <a:off x="1497265" y="2569567"/>
            <a:ext cx="6603128" cy="571401"/>
          </a:xfrm>
          <a:prstGeom prst="rightArrow">
            <a:avLst>
              <a:gd name="adj1" fmla="val 50000"/>
              <a:gd name="adj2" fmla="val 50038"/>
            </a:avLst>
          </a:prstGeom>
          <a:solidFill>
            <a:srgbClr val="CCFF66"/>
          </a:solidFill>
          <a:ln w="9525" algn="ctr">
            <a:noFill/>
            <a:round/>
            <a:headEnd/>
            <a:tailEnd/>
          </a:ln>
        </p:spPr>
        <p:txBody>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9" name="TextBox 44"/>
          <p:cNvSpPr txBox="1">
            <a:spLocks noChangeArrowheads="1"/>
          </p:cNvSpPr>
          <p:nvPr/>
        </p:nvSpPr>
        <p:spPr bwMode="auto">
          <a:xfrm rot="18900000">
            <a:off x="1415285" y="2003838"/>
            <a:ext cx="115768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SA#67 2015/03</a:t>
            </a:r>
          </a:p>
          <a:p>
            <a:pPr eaLnBrk="1" hangingPunct="1">
              <a:spcBef>
                <a:spcPct val="0"/>
              </a:spcBef>
              <a:buSzTx/>
              <a:buFontTx/>
              <a:buNone/>
            </a:pPr>
            <a:r>
              <a:rPr lang="en-US" altLang="ko-KR" sz="1100" dirty="0" smtClean="0">
                <a:solidFill>
                  <a:srgbClr val="FF0000"/>
                </a:solidFill>
                <a:latin typeface="Arial" charset="0"/>
                <a:ea typeface="굴림" pitchFamily="50" charset="-127"/>
              </a:rPr>
              <a:t>SID approved;</a:t>
            </a:r>
          </a:p>
        </p:txBody>
      </p:sp>
      <p:sp>
        <p:nvSpPr>
          <p:cNvPr id="10" name="이등변 삼각형 45"/>
          <p:cNvSpPr/>
          <p:nvPr/>
        </p:nvSpPr>
        <p:spPr bwMode="auto">
          <a:xfrm>
            <a:off x="2346219"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1" name="TextBox 44"/>
          <p:cNvSpPr txBox="1">
            <a:spLocks noChangeArrowheads="1"/>
          </p:cNvSpPr>
          <p:nvPr/>
        </p:nvSpPr>
        <p:spPr bwMode="auto">
          <a:xfrm rot="18900000">
            <a:off x="2162375" y="2066671"/>
            <a:ext cx="119616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SA#68 2015/06 </a:t>
            </a:r>
            <a:endParaRPr lang="en-US" altLang="ko-KR" sz="1100" dirty="0">
              <a:latin typeface="Arial" charset="0"/>
              <a:ea typeface="굴림" pitchFamily="50" charset="-127"/>
            </a:endParaRPr>
          </a:p>
        </p:txBody>
      </p:sp>
      <p:sp>
        <p:nvSpPr>
          <p:cNvPr id="12" name="TextBox 44"/>
          <p:cNvSpPr txBox="1">
            <a:spLocks noChangeArrowheads="1"/>
          </p:cNvSpPr>
          <p:nvPr/>
        </p:nvSpPr>
        <p:spPr bwMode="auto">
          <a:xfrm rot="18900000">
            <a:off x="2826610" y="1982033"/>
            <a:ext cx="115768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SA#69 2015/09</a:t>
            </a:r>
          </a:p>
          <a:p>
            <a:pPr eaLnBrk="1" hangingPunct="1">
              <a:spcBef>
                <a:spcPct val="0"/>
              </a:spcBef>
              <a:buSzTx/>
              <a:buFontTx/>
              <a:buNone/>
            </a:pPr>
            <a:r>
              <a:rPr lang="en-US" altLang="ko-KR" sz="1100" dirty="0" smtClean="0">
                <a:solidFill>
                  <a:srgbClr val="FF0000"/>
                </a:solidFill>
                <a:latin typeface="Arial" charset="0"/>
                <a:ea typeface="굴림" pitchFamily="50" charset="-127"/>
              </a:rPr>
              <a:t>WID approved</a:t>
            </a:r>
            <a:endParaRPr lang="en-US" altLang="ko-KR" sz="1100" dirty="0">
              <a:solidFill>
                <a:srgbClr val="FF0000"/>
              </a:solidFill>
              <a:latin typeface="Arial" charset="0"/>
              <a:ea typeface="굴림" pitchFamily="50" charset="-127"/>
            </a:endParaRPr>
          </a:p>
        </p:txBody>
      </p:sp>
      <p:sp>
        <p:nvSpPr>
          <p:cNvPr id="13" name="TextBox 44"/>
          <p:cNvSpPr txBox="1">
            <a:spLocks noChangeArrowheads="1"/>
          </p:cNvSpPr>
          <p:nvPr/>
        </p:nvSpPr>
        <p:spPr bwMode="auto">
          <a:xfrm rot="18900000">
            <a:off x="3474682" y="2003838"/>
            <a:ext cx="115768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SA#70 2015/12</a:t>
            </a:r>
          </a:p>
          <a:p>
            <a:pPr eaLnBrk="1" hangingPunct="1">
              <a:spcBef>
                <a:spcPct val="0"/>
              </a:spcBef>
              <a:buSzTx/>
              <a:buFontTx/>
              <a:buNone/>
            </a:pPr>
            <a:r>
              <a:rPr lang="en-US" altLang="ko-KR" sz="1100" dirty="0" smtClean="0">
                <a:latin typeface="Arial" charset="0"/>
                <a:ea typeface="굴림" pitchFamily="50" charset="-127"/>
              </a:rPr>
              <a:t>TR approved</a:t>
            </a:r>
            <a:endParaRPr lang="en-US" altLang="ko-KR" sz="1100" dirty="0">
              <a:latin typeface="Arial" charset="0"/>
              <a:ea typeface="굴림" pitchFamily="50" charset="-127"/>
            </a:endParaRPr>
          </a:p>
        </p:txBody>
      </p:sp>
      <p:sp>
        <p:nvSpPr>
          <p:cNvPr id="14" name="이등변 삼각형 45"/>
          <p:cNvSpPr/>
          <p:nvPr/>
        </p:nvSpPr>
        <p:spPr bwMode="auto">
          <a:xfrm>
            <a:off x="1675297"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5" name="이등변 삼각형 45"/>
          <p:cNvSpPr/>
          <p:nvPr/>
        </p:nvSpPr>
        <p:spPr bwMode="auto">
          <a:xfrm>
            <a:off x="3021478"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23" name="TextBox 44"/>
          <p:cNvSpPr txBox="1">
            <a:spLocks noChangeArrowheads="1"/>
          </p:cNvSpPr>
          <p:nvPr/>
        </p:nvSpPr>
        <p:spPr bwMode="auto">
          <a:xfrm rot="18900000">
            <a:off x="4117059" y="1802557"/>
            <a:ext cx="16882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SA#71 </a:t>
            </a:r>
            <a:r>
              <a:rPr lang="en-US" altLang="ko-KR" sz="1100" b="1" u="sng" dirty="0" smtClean="0">
                <a:latin typeface="Arial" charset="0"/>
                <a:ea typeface="굴림" pitchFamily="50" charset="-127"/>
              </a:rPr>
              <a:t>2016</a:t>
            </a:r>
            <a:r>
              <a:rPr lang="en-US" altLang="ko-KR" sz="1100" dirty="0" smtClean="0">
                <a:latin typeface="Arial" charset="0"/>
                <a:ea typeface="굴림" pitchFamily="50" charset="-127"/>
              </a:rPr>
              <a:t>/03 (</a:t>
            </a:r>
            <a:r>
              <a:rPr lang="en-US" altLang="ko-KR" sz="1100" b="1" dirty="0" smtClean="0">
                <a:latin typeface="Arial" charset="0"/>
                <a:ea typeface="굴림" pitchFamily="50" charset="-127"/>
              </a:rPr>
              <a:t>SA1</a:t>
            </a:r>
            <a:r>
              <a:rPr lang="en-US" altLang="ko-KR" sz="1100" dirty="0" smtClean="0">
                <a:latin typeface="Arial" charset="0"/>
                <a:ea typeface="굴림" pitchFamily="50" charset="-127"/>
              </a:rPr>
              <a:t>)</a:t>
            </a:r>
          </a:p>
          <a:p>
            <a:pPr eaLnBrk="1" hangingPunct="1">
              <a:spcBef>
                <a:spcPct val="0"/>
              </a:spcBef>
              <a:buSzTx/>
              <a:buFontTx/>
              <a:buNone/>
            </a:pPr>
            <a:r>
              <a:rPr lang="en-US" altLang="ko-KR" sz="1100" dirty="0" smtClean="0">
                <a:solidFill>
                  <a:srgbClr val="FF0000"/>
                </a:solidFill>
                <a:latin typeface="Arial" charset="0"/>
                <a:ea typeface="굴림" pitchFamily="50" charset="-127"/>
              </a:rPr>
              <a:t>Target completion </a:t>
            </a:r>
            <a:r>
              <a:rPr lang="en-US" altLang="ko-KR" sz="1100" dirty="0" smtClean="0">
                <a:latin typeface="Arial" charset="0"/>
                <a:ea typeface="굴림" pitchFamily="50" charset="-127"/>
              </a:rPr>
              <a:t>of TS</a:t>
            </a:r>
            <a:endParaRPr lang="en-US" altLang="ko-KR" sz="1100" dirty="0">
              <a:latin typeface="Arial" charset="0"/>
              <a:ea typeface="굴림" pitchFamily="50" charset="-127"/>
            </a:endParaRPr>
          </a:p>
        </p:txBody>
      </p:sp>
      <p:sp>
        <p:nvSpPr>
          <p:cNvPr id="8" name="이등변 삼각형 37"/>
          <p:cNvSpPr/>
          <p:nvPr/>
        </p:nvSpPr>
        <p:spPr bwMode="auto">
          <a:xfrm>
            <a:off x="3735932"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42" name="모서리가 둥근 직사각형 1"/>
          <p:cNvSpPr>
            <a:spLocks noChangeArrowheads="1"/>
          </p:cNvSpPr>
          <p:nvPr/>
        </p:nvSpPr>
        <p:spPr bwMode="auto">
          <a:xfrm>
            <a:off x="611561" y="3361654"/>
            <a:ext cx="720081" cy="499591"/>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600" b="1" dirty="0" smtClean="0">
                <a:solidFill>
                  <a:schemeClr val="bg1"/>
                </a:solidFill>
                <a:latin typeface="Arial" charset="0"/>
                <a:ea typeface="굴림" pitchFamily="50" charset="-127"/>
              </a:rPr>
              <a:t>SA2</a:t>
            </a:r>
            <a:endParaRPr lang="ko-KR" altLang="en-US" sz="1600" b="1" dirty="0">
              <a:solidFill>
                <a:schemeClr val="bg1"/>
              </a:solidFill>
              <a:latin typeface="Arial" charset="0"/>
              <a:ea typeface="굴림" pitchFamily="50" charset="-127"/>
            </a:endParaRPr>
          </a:p>
        </p:txBody>
      </p:sp>
      <p:sp>
        <p:nvSpPr>
          <p:cNvPr id="43" name="오른쪽 화살표 21"/>
          <p:cNvSpPr>
            <a:spLocks noChangeArrowheads="1"/>
          </p:cNvSpPr>
          <p:nvPr/>
        </p:nvSpPr>
        <p:spPr bwMode="auto">
          <a:xfrm>
            <a:off x="1497266" y="3361655"/>
            <a:ext cx="6603128" cy="571401"/>
          </a:xfrm>
          <a:prstGeom prst="rightArrow">
            <a:avLst>
              <a:gd name="adj1" fmla="val 50000"/>
              <a:gd name="adj2" fmla="val 50038"/>
            </a:avLst>
          </a:prstGeom>
          <a:solidFill>
            <a:srgbClr val="CCFF66"/>
          </a:solidFill>
          <a:ln w="9525" algn="ctr">
            <a:noFill/>
            <a:round/>
            <a:headEnd/>
            <a:tailEnd/>
          </a:ln>
        </p:spPr>
        <p:txBody>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49" name="모서리가 둥근 직사각형 1"/>
          <p:cNvSpPr>
            <a:spLocks noChangeArrowheads="1"/>
          </p:cNvSpPr>
          <p:nvPr/>
        </p:nvSpPr>
        <p:spPr bwMode="auto">
          <a:xfrm>
            <a:off x="611561" y="4149660"/>
            <a:ext cx="720081" cy="503674"/>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600" b="1" dirty="0" smtClean="0">
                <a:solidFill>
                  <a:schemeClr val="bg1"/>
                </a:solidFill>
                <a:latin typeface="Arial" charset="0"/>
                <a:ea typeface="굴림" pitchFamily="50" charset="-127"/>
              </a:rPr>
              <a:t>SA3</a:t>
            </a:r>
            <a:endParaRPr lang="ko-KR" altLang="en-US" sz="1600" b="1" dirty="0">
              <a:solidFill>
                <a:schemeClr val="bg1"/>
              </a:solidFill>
              <a:latin typeface="Arial" charset="0"/>
              <a:ea typeface="굴림" pitchFamily="50" charset="-127"/>
            </a:endParaRPr>
          </a:p>
        </p:txBody>
      </p:sp>
      <p:sp>
        <p:nvSpPr>
          <p:cNvPr id="50" name="오른쪽 화살표 21"/>
          <p:cNvSpPr>
            <a:spLocks noChangeArrowheads="1"/>
          </p:cNvSpPr>
          <p:nvPr/>
        </p:nvSpPr>
        <p:spPr bwMode="auto">
          <a:xfrm>
            <a:off x="1497266" y="4153743"/>
            <a:ext cx="6603128" cy="571401"/>
          </a:xfrm>
          <a:prstGeom prst="rightArrow">
            <a:avLst>
              <a:gd name="adj1" fmla="val 50000"/>
              <a:gd name="adj2" fmla="val 50038"/>
            </a:avLst>
          </a:prstGeom>
          <a:solidFill>
            <a:srgbClr val="CCFF66"/>
          </a:solidFill>
          <a:ln w="9525" algn="ctr">
            <a:noFill/>
            <a:round/>
            <a:headEnd/>
            <a:tailEnd/>
          </a:ln>
        </p:spPr>
        <p:txBody>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57" name="TextBox 44"/>
          <p:cNvSpPr txBox="1">
            <a:spLocks noChangeArrowheads="1"/>
          </p:cNvSpPr>
          <p:nvPr/>
        </p:nvSpPr>
        <p:spPr bwMode="auto">
          <a:xfrm rot="19692728">
            <a:off x="4835965" y="2677507"/>
            <a:ext cx="169629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SA#72 </a:t>
            </a:r>
            <a:r>
              <a:rPr lang="en-US" altLang="ko-KR" sz="1100" b="1" dirty="0" smtClean="0">
                <a:latin typeface="Arial" charset="0"/>
                <a:ea typeface="굴림" pitchFamily="50" charset="-127"/>
              </a:rPr>
              <a:t>2016</a:t>
            </a:r>
            <a:r>
              <a:rPr lang="en-US" altLang="ko-KR" sz="1100" dirty="0" smtClean="0">
                <a:latin typeface="Arial" charset="0"/>
                <a:ea typeface="굴림" pitchFamily="50" charset="-127"/>
              </a:rPr>
              <a:t>/06 (</a:t>
            </a:r>
            <a:r>
              <a:rPr lang="en-US" altLang="ko-KR" sz="1100" b="1" u="sng" dirty="0" smtClean="0">
                <a:solidFill>
                  <a:srgbClr val="7030A0"/>
                </a:solidFill>
                <a:latin typeface="Arial" charset="0"/>
                <a:ea typeface="굴림" pitchFamily="50" charset="-127"/>
              </a:rPr>
              <a:t>SA2</a:t>
            </a:r>
            <a:r>
              <a:rPr lang="en-US" altLang="ko-KR" sz="1100" dirty="0" smtClean="0">
                <a:latin typeface="Arial" charset="0"/>
                <a:ea typeface="굴림" pitchFamily="50" charset="-127"/>
              </a:rPr>
              <a:t>)</a:t>
            </a:r>
          </a:p>
          <a:p>
            <a:pPr eaLnBrk="1" hangingPunct="1">
              <a:spcBef>
                <a:spcPct val="0"/>
              </a:spcBef>
              <a:buSzTx/>
              <a:buFontTx/>
              <a:buNone/>
            </a:pPr>
            <a:r>
              <a:rPr lang="en-US" altLang="ko-KR" sz="1100" dirty="0" smtClean="0">
                <a:solidFill>
                  <a:srgbClr val="FF0000"/>
                </a:solidFill>
                <a:latin typeface="Arial" charset="0"/>
                <a:ea typeface="굴림" pitchFamily="50" charset="-127"/>
              </a:rPr>
              <a:t>Target completion </a:t>
            </a:r>
            <a:r>
              <a:rPr lang="en-US" altLang="ko-KR" sz="1100" dirty="0" smtClean="0">
                <a:latin typeface="Arial" charset="0"/>
                <a:ea typeface="굴림" pitchFamily="50" charset="-127"/>
              </a:rPr>
              <a:t>of TR</a:t>
            </a:r>
            <a:endParaRPr lang="en-US" altLang="ko-KR" sz="1100" dirty="0">
              <a:latin typeface="Arial" charset="0"/>
              <a:ea typeface="굴림" pitchFamily="50" charset="-127"/>
            </a:endParaRPr>
          </a:p>
        </p:txBody>
      </p:sp>
      <p:sp>
        <p:nvSpPr>
          <p:cNvPr id="58" name="이등변 삼각형 37"/>
          <p:cNvSpPr/>
          <p:nvPr/>
        </p:nvSpPr>
        <p:spPr bwMode="auto">
          <a:xfrm>
            <a:off x="5182538" y="3527790"/>
            <a:ext cx="180019" cy="261249"/>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61" name="TextBox 44"/>
          <p:cNvSpPr txBox="1">
            <a:spLocks noChangeArrowheads="1"/>
          </p:cNvSpPr>
          <p:nvPr/>
        </p:nvSpPr>
        <p:spPr bwMode="auto">
          <a:xfrm rot="19593271">
            <a:off x="5564065" y="3469595"/>
            <a:ext cx="169629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SA#73 </a:t>
            </a:r>
            <a:r>
              <a:rPr lang="en-US" altLang="ko-KR" sz="1100" b="1" dirty="0" smtClean="0">
                <a:latin typeface="Arial" charset="0"/>
                <a:ea typeface="굴림" pitchFamily="50" charset="-127"/>
              </a:rPr>
              <a:t>2016</a:t>
            </a:r>
            <a:r>
              <a:rPr lang="en-US" altLang="ko-KR" sz="1100" dirty="0" smtClean="0">
                <a:latin typeface="Arial" charset="0"/>
                <a:ea typeface="굴림" pitchFamily="50" charset="-127"/>
              </a:rPr>
              <a:t>/09 (</a:t>
            </a:r>
            <a:r>
              <a:rPr lang="en-US" altLang="ko-KR" sz="1100" b="1" u="sng" dirty="0" smtClean="0">
                <a:solidFill>
                  <a:srgbClr val="C00000"/>
                </a:solidFill>
                <a:latin typeface="Arial" charset="0"/>
                <a:ea typeface="굴림" pitchFamily="50" charset="-127"/>
              </a:rPr>
              <a:t>SA3</a:t>
            </a:r>
            <a:r>
              <a:rPr lang="en-US" altLang="ko-KR" sz="1100" dirty="0" smtClean="0">
                <a:latin typeface="Arial" charset="0"/>
                <a:ea typeface="굴림" pitchFamily="50" charset="-127"/>
              </a:rPr>
              <a:t>)</a:t>
            </a:r>
          </a:p>
          <a:p>
            <a:pPr eaLnBrk="1" hangingPunct="1">
              <a:spcBef>
                <a:spcPct val="0"/>
              </a:spcBef>
              <a:buSzTx/>
              <a:buFontTx/>
              <a:buNone/>
            </a:pPr>
            <a:r>
              <a:rPr lang="en-US" altLang="ko-KR" sz="1100" dirty="0" smtClean="0">
                <a:solidFill>
                  <a:srgbClr val="FF0000"/>
                </a:solidFill>
                <a:latin typeface="Arial" charset="0"/>
                <a:ea typeface="굴림" pitchFamily="50" charset="-127"/>
              </a:rPr>
              <a:t>Target completion </a:t>
            </a:r>
            <a:r>
              <a:rPr lang="en-US" altLang="ko-KR" sz="1100" dirty="0" smtClean="0">
                <a:latin typeface="Arial" charset="0"/>
                <a:ea typeface="굴림" pitchFamily="50" charset="-127"/>
              </a:rPr>
              <a:t>of TR</a:t>
            </a:r>
            <a:endParaRPr lang="en-US" altLang="ko-KR" sz="1100" dirty="0">
              <a:latin typeface="Arial" charset="0"/>
              <a:ea typeface="굴림" pitchFamily="50" charset="-127"/>
            </a:endParaRPr>
          </a:p>
        </p:txBody>
      </p:sp>
      <p:sp>
        <p:nvSpPr>
          <p:cNvPr id="63" name="이등변 삼각형 37"/>
          <p:cNvSpPr/>
          <p:nvPr/>
        </p:nvSpPr>
        <p:spPr bwMode="auto">
          <a:xfrm>
            <a:off x="5910638" y="4319878"/>
            <a:ext cx="180020" cy="261249"/>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7" name="TextBox 16"/>
          <p:cNvSpPr txBox="1"/>
          <p:nvPr/>
        </p:nvSpPr>
        <p:spPr>
          <a:xfrm>
            <a:off x="249957" y="6249240"/>
            <a:ext cx="3990195" cy="246221"/>
          </a:xfrm>
          <a:prstGeom prst="rect">
            <a:avLst/>
          </a:prstGeom>
          <a:noFill/>
        </p:spPr>
        <p:txBody>
          <a:bodyPr wrap="none" rtlCol="0">
            <a:spAutoFit/>
          </a:bodyPr>
          <a:lstStyle/>
          <a:p>
            <a:r>
              <a:rPr lang="en-US" sz="1000" dirty="0" smtClean="0"/>
              <a:t>Source: For SA2/SA3, SP-150715 V2X Study; For RAN, RP-151941;</a:t>
            </a:r>
            <a:endParaRPr lang="en-US" sz="1000" dirty="0"/>
          </a:p>
        </p:txBody>
      </p:sp>
      <p:sp>
        <p:nvSpPr>
          <p:cNvPr id="69" name="TextBox 44"/>
          <p:cNvSpPr txBox="1">
            <a:spLocks noChangeArrowheads="1"/>
          </p:cNvSpPr>
          <p:nvPr/>
        </p:nvSpPr>
        <p:spPr bwMode="auto">
          <a:xfrm>
            <a:off x="3131840" y="3142129"/>
            <a:ext cx="13147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SA2#111 2015/10</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SA2 SID agreed</a:t>
            </a:r>
            <a:endParaRPr lang="en-US" altLang="ko-KR" sz="1100" dirty="0">
              <a:solidFill>
                <a:srgbClr val="FF0000"/>
              </a:solidFill>
              <a:latin typeface="Arial" charset="0"/>
              <a:ea typeface="굴림" pitchFamily="50" charset="-127"/>
            </a:endParaRPr>
          </a:p>
        </p:txBody>
      </p:sp>
      <p:sp>
        <p:nvSpPr>
          <p:cNvPr id="70" name="이등변 삼각형 37"/>
          <p:cNvSpPr/>
          <p:nvPr/>
        </p:nvSpPr>
        <p:spPr bwMode="auto">
          <a:xfrm>
            <a:off x="3347864" y="3539149"/>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71" name="이등변 삼각형 37"/>
          <p:cNvSpPr/>
          <p:nvPr/>
        </p:nvSpPr>
        <p:spPr bwMode="auto">
          <a:xfrm>
            <a:off x="3563888" y="4331237"/>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72" name="TextBox 44"/>
          <p:cNvSpPr txBox="1">
            <a:spLocks noChangeArrowheads="1"/>
          </p:cNvSpPr>
          <p:nvPr/>
        </p:nvSpPr>
        <p:spPr bwMode="auto">
          <a:xfrm>
            <a:off x="3361285" y="3934217"/>
            <a:ext cx="12827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SA3#81 2015/11</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SA3 SID agreed</a:t>
            </a:r>
            <a:endParaRPr lang="en-US" altLang="ko-KR" sz="1100" dirty="0">
              <a:solidFill>
                <a:srgbClr val="FF0000"/>
              </a:solidFill>
              <a:latin typeface="Arial" charset="0"/>
              <a:ea typeface="굴림" pitchFamily="50" charset="-127"/>
            </a:endParaRPr>
          </a:p>
        </p:txBody>
      </p:sp>
      <p:sp>
        <p:nvSpPr>
          <p:cNvPr id="73" name="모서리가 둥근 직사각형 1"/>
          <p:cNvSpPr>
            <a:spLocks noChangeArrowheads="1"/>
          </p:cNvSpPr>
          <p:nvPr/>
        </p:nvSpPr>
        <p:spPr bwMode="auto">
          <a:xfrm>
            <a:off x="611560" y="4941748"/>
            <a:ext cx="720081" cy="503674"/>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600" b="1" dirty="0" smtClean="0">
                <a:solidFill>
                  <a:schemeClr val="bg1"/>
                </a:solidFill>
                <a:latin typeface="Arial" charset="0"/>
                <a:ea typeface="굴림" pitchFamily="50" charset="-127"/>
              </a:rPr>
              <a:t>RAN1</a:t>
            </a:r>
            <a:endParaRPr lang="ko-KR" altLang="en-US" sz="1600" b="1" dirty="0">
              <a:solidFill>
                <a:schemeClr val="bg1"/>
              </a:solidFill>
              <a:latin typeface="Arial" charset="0"/>
              <a:ea typeface="굴림" pitchFamily="50" charset="-127"/>
            </a:endParaRPr>
          </a:p>
        </p:txBody>
      </p:sp>
      <p:sp>
        <p:nvSpPr>
          <p:cNvPr id="74" name="오른쪽 화살표 21"/>
          <p:cNvSpPr>
            <a:spLocks noChangeArrowheads="1"/>
          </p:cNvSpPr>
          <p:nvPr/>
        </p:nvSpPr>
        <p:spPr bwMode="auto">
          <a:xfrm>
            <a:off x="1497265" y="4945831"/>
            <a:ext cx="6603128" cy="571401"/>
          </a:xfrm>
          <a:prstGeom prst="rightArrow">
            <a:avLst>
              <a:gd name="adj1" fmla="val 50000"/>
              <a:gd name="adj2" fmla="val 50038"/>
            </a:avLst>
          </a:prstGeom>
          <a:solidFill>
            <a:srgbClr val="CCFF66"/>
          </a:solidFill>
          <a:ln w="9525" algn="ctr">
            <a:noFill/>
            <a:round/>
            <a:headEnd/>
            <a:tailEnd/>
          </a:ln>
        </p:spPr>
        <p:txBody>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76" name="이등변 삼각형 37"/>
          <p:cNvSpPr/>
          <p:nvPr/>
        </p:nvSpPr>
        <p:spPr bwMode="auto">
          <a:xfrm>
            <a:off x="5182537" y="5111966"/>
            <a:ext cx="180020" cy="261249"/>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79" name="이등변 삼각형 37"/>
          <p:cNvSpPr/>
          <p:nvPr/>
        </p:nvSpPr>
        <p:spPr bwMode="auto">
          <a:xfrm>
            <a:off x="2339752" y="5123325"/>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80" name="TextBox 44"/>
          <p:cNvSpPr txBox="1">
            <a:spLocks noChangeArrowheads="1"/>
          </p:cNvSpPr>
          <p:nvPr/>
        </p:nvSpPr>
        <p:spPr bwMode="auto">
          <a:xfrm rot="21354168">
            <a:off x="2425835" y="4753554"/>
            <a:ext cx="126829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RAN#68 2015/06</a:t>
            </a:r>
          </a:p>
          <a:p>
            <a:pPr eaLnBrk="1" hangingPunct="1">
              <a:spcBef>
                <a:spcPct val="0"/>
              </a:spcBef>
              <a:buSzTx/>
              <a:buFontTx/>
              <a:buNone/>
            </a:pPr>
            <a:r>
              <a:rPr lang="en-US" altLang="ko-KR" sz="1100" dirty="0" smtClean="0">
                <a:solidFill>
                  <a:srgbClr val="FF0000"/>
                </a:solidFill>
                <a:latin typeface="Arial" charset="0"/>
                <a:ea typeface="굴림" pitchFamily="50" charset="-127"/>
              </a:rPr>
              <a:t>SID approved</a:t>
            </a:r>
            <a:endParaRPr lang="en-US" altLang="ko-KR" sz="1100" dirty="0">
              <a:solidFill>
                <a:srgbClr val="FF0000"/>
              </a:solidFill>
              <a:latin typeface="Arial" charset="0"/>
              <a:ea typeface="굴림" pitchFamily="50" charset="-127"/>
            </a:endParaRPr>
          </a:p>
        </p:txBody>
      </p:sp>
      <p:sp>
        <p:nvSpPr>
          <p:cNvPr id="81" name="TextBox 44"/>
          <p:cNvSpPr txBox="1">
            <a:spLocks noChangeArrowheads="1"/>
          </p:cNvSpPr>
          <p:nvPr/>
        </p:nvSpPr>
        <p:spPr bwMode="auto">
          <a:xfrm rot="21228286">
            <a:off x="5238130" y="4675811"/>
            <a:ext cx="177805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RAN#72 </a:t>
            </a:r>
            <a:r>
              <a:rPr lang="en-US" altLang="ko-KR" sz="1100" b="1" dirty="0" smtClean="0">
                <a:latin typeface="Arial" charset="0"/>
                <a:ea typeface="굴림" pitchFamily="50" charset="-127"/>
              </a:rPr>
              <a:t>2016</a:t>
            </a:r>
            <a:r>
              <a:rPr lang="en-US" altLang="ko-KR" sz="1100" dirty="0" smtClean="0">
                <a:latin typeface="Arial" charset="0"/>
                <a:ea typeface="굴림" pitchFamily="50" charset="-127"/>
              </a:rPr>
              <a:t>/06 (</a:t>
            </a:r>
            <a:r>
              <a:rPr lang="en-US" altLang="ko-KR" sz="1100" b="1" dirty="0" smtClean="0">
                <a:solidFill>
                  <a:srgbClr val="0000FF"/>
                </a:solidFill>
                <a:latin typeface="Arial" charset="0"/>
                <a:ea typeface="굴림" pitchFamily="50" charset="-127"/>
              </a:rPr>
              <a:t>RAN1</a:t>
            </a:r>
            <a:r>
              <a:rPr lang="en-US" altLang="ko-KR" sz="1100" dirty="0" smtClean="0">
                <a:latin typeface="Arial" charset="0"/>
                <a:ea typeface="굴림" pitchFamily="50" charset="-127"/>
              </a:rPr>
              <a:t>)</a:t>
            </a:r>
          </a:p>
          <a:p>
            <a:pPr eaLnBrk="1" hangingPunct="1">
              <a:spcBef>
                <a:spcPct val="0"/>
              </a:spcBef>
              <a:buSzTx/>
              <a:buFontTx/>
              <a:buNone/>
            </a:pPr>
            <a:r>
              <a:rPr lang="en-US" altLang="ko-KR" sz="1100" dirty="0" smtClean="0">
                <a:solidFill>
                  <a:srgbClr val="FF0000"/>
                </a:solidFill>
                <a:latin typeface="Arial" charset="0"/>
                <a:ea typeface="굴림" pitchFamily="50" charset="-127"/>
              </a:rPr>
              <a:t>Target completion </a:t>
            </a:r>
            <a:r>
              <a:rPr lang="en-US" altLang="ko-KR" sz="1100" dirty="0" smtClean="0">
                <a:latin typeface="Arial" charset="0"/>
                <a:ea typeface="굴림" pitchFamily="50" charset="-127"/>
              </a:rPr>
              <a:t>of TR</a:t>
            </a:r>
            <a:endParaRPr lang="en-US" altLang="ko-KR" sz="1100" dirty="0">
              <a:latin typeface="Arial" charset="0"/>
              <a:ea typeface="굴림" pitchFamily="50" charset="-127"/>
            </a:endParaRPr>
          </a:p>
        </p:txBody>
      </p:sp>
      <p:sp>
        <p:nvSpPr>
          <p:cNvPr id="82" name="이등변 삼각형 37"/>
          <p:cNvSpPr/>
          <p:nvPr/>
        </p:nvSpPr>
        <p:spPr bwMode="auto">
          <a:xfrm>
            <a:off x="4446078" y="2704555"/>
            <a:ext cx="180020" cy="261249"/>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Tree>
    <p:extLst>
      <p:ext uri="{BB962C8B-B14F-4D97-AF65-F5344CB8AC3E}">
        <p14:creationId xmlns:p14="http://schemas.microsoft.com/office/powerpoint/2010/main" val="27033344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What </a:t>
            </a:r>
            <a:r>
              <a:rPr lang="en-US" altLang="ko-KR" dirty="0"/>
              <a:t>We Have in R14 </a:t>
            </a:r>
            <a:r>
              <a:rPr lang="en-US" altLang="ko-KR" dirty="0" smtClean="0"/>
              <a:t>V2X</a:t>
            </a:r>
            <a:endParaRPr lang="ko-KR" altLang="en-US" dirty="0"/>
          </a:p>
        </p:txBody>
      </p:sp>
      <p:sp>
        <p:nvSpPr>
          <p:cNvPr id="3" name="내용 개체 틀 2"/>
          <p:cNvSpPr>
            <a:spLocks noGrp="1"/>
          </p:cNvSpPr>
          <p:nvPr>
            <p:ph idx="1"/>
          </p:nvPr>
        </p:nvSpPr>
        <p:spPr/>
        <p:txBody>
          <a:bodyPr/>
          <a:lstStyle/>
          <a:p>
            <a:pPr latinLnBrk="0"/>
            <a:r>
              <a:rPr lang="en-US" altLang="ko-KR" dirty="0" smtClean="0"/>
              <a:t>Brief Review on Rel-14 V2X</a:t>
            </a:r>
          </a:p>
          <a:p>
            <a:pPr lvl="1" latinLnBrk="0"/>
            <a:r>
              <a:rPr lang="en-US" altLang="ko-KR" dirty="0" smtClean="0"/>
              <a:t>Both for </a:t>
            </a:r>
            <a:r>
              <a:rPr lang="en-US" altLang="ko-KR" b="1" dirty="0" smtClean="0"/>
              <a:t>safety</a:t>
            </a:r>
            <a:r>
              <a:rPr lang="en-US" altLang="ko-KR" dirty="0" smtClean="0"/>
              <a:t> and </a:t>
            </a:r>
            <a:r>
              <a:rPr lang="en-US" altLang="ko-KR" b="1" dirty="0" smtClean="0"/>
              <a:t>non-safety</a:t>
            </a:r>
            <a:r>
              <a:rPr lang="en-US" altLang="ko-KR" dirty="0" smtClean="0"/>
              <a:t> aspects: 27 Use cases</a:t>
            </a:r>
          </a:p>
          <a:p>
            <a:pPr lvl="1" latinLnBrk="0"/>
            <a:r>
              <a:rPr lang="en-US" altLang="ko-KR" dirty="0" smtClean="0"/>
              <a:t>Types of V2X: </a:t>
            </a:r>
          </a:p>
          <a:p>
            <a:pPr lvl="2" latinLnBrk="0"/>
            <a:r>
              <a:rPr lang="en-US" altLang="ko-KR" dirty="0" smtClean="0"/>
              <a:t>V2V</a:t>
            </a:r>
            <a:r>
              <a:rPr lang="en-US" altLang="ko-KR" dirty="0"/>
              <a:t>: covering LTE-based communication between </a:t>
            </a:r>
            <a:r>
              <a:rPr lang="en-US" altLang="ko-KR" dirty="0" smtClean="0"/>
              <a:t>vehicles</a:t>
            </a:r>
          </a:p>
          <a:p>
            <a:pPr lvl="2" latinLnBrk="0"/>
            <a:r>
              <a:rPr lang="en-US" altLang="ko-KR" dirty="0" smtClean="0"/>
              <a:t>V2P</a:t>
            </a:r>
            <a:r>
              <a:rPr lang="en-US" altLang="ko-KR" dirty="0"/>
              <a:t>: covering LTE-based communication between a vehicle and a device carried by an </a:t>
            </a:r>
            <a:r>
              <a:rPr lang="en-US" altLang="ko-KR" dirty="0" smtClean="0"/>
              <a:t>individual</a:t>
            </a:r>
            <a:endParaRPr lang="en-US" altLang="ko-KR" dirty="0"/>
          </a:p>
          <a:p>
            <a:pPr lvl="2" latinLnBrk="0"/>
            <a:r>
              <a:rPr lang="en-US" altLang="ko-KR" dirty="0" smtClean="0"/>
              <a:t>V2I/V2N: </a:t>
            </a:r>
            <a:r>
              <a:rPr lang="en-US" altLang="ko-KR" dirty="0"/>
              <a:t>covering LTE-based communication between a vehicle and a roadside </a:t>
            </a:r>
            <a:r>
              <a:rPr lang="en-US" altLang="ko-KR" dirty="0" smtClean="0"/>
              <a:t>unit </a:t>
            </a:r>
          </a:p>
          <a:p>
            <a:pPr lvl="1"/>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7</a:t>
            </a:fld>
            <a:endParaRPr lang="ko-KR" altLang="en-US"/>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3717032"/>
            <a:ext cx="4783614" cy="2767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8197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What </a:t>
            </a:r>
            <a:r>
              <a:rPr lang="en-US" altLang="ko-KR" dirty="0"/>
              <a:t>We Don’t in R14 </a:t>
            </a:r>
            <a:r>
              <a:rPr lang="en-US" altLang="ko-KR" dirty="0" smtClean="0"/>
              <a:t>V2X</a:t>
            </a:r>
            <a:endParaRPr lang="ko-KR" altLang="en-US" dirty="0"/>
          </a:p>
        </p:txBody>
      </p:sp>
      <p:sp>
        <p:nvSpPr>
          <p:cNvPr id="3" name="내용 개체 틀 2"/>
          <p:cNvSpPr>
            <a:spLocks noGrp="1"/>
          </p:cNvSpPr>
          <p:nvPr>
            <p:ph idx="1"/>
          </p:nvPr>
        </p:nvSpPr>
        <p:spPr/>
        <p:txBody>
          <a:bodyPr>
            <a:normAutofit/>
          </a:bodyPr>
          <a:lstStyle/>
          <a:p>
            <a:pPr latinLnBrk="0"/>
            <a:r>
              <a:rPr lang="en-US" altLang="ko-KR" dirty="0" smtClean="0"/>
              <a:t>Brief Review on What’s not included in Rel-14</a:t>
            </a:r>
          </a:p>
          <a:p>
            <a:pPr lvl="1" latinLnBrk="0"/>
            <a:r>
              <a:rPr lang="en-US" altLang="ko-KR" dirty="0" smtClean="0"/>
              <a:t>Drivers (but </a:t>
            </a:r>
            <a:r>
              <a:rPr lang="en-US" altLang="ko-KR" dirty="0" smtClean="0"/>
              <a:t>also </a:t>
            </a:r>
            <a:r>
              <a:rPr lang="en-US" altLang="ko-KR" dirty="0" smtClean="0"/>
              <a:t>passengers) </a:t>
            </a:r>
            <a:r>
              <a:rPr lang="en-US" altLang="ko-KR" dirty="0" smtClean="0"/>
              <a:t>need </a:t>
            </a:r>
            <a:r>
              <a:rPr lang="en-US" altLang="ko-KR" u="sng" dirty="0" smtClean="0"/>
              <a:t>additional real-time information</a:t>
            </a:r>
            <a:endParaRPr lang="en-US" altLang="ko-KR" u="sng" dirty="0" smtClean="0"/>
          </a:p>
          <a:p>
            <a:pPr lvl="1" latinLnBrk="0"/>
            <a:r>
              <a:rPr lang="en-US" altLang="ko-KR" dirty="0" smtClean="0"/>
              <a:t>The types of information include, but not limited to:</a:t>
            </a:r>
          </a:p>
          <a:p>
            <a:pPr lvl="2" latinLnBrk="0"/>
            <a:r>
              <a:rPr lang="en-US" altLang="ko-KR" dirty="0" smtClean="0"/>
              <a:t>Value-added </a:t>
            </a:r>
            <a:r>
              <a:rPr lang="en-US" altLang="ko-KR" dirty="0" smtClean="0"/>
              <a:t>information (e.g., dynamic map)</a:t>
            </a:r>
            <a:endParaRPr lang="en-US" altLang="ko-KR" dirty="0" smtClean="0"/>
          </a:p>
          <a:p>
            <a:pPr lvl="2" latinLnBrk="0"/>
            <a:r>
              <a:rPr lang="en-US" altLang="ko-KR" dirty="0" smtClean="0"/>
              <a:t>Mobile entertainment: in SA1#71b ad hoc, this part was discussed to be handled in </a:t>
            </a:r>
            <a:r>
              <a:rPr lang="en-US" altLang="ko-KR" dirty="0" err="1" smtClean="0"/>
              <a:t>eMBB</a:t>
            </a:r>
            <a:r>
              <a:rPr lang="en-US" altLang="ko-KR" dirty="0" smtClean="0"/>
              <a:t> BB of FS_SMARTER and the priority handling b/w </a:t>
            </a:r>
            <a:r>
              <a:rPr lang="en-US" altLang="ko-KR" dirty="0" err="1" smtClean="0"/>
              <a:t>eMBB</a:t>
            </a:r>
            <a:r>
              <a:rPr lang="en-US" altLang="ko-KR" dirty="0" smtClean="0"/>
              <a:t> traffic and V2X traffic (e.g., safety or mechatronics control-related info) to be handled in V2X Rel-15</a:t>
            </a:r>
            <a:r>
              <a:rPr lang="en-US" altLang="ko-KR" dirty="0" smtClean="0"/>
              <a:t>.</a:t>
            </a:r>
          </a:p>
          <a:p>
            <a:pPr lvl="2" latinLnBrk="0"/>
            <a:r>
              <a:rPr lang="en-US" altLang="ko-KR" dirty="0" smtClean="0"/>
              <a:t>Some detailed study on vehicular use case (e.g. </a:t>
            </a:r>
            <a:r>
              <a:rPr lang="en-US" altLang="ko-KR" dirty="0" err="1" smtClean="0"/>
              <a:t>eCall</a:t>
            </a:r>
            <a:r>
              <a:rPr lang="en-US" altLang="ko-KR" dirty="0" smtClean="0"/>
              <a:t> with further enhancement)</a:t>
            </a:r>
            <a:endParaRPr lang="en-US" altLang="ko-KR" dirty="0" smtClean="0"/>
          </a:p>
          <a:p>
            <a:pPr lvl="1" latinLnBrk="0"/>
            <a:r>
              <a:rPr lang="en-US" altLang="ko-KR" dirty="0" smtClean="0"/>
              <a:t>Use Cases: </a:t>
            </a:r>
          </a:p>
          <a:p>
            <a:pPr lvl="2" latinLnBrk="0"/>
            <a:r>
              <a:rPr lang="en-US" altLang="ko-KR" dirty="0" smtClean="0"/>
              <a:t>Connected </a:t>
            </a:r>
            <a:r>
              <a:rPr lang="en-US" altLang="ko-KR" dirty="0" smtClean="0"/>
              <a:t>Vehicles (semi-/fully autonomous driving)</a:t>
            </a:r>
            <a:endParaRPr lang="en-US" altLang="ko-KR" dirty="0" smtClean="0"/>
          </a:p>
          <a:p>
            <a:pPr lvl="2" latinLnBrk="0"/>
            <a:r>
              <a:rPr lang="en-US" altLang="ko-KR" dirty="0" smtClean="0"/>
              <a:t>Car as mobile office/home</a:t>
            </a:r>
          </a:p>
          <a:p>
            <a:pPr lvl="2" latinLnBrk="0"/>
            <a:r>
              <a:rPr lang="en-US" altLang="ko-KR" dirty="0" smtClean="0"/>
              <a:t>Service for commercial road users</a:t>
            </a:r>
            <a:endParaRPr lang="en-US" altLang="ko-KR" dirty="0" smtClean="0"/>
          </a:p>
          <a:p>
            <a:pPr lvl="1"/>
            <a:r>
              <a:rPr lang="en-US" altLang="ko-KR" dirty="0" smtClean="0"/>
              <a:t>Considerations on requirements w.r.t. operations over New RAT</a:t>
            </a:r>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8</a:t>
            </a:fld>
            <a:endParaRPr lang="ko-KR" altLang="en-US"/>
          </a:p>
        </p:txBody>
      </p:sp>
    </p:spTree>
    <p:extLst>
      <p:ext uri="{BB962C8B-B14F-4D97-AF65-F5344CB8AC3E}">
        <p14:creationId xmlns:p14="http://schemas.microsoft.com/office/powerpoint/2010/main" val="182327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What </a:t>
            </a:r>
            <a:r>
              <a:rPr lang="en-US" altLang="ko-KR" dirty="0"/>
              <a:t>We Work on in SMARTER </a:t>
            </a:r>
            <a:r>
              <a:rPr lang="en-US" altLang="ko-KR" dirty="0" smtClean="0"/>
              <a:t>(1/2)</a:t>
            </a:r>
            <a:endParaRPr lang="ko-KR" altLang="en-US" dirty="0"/>
          </a:p>
        </p:txBody>
      </p:sp>
      <p:sp>
        <p:nvSpPr>
          <p:cNvPr id="3" name="내용 개체 틀 2"/>
          <p:cNvSpPr>
            <a:spLocks noGrp="1"/>
          </p:cNvSpPr>
          <p:nvPr>
            <p:ph idx="1"/>
          </p:nvPr>
        </p:nvSpPr>
        <p:spPr/>
        <p:txBody>
          <a:bodyPr>
            <a:normAutofit/>
          </a:bodyPr>
          <a:lstStyle/>
          <a:p>
            <a:pPr latinLnBrk="0"/>
            <a:r>
              <a:rPr lang="en-US" altLang="ko-KR" sz="2000" u="sng" dirty="0"/>
              <a:t>Considerations: </a:t>
            </a:r>
            <a:endParaRPr lang="en-US" altLang="ko-KR" sz="2000" u="sng" dirty="0" smtClean="0"/>
          </a:p>
          <a:p>
            <a:pPr lvl="1" latinLnBrk="0"/>
            <a:r>
              <a:rPr lang="en-US" altLang="ko-KR" dirty="0" smtClean="0"/>
              <a:t>At </a:t>
            </a:r>
            <a:r>
              <a:rPr lang="en-US" altLang="ko-KR" dirty="0"/>
              <a:t>Study phase, a minimum level of overlap b/w eV2X Study and what was studied in FS_SMARTER is considered ok if eV2X Study outcome will be incorporated into </a:t>
            </a:r>
            <a:r>
              <a:rPr lang="en-US" altLang="ko-KR" u="sng" dirty="0"/>
              <a:t>SMARTER Normative Work</a:t>
            </a:r>
            <a:r>
              <a:rPr lang="en-US" altLang="ko-KR" dirty="0"/>
              <a:t>, which can be handled in generating normative requirements.</a:t>
            </a:r>
          </a:p>
          <a:p>
            <a:endParaRPr lang="en-US" altLang="ko-KR" dirty="0"/>
          </a:p>
          <a:p>
            <a:pPr latinLnBrk="0"/>
            <a:r>
              <a:rPr lang="en-US" altLang="ko-KR" dirty="0" smtClean="0"/>
              <a:t>SMARTER </a:t>
            </a:r>
            <a:r>
              <a:rPr lang="en-US" altLang="ko-KR" dirty="0" smtClean="0"/>
              <a:t>items related to V2X</a:t>
            </a:r>
          </a:p>
          <a:p>
            <a:pPr lvl="1" latinLnBrk="0"/>
            <a:r>
              <a:rPr lang="en-US" altLang="ko-KR" dirty="0"/>
              <a:t>5.33	Connected vehicles</a:t>
            </a:r>
          </a:p>
          <a:p>
            <a:pPr latinLnBrk="0"/>
            <a:r>
              <a:rPr lang="en-US" altLang="ko-KR" dirty="0" smtClean="0"/>
              <a:t>UCs need further considerations for V2X Rel-15</a:t>
            </a:r>
          </a:p>
          <a:p>
            <a:pPr lvl="1" latinLnBrk="0"/>
            <a:r>
              <a:rPr lang="en-US" altLang="ko-KR" dirty="0" smtClean="0"/>
              <a:t>UCs not specifically included but need further study in particular aspects of </a:t>
            </a:r>
            <a:r>
              <a:rPr lang="en-US" altLang="ko-KR" u="sng" dirty="0" smtClean="0"/>
              <a:t>priority handling</a:t>
            </a:r>
            <a:r>
              <a:rPr lang="en-US" altLang="ko-KR" dirty="0" smtClean="0"/>
              <a:t> b/w </a:t>
            </a:r>
            <a:r>
              <a:rPr lang="en-US" altLang="ko-KR" dirty="0" err="1" smtClean="0"/>
              <a:t>eMBB</a:t>
            </a:r>
            <a:r>
              <a:rPr lang="en-US" altLang="ko-KR" dirty="0" smtClean="0"/>
              <a:t> and V2X under various types of conditions, e.g., high speed condition, heavy user traffic condition (HD video, etc</a:t>
            </a:r>
            <a:r>
              <a:rPr lang="en-US" altLang="ko-KR" dirty="0" smtClean="0"/>
              <a:t>.):</a:t>
            </a:r>
          </a:p>
          <a:p>
            <a:pPr lvl="1" latinLnBrk="0"/>
            <a:endParaRPr lang="en-US" altLang="ko-KR" dirty="0" smtClean="0"/>
          </a:p>
          <a:p>
            <a:pPr lvl="1"/>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9</a:t>
            </a:fld>
            <a:endParaRPr lang="ko-KR" altLang="en-US"/>
          </a:p>
        </p:txBody>
      </p:sp>
    </p:spTree>
    <p:extLst>
      <p:ext uri="{BB962C8B-B14F-4D97-AF65-F5344CB8AC3E}">
        <p14:creationId xmlns:p14="http://schemas.microsoft.com/office/powerpoint/2010/main" val="2635446906"/>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13376</TotalTime>
  <Words>1590</Words>
  <Application>Microsoft Office PowerPoint</Application>
  <PresentationFormat>On-screen Show (4:3)</PresentationFormat>
  <Paragraphs>235</Paragraphs>
  <Slides>15</Slides>
  <Notes>13</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테마</vt:lpstr>
      <vt:lpstr>Discussion on eV2X Rel-15:  Rel-14 achievement and Rel-15 enhancement plan</vt:lpstr>
      <vt:lpstr>Contents</vt:lpstr>
      <vt:lpstr>Prologue (1/2)</vt:lpstr>
      <vt:lpstr>Prologue (2/2)</vt:lpstr>
      <vt:lpstr>Review of Rel-14 V2X (1/2)</vt:lpstr>
      <vt:lpstr>Review of Rel-14 V2X (2/2)</vt:lpstr>
      <vt:lpstr>What We Have in R14 V2X</vt:lpstr>
      <vt:lpstr>What We Don’t in R14 V2X</vt:lpstr>
      <vt:lpstr>What We Work on in SMARTER (1/2)</vt:lpstr>
      <vt:lpstr>What We Work on in SMARTER (2/2)</vt:lpstr>
      <vt:lpstr>Proposed Considerations (1/4)</vt:lpstr>
      <vt:lpstr>Proposed Considerations (2/4)</vt:lpstr>
      <vt:lpstr>Proposed Considerations (3/4)</vt:lpstr>
      <vt:lpstr>Proposed Considerations (4/4)</vt:lpstr>
      <vt:lpstr>Others</vt:lpstr>
    </vt:vector>
  </TitlesOfParts>
  <Company>R&amp;D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Microsoft Corporation</dc:creator>
  <cp:lastModifiedBy>kidong.lee</cp:lastModifiedBy>
  <cp:revision>244</cp:revision>
  <cp:lastPrinted>2016-04-29T00:55:01Z</cp:lastPrinted>
  <dcterms:created xsi:type="dcterms:W3CDTF">2006-10-05T04:04:58Z</dcterms:created>
  <dcterms:modified xsi:type="dcterms:W3CDTF">2016-04-29T21:23:45Z</dcterms:modified>
</cp:coreProperties>
</file>