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88" r:id="rId3"/>
    <p:sldId id="289" r:id="rId4"/>
  </p:sldIdLst>
  <p:sldSz cx="9144000" cy="6858000" type="screen4x3"/>
  <p:notesSz cx="6775450" cy="9906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1A62C38-110B-44F3-837F-C711BCD704BA}">
          <p14:sldIdLst>
            <p14:sldId id="256"/>
            <p14:sldId id="288"/>
            <p14:sldId id="28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38" autoAdjust="0"/>
    <p:restoredTop sz="85958" autoAdjust="0"/>
  </p:normalViewPr>
  <p:slideViewPr>
    <p:cSldViewPr>
      <p:cViewPr varScale="1">
        <p:scale>
          <a:sx n="60" d="100"/>
          <a:sy n="60" d="100"/>
        </p:scale>
        <p:origin x="-1710" y="-90"/>
      </p:cViewPr>
      <p:guideLst>
        <p:guide orient="horz" pos="4020"/>
        <p:guide orient="horz" pos="890"/>
        <p:guide orient="horz" pos="1434"/>
        <p:guide pos="884"/>
        <p:guide pos="5465"/>
        <p:guide pos="2971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3120"/>
        <p:guide pos="21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 smtClean="0"/>
              <a:t>5G Monitoring 2nd Workshop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37854" y="0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nl-NL" smtClean="0"/>
              <a:t>5-9-2014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37854" y="9408981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7C337-BE69-40D5-A2C3-B572D8434EA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2793701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l-NL" smtClean="0"/>
              <a:t>5G Monitoring 2nd Workshop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37854" y="0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nl-NL" smtClean="0"/>
              <a:t>5-9-2014</a:t>
            </a:r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7545" y="4705350"/>
            <a:ext cx="542036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37854" y="9408981"/>
            <a:ext cx="293602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935DF-413D-4C75-8A60-925A728E0BBB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576607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l-NL" smtClean="0"/>
              <a:t>5G Monitoring 2nd Workshop</a:t>
            </a:r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nl-NL" smtClean="0"/>
              <a:t>5-9-2014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935DF-413D-4C75-8A60-925A728E0BBB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9916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5ms: user plane, one-way,</a:t>
            </a:r>
            <a:r>
              <a:rPr lang="en-GB" baseline="0" dirty="0" smtClean="0"/>
              <a:t> radio network.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l-NL" smtClean="0"/>
              <a:t>5G Monitoring 1st Workshop</a:t>
            </a:r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nl-NL" smtClean="0"/>
              <a:t>5-9-2014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935DF-413D-4C75-8A60-925A728E0BBB}" type="slidenum">
              <a:rPr lang="nl-NL" smtClean="0"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0170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sheet met TNO-logo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sp>
        <p:nvSpPr>
          <p:cNvPr id="10" name="Rechthoek 9"/>
          <p:cNvSpPr/>
          <p:nvPr userDrawn="1"/>
        </p:nvSpPr>
        <p:spPr bwMode="white">
          <a:xfrm>
            <a:off x="4678658" y="0"/>
            <a:ext cx="72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403350" y="1303200"/>
            <a:ext cx="7272338" cy="900000"/>
          </a:xfrm>
        </p:spPr>
        <p:txBody>
          <a:bodyPr/>
          <a:lstStyle>
            <a:lvl1pPr>
              <a:lnSpc>
                <a:spcPts val="3200"/>
              </a:lnSpc>
              <a:defRPr sz="28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8" name="Ondertitel 2"/>
          <p:cNvSpPr>
            <a:spLocks noGrp="1"/>
          </p:cNvSpPr>
          <p:nvPr>
            <p:ph type="subTitle" idx="1"/>
          </p:nvPr>
        </p:nvSpPr>
        <p:spPr>
          <a:xfrm>
            <a:off x="1403350" y="2348880"/>
            <a:ext cx="7272338" cy="360000"/>
          </a:xfrm>
        </p:spPr>
        <p:txBody>
          <a:bodyPr/>
          <a:lstStyle>
            <a:lvl1pPr marL="0" indent="0" algn="l">
              <a:lnSpc>
                <a:spcPts val="16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cxnSp>
        <p:nvCxnSpPr>
          <p:cNvPr id="9" name="Rechte verbindingslijn 8"/>
          <p:cNvCxnSpPr/>
          <p:nvPr userDrawn="1"/>
        </p:nvCxnSpPr>
        <p:spPr>
          <a:xfrm flipV="1">
            <a:off x="1220400" y="831600"/>
            <a:ext cx="0" cy="1805312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98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klein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03350" y="1303200"/>
            <a:ext cx="7272338" cy="900000"/>
          </a:xfrm>
        </p:spPr>
        <p:txBody>
          <a:bodyPr/>
          <a:lstStyle>
            <a:lvl1pPr>
              <a:lnSpc>
                <a:spcPts val="3200"/>
              </a:lnSpc>
              <a:defRPr sz="28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3350" y="2350800"/>
            <a:ext cx="7272338" cy="360000"/>
          </a:xfrm>
        </p:spPr>
        <p:txBody>
          <a:bodyPr/>
          <a:lstStyle>
            <a:lvl1pPr marL="0" indent="0" algn="l">
              <a:lnSpc>
                <a:spcPts val="16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 bwMode="white">
          <a:xfrm>
            <a:off x="4678658" y="0"/>
            <a:ext cx="72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inhoud 2"/>
          <p:cNvSpPr>
            <a:spLocks noGrp="1"/>
          </p:cNvSpPr>
          <p:nvPr>
            <p:ph idx="13" hasCustomPrompt="1"/>
          </p:nvPr>
        </p:nvSpPr>
        <p:spPr>
          <a:xfrm>
            <a:off x="1403350" y="4293096"/>
            <a:ext cx="3024188" cy="2088654"/>
          </a:xfrm>
          <a:effectLst>
            <a:outerShdw blurRad="127000" dist="25400" dir="2700000" algn="ctr" rotWithShape="0">
              <a:schemeClr val="tx1">
                <a:alpha val="55000"/>
              </a:schemeClr>
            </a:outerShdw>
          </a:effectLst>
        </p:spPr>
        <p:txBody>
          <a:bodyPr/>
          <a:lstStyle>
            <a:lvl1pPr marL="0" indent="0">
              <a:buFontTx/>
              <a:buNone/>
              <a:defRPr baseline="0"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Voeg hier een afbeelding toe en plaats deze linksonder</a:t>
            </a:r>
            <a:endParaRPr lang="nl-NL" dirty="0"/>
          </a:p>
        </p:txBody>
      </p:sp>
      <p:cxnSp>
        <p:nvCxnSpPr>
          <p:cNvPr id="9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130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psomming en of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03350" y="2199600"/>
            <a:ext cx="7272338" cy="4182150"/>
          </a:xfrm>
        </p:spPr>
        <p:txBody>
          <a:bodyPr/>
          <a:lstStyle>
            <a:lvl1pPr marL="185738" indent="-185738">
              <a:buFontTx/>
              <a:buBlip>
                <a:blip r:embed="rId2"/>
              </a:buBlip>
              <a:defRPr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cxnSp>
        <p:nvCxnSpPr>
          <p:cNvPr id="7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069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kstbox  of groot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03350" y="2199600"/>
            <a:ext cx="7272338" cy="41821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5738" indent="0">
              <a:buFontTx/>
              <a:buNone/>
              <a:defRPr/>
            </a:lvl2pPr>
            <a:lvl3pPr marL="355600" indent="0">
              <a:buFontTx/>
              <a:buNone/>
              <a:defRPr/>
            </a:lvl3pPr>
            <a:lvl4pPr marL="542925" indent="0">
              <a:buFontTx/>
              <a:buNone/>
              <a:defRPr/>
            </a:lvl4pPr>
            <a:lvl5pPr marL="714375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cxnSp>
        <p:nvCxnSpPr>
          <p:cNvPr id="7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78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naas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6462" y="1342800"/>
            <a:ext cx="3959225" cy="720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16462" y="2199600"/>
            <a:ext cx="3959225" cy="4182150"/>
          </a:xfrm>
        </p:spPr>
        <p:txBody>
          <a:bodyPr/>
          <a:lstStyle>
            <a:lvl1pPr marL="185738" indent="-185738">
              <a:buFontTx/>
              <a:buBlip>
                <a:blip r:embed="rId2"/>
              </a:buBlip>
              <a:defRPr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ijdelijke aanduiding voor inhoud 2"/>
          <p:cNvSpPr>
            <a:spLocks noGrp="1"/>
          </p:cNvSpPr>
          <p:nvPr>
            <p:ph idx="13" hasCustomPrompt="1"/>
          </p:nvPr>
        </p:nvSpPr>
        <p:spPr>
          <a:xfrm>
            <a:off x="1403350" y="1412875"/>
            <a:ext cx="3024188" cy="4968875"/>
          </a:xfrm>
          <a:effectLst>
            <a:outerShdw blurRad="127000" dist="25400" dir="2700000" algn="ctr" rotWithShape="0">
              <a:schemeClr val="tx1">
                <a:alpha val="55000"/>
              </a:schemeClr>
            </a:outerShdw>
          </a:effectLst>
        </p:spPr>
        <p:txBody>
          <a:bodyPr/>
          <a:lstStyle>
            <a:lvl1pPr marL="0" indent="0">
              <a:buFontTx/>
              <a:buNone/>
              <a:defRPr baseline="0"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Voeg hier een staande afbeelding  toe en plaats deze vullend binnen dit kader</a:t>
            </a:r>
            <a:endParaRPr lang="nl-NL" dirty="0"/>
          </a:p>
        </p:txBody>
      </p:sp>
      <p:cxnSp>
        <p:nvCxnSpPr>
          <p:cNvPr id="8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292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naast teks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6462" y="1342800"/>
            <a:ext cx="3959225" cy="720000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16462" y="2199600"/>
            <a:ext cx="3959225" cy="41821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5738" indent="0">
              <a:buFontTx/>
              <a:buNone/>
              <a:defRPr/>
            </a:lvl2pPr>
            <a:lvl3pPr marL="355600" indent="0">
              <a:buFontTx/>
              <a:buNone/>
              <a:defRPr/>
            </a:lvl3pPr>
            <a:lvl4pPr marL="542925" indent="0">
              <a:buFontTx/>
              <a:buNone/>
              <a:defRPr/>
            </a:lvl4pPr>
            <a:lvl5pPr marL="714375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ijdelijke aanduiding voor inhoud 2"/>
          <p:cNvSpPr>
            <a:spLocks noGrp="1"/>
          </p:cNvSpPr>
          <p:nvPr>
            <p:ph idx="13" hasCustomPrompt="1"/>
          </p:nvPr>
        </p:nvSpPr>
        <p:spPr>
          <a:xfrm>
            <a:off x="1403350" y="1412875"/>
            <a:ext cx="3024188" cy="4968875"/>
          </a:xfrm>
          <a:effectLst>
            <a:outerShdw blurRad="127000" dist="25400" dir="2700000" algn="ctr" rotWithShape="0">
              <a:schemeClr val="tx1">
                <a:alpha val="55000"/>
              </a:schemeClr>
            </a:outerShdw>
          </a:effectLst>
        </p:spPr>
        <p:txBody>
          <a:bodyPr/>
          <a:lstStyle>
            <a:lvl1pPr marL="0" indent="0">
              <a:buFontTx/>
              <a:buNone/>
              <a:defRPr baseline="0"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Voeg hier een staande afbeelding  toe en plaats deze vullend binnen dit kader</a:t>
            </a:r>
            <a:endParaRPr lang="nl-NL" dirty="0"/>
          </a:p>
        </p:txBody>
      </p:sp>
      <p:cxnSp>
        <p:nvCxnSpPr>
          <p:cNvPr id="8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101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g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November 26, 2014</a:t>
            </a:r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5G Monitoring 1st Workshop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nl-NL" smtClean="0"/>
              <a:t>‹#›</a:t>
            </a:fld>
            <a:endParaRPr lang="nl-NL" dirty="0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3" hasCustomPrompt="1"/>
          </p:nvPr>
        </p:nvSpPr>
        <p:spPr>
          <a:xfrm>
            <a:off x="1403350" y="1412875"/>
            <a:ext cx="7272338" cy="4968875"/>
          </a:xfrm>
          <a:effectLst>
            <a:outerShdw blurRad="127000" dist="25400" dir="2700000" algn="ctr" rotWithShape="0">
              <a:schemeClr val="tx1">
                <a:alpha val="55000"/>
              </a:schemeClr>
            </a:outerShdw>
          </a:effectLst>
        </p:spPr>
        <p:txBody>
          <a:bodyPr/>
          <a:lstStyle>
            <a:lvl1pPr marL="0" indent="0">
              <a:buFontTx/>
              <a:buNone/>
              <a:defRPr baseline="0"/>
            </a:lvl1pPr>
            <a:lvl2pPr marL="357188" indent="-171450">
              <a:buFontTx/>
              <a:buBlip>
                <a:blip r:embed="rId2"/>
              </a:buBlip>
              <a:defRPr/>
            </a:lvl2pPr>
            <a:lvl3pPr marL="542925" indent="-187325">
              <a:buFontTx/>
              <a:buBlip>
                <a:blip r:embed="rId2"/>
              </a:buBlip>
              <a:defRPr/>
            </a:lvl3pPr>
            <a:lvl4pPr marL="715963" indent="-173038">
              <a:buFontTx/>
              <a:buBlip>
                <a:blip r:embed="rId2"/>
              </a:buBlip>
              <a:defRPr/>
            </a:lvl4pPr>
            <a:lvl5pPr marL="901700" indent="-187325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 dirty="0" smtClean="0"/>
              <a:t>Voeg hier een afbeelding toe en plaats deze linksonder</a:t>
            </a:r>
            <a:endParaRPr lang="nl-NL" dirty="0"/>
          </a:p>
        </p:txBody>
      </p:sp>
      <p:cxnSp>
        <p:nvCxnSpPr>
          <p:cNvPr id="7" name="Rechte verbindingslijn 8"/>
          <p:cNvCxnSpPr/>
          <p:nvPr userDrawn="1"/>
        </p:nvCxnSpPr>
        <p:spPr>
          <a:xfrm flipV="1">
            <a:off x="1220400" y="831600"/>
            <a:ext cx="0" cy="555015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401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261469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403350" y="1342800"/>
            <a:ext cx="7272338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403350" y="2199600"/>
            <a:ext cx="7272338" cy="43204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816800" y="262800"/>
            <a:ext cx="1800000" cy="10668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 smtClean="0"/>
              <a:t>November 26, 2014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816800" y="370800"/>
            <a:ext cx="1800000" cy="10668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 smtClean="0"/>
              <a:t>5G Monitoring 2nd Workshop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16800" y="153968"/>
            <a:ext cx="1800000" cy="10668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2236286-4DC8-46DE-9269-8F728FBC0641}" type="slidenum">
              <a:rPr lang="nl-NL" smtClean="0"/>
              <a:pPr/>
              <a:t>‹#›</a:t>
            </a:fld>
            <a:endParaRPr lang="nl-NL" dirty="0"/>
          </a:p>
        </p:txBody>
      </p:sp>
      <p:cxnSp>
        <p:nvCxnSpPr>
          <p:cNvPr id="8" name="Rechte verbindingslijn 7"/>
          <p:cNvCxnSpPr/>
          <p:nvPr/>
        </p:nvCxnSpPr>
        <p:spPr>
          <a:xfrm flipV="1">
            <a:off x="248400" y="162000"/>
            <a:ext cx="0" cy="54000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 flipV="1">
            <a:off x="2336400" y="162000"/>
            <a:ext cx="0" cy="54000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Afbeelding 10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03" y="162000"/>
            <a:ext cx="619016" cy="493200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effectLst>
            <a:outerShdw blurRad="101600" dist="12700" dir="2700000" algn="ctr" rotWithShape="0">
              <a:prstClr val="black">
                <a:alpha val="50000"/>
              </a:prstClr>
            </a:outerShdw>
          </a:effectLst>
        </p:spPr>
      </p:pic>
      <p:pic>
        <p:nvPicPr>
          <p:cNvPr id="12" name="Afbeelding 1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03" y="162000"/>
            <a:ext cx="619016" cy="49320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effectLst>
            <a:outerShdw blurRad="101600" dist="12700" dir="2700000" algn="ctr" rotWithShape="0">
              <a:prstClr val="black">
                <a:alpha val="50000"/>
              </a:prstClr>
            </a:outerShdw>
          </a:effectLst>
        </p:spPr>
      </p:pic>
      <p:cxnSp>
        <p:nvCxnSpPr>
          <p:cNvPr id="15" name="Rechte verbindingslijn 14"/>
          <p:cNvCxnSpPr/>
          <p:nvPr/>
        </p:nvCxnSpPr>
        <p:spPr>
          <a:xfrm flipV="1">
            <a:off x="4708800" y="162000"/>
            <a:ext cx="0" cy="54000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33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61" r:id="rId4"/>
    <p:sldLayoutId id="2147483662" r:id="rId5"/>
    <p:sldLayoutId id="2147483663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2800"/>
        </a:lnSpc>
        <a:spcBef>
          <a:spcPct val="0"/>
        </a:spcBef>
        <a:buNone/>
        <a:defRPr sz="24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85738" indent="-185738" algn="l" defTabSz="914400" rtl="0" eaLnBrk="1" latinLnBrk="0" hangingPunct="1">
        <a:lnSpc>
          <a:spcPts val="281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57188" indent="-171450" algn="l" defTabSz="914400" rtl="0" eaLnBrk="1" latinLnBrk="0" hangingPunct="1">
        <a:lnSpc>
          <a:spcPts val="281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42925" indent="-185738" algn="l" defTabSz="914400" rtl="0" eaLnBrk="1" latinLnBrk="0" hangingPunct="1">
        <a:lnSpc>
          <a:spcPts val="281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5963" indent="-173038" algn="l" defTabSz="914400" rtl="0" eaLnBrk="1" latinLnBrk="0" hangingPunct="1">
        <a:lnSpc>
          <a:spcPts val="281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01700" indent="-185738" algn="l" defTabSz="914400" rtl="0" eaLnBrk="1" latinLnBrk="0" hangingPunct="1">
        <a:lnSpc>
          <a:spcPts val="2810"/>
        </a:lnSpc>
        <a:spcBef>
          <a:spcPts val="0"/>
        </a:spcBef>
        <a:buFontTx/>
        <a:buBlip>
          <a:blip r:embed="rId14"/>
        </a:buBlip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03648" y="1412776"/>
            <a:ext cx="7272338" cy="90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32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dirty="0" smtClean="0"/>
              <a:t>5G </a:t>
            </a:r>
            <a:r>
              <a:rPr lang="en-GB" dirty="0" smtClean="0"/>
              <a:t>vision from 5G-PPP</a:t>
            </a:r>
          </a:p>
          <a:p>
            <a:r>
              <a:rPr lang="en-GB" sz="1800" dirty="0" smtClean="0"/>
              <a:t>S1-144384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8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Timing of 5G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en-GB" smtClean="0"/>
              <a:t>2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56" y="2127979"/>
            <a:ext cx="8362244" cy="3853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28485" y="5981548"/>
            <a:ext cx="2201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(Source: 5G-PPP)</a:t>
            </a: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3824787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(first study item 5G)</a:t>
            </a:r>
            <a:endParaRPr lang="en-GB" sz="14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916238" y="4132564"/>
            <a:ext cx="143594" cy="23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436096" y="3824787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(first 5G standard)</a:t>
            </a:r>
            <a:endParaRPr lang="en-GB" sz="14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724550" y="4132564"/>
            <a:ext cx="143594" cy="232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8892480" y="1916832"/>
            <a:ext cx="251520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15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Horizon 2020: expected impact 5G research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400" dirty="0" smtClean="0"/>
              <a:t>1000 times higher </a:t>
            </a:r>
            <a:r>
              <a:rPr lang="en-GB" sz="1400" b="1" dirty="0" smtClean="0"/>
              <a:t>mobile data volume</a:t>
            </a:r>
            <a:r>
              <a:rPr lang="en-GB" sz="1400" dirty="0" smtClean="0"/>
              <a:t> per geographical area.</a:t>
            </a:r>
          </a:p>
          <a:p>
            <a:r>
              <a:rPr lang="en-GB" sz="1400" dirty="0" smtClean="0"/>
              <a:t>10 times to 100 times higher number of </a:t>
            </a:r>
            <a:r>
              <a:rPr lang="en-GB" sz="1400" b="1" dirty="0" smtClean="0"/>
              <a:t>connected devices</a:t>
            </a:r>
            <a:r>
              <a:rPr lang="en-GB" sz="1400" dirty="0" smtClean="0"/>
              <a:t>.</a:t>
            </a:r>
          </a:p>
          <a:p>
            <a:r>
              <a:rPr lang="en-GB" sz="1400" dirty="0" smtClean="0"/>
              <a:t>10 times to 100 times higher typical </a:t>
            </a:r>
            <a:r>
              <a:rPr lang="en-GB" sz="1400" b="1" dirty="0" smtClean="0"/>
              <a:t>user data rate</a:t>
            </a:r>
            <a:r>
              <a:rPr lang="en-GB" sz="1400" dirty="0" smtClean="0"/>
              <a:t>.</a:t>
            </a:r>
          </a:p>
          <a:p>
            <a:r>
              <a:rPr lang="en-GB" sz="1400" dirty="0" smtClean="0"/>
              <a:t>10 times lower </a:t>
            </a:r>
            <a:r>
              <a:rPr lang="en-GB" sz="1400" b="1" dirty="0" smtClean="0"/>
              <a:t>battery consumption </a:t>
            </a:r>
            <a:r>
              <a:rPr lang="en-GB" sz="1400" dirty="0" smtClean="0"/>
              <a:t>for low power Machine type communication.</a:t>
            </a:r>
          </a:p>
          <a:p>
            <a:r>
              <a:rPr lang="en-GB" sz="1400" dirty="0" smtClean="0"/>
              <a:t>5 times reduced End-to-End </a:t>
            </a:r>
            <a:r>
              <a:rPr lang="en-GB" sz="1400" b="1" dirty="0" smtClean="0"/>
              <a:t>latency</a:t>
            </a:r>
            <a:r>
              <a:rPr lang="en-GB" sz="1400" dirty="0" smtClean="0"/>
              <a:t> (5ms for 4G-LTE)</a:t>
            </a:r>
          </a:p>
          <a:p>
            <a:r>
              <a:rPr lang="en-GB" sz="1400" dirty="0" smtClean="0"/>
              <a:t>All the above without an increase of infrastructure and </a:t>
            </a:r>
            <a:r>
              <a:rPr lang="en-GB" sz="1400" b="1" dirty="0" smtClean="0"/>
              <a:t>energy</a:t>
            </a:r>
            <a:r>
              <a:rPr lang="en-GB" sz="1400" dirty="0" smtClean="0"/>
              <a:t> cost.</a:t>
            </a:r>
          </a:p>
          <a:p>
            <a:r>
              <a:rPr lang="en-GB" sz="1400" b="1" dirty="0" smtClean="0"/>
              <a:t>Ubiquitous</a:t>
            </a:r>
            <a:r>
              <a:rPr lang="en-GB" sz="1400" dirty="0" smtClean="0"/>
              <a:t> 5G access including in low density areas.</a:t>
            </a:r>
          </a:p>
          <a:p>
            <a:r>
              <a:rPr lang="en-GB" sz="1400" dirty="0" smtClean="0"/>
              <a:t>Reduction of </a:t>
            </a:r>
            <a:r>
              <a:rPr lang="en-GB" sz="1400" b="1" dirty="0" smtClean="0"/>
              <a:t>network management OPEX </a:t>
            </a:r>
            <a:r>
              <a:rPr lang="en-GB" sz="1400" dirty="0" smtClean="0"/>
              <a:t>by at least 20%.</a:t>
            </a:r>
          </a:p>
          <a:p>
            <a:r>
              <a:rPr lang="en-GB" sz="1400" dirty="0" smtClean="0"/>
              <a:t>Network architecture based on Network Function </a:t>
            </a:r>
            <a:r>
              <a:rPr lang="en-GB" sz="1400" b="1" dirty="0" smtClean="0"/>
              <a:t>Virtualization</a:t>
            </a:r>
            <a:r>
              <a:rPr lang="en-GB" sz="1400" dirty="0" smtClean="0"/>
              <a:t>.</a:t>
            </a:r>
          </a:p>
          <a:p>
            <a:r>
              <a:rPr lang="en-GB" sz="1400" b="1" dirty="0" smtClean="0"/>
              <a:t>Faster deployment of new services</a:t>
            </a:r>
            <a:r>
              <a:rPr lang="en-GB" sz="1400" dirty="0" smtClean="0"/>
              <a:t>, from 90 days (today) to 90 minutes (target).</a:t>
            </a:r>
          </a:p>
          <a:p>
            <a:pPr marL="0" indent="0">
              <a:buNone/>
            </a:pPr>
            <a:endParaRPr lang="en-GB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36286-4DC8-46DE-9269-8F728FBC0641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23928" y="6246671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100" dirty="0"/>
              <a:t>http://ec.europa.eu/research/participants/portal/desktop/en/opportunities/h2020/topics/77-ict-14-2014.html</a:t>
            </a:r>
          </a:p>
        </p:txBody>
      </p:sp>
    </p:spTree>
    <p:extLst>
      <p:ext uri="{BB962C8B-B14F-4D97-AF65-F5344CB8AC3E}">
        <p14:creationId xmlns:p14="http://schemas.microsoft.com/office/powerpoint/2010/main" val="809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 TNO tekstdia -">
  <a:themeElements>
    <a:clrScheme name="TNO">
      <a:dk1>
        <a:sysClr val="windowText" lastClr="000000"/>
      </a:dk1>
      <a:lt1>
        <a:sysClr val="window" lastClr="FFFFFF"/>
      </a:lt1>
      <a:dk2>
        <a:srgbClr val="649EC9"/>
      </a:dk2>
      <a:lt2>
        <a:srgbClr val="9C9C9E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9C9C9E"/>
      </a:hlink>
      <a:folHlink>
        <a:srgbClr val="5D5C60"/>
      </a:folHlink>
    </a:clrScheme>
    <a:fontScheme name="T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169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Basis TNO tekstdia -</vt:lpstr>
      <vt:lpstr>PowerPoint Presentation</vt:lpstr>
      <vt:lpstr>Timing of 5G</vt:lpstr>
      <vt:lpstr>Horizon 2020: expected impact 5G research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Monitoring 2nd Workshop</dc:title>
  <dc:subject>Status update November 2014</dc:subject>
  <dc:creator/>
  <cp:lastModifiedBy/>
  <cp:revision>1</cp:revision>
  <dcterms:created xsi:type="dcterms:W3CDTF">2010-12-16T09:20:55Z</dcterms:created>
  <dcterms:modified xsi:type="dcterms:W3CDTF">2014-11-05T23:22:43Z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6-11-2014 0:13:33</vt:lpwstr>
  </property>
  <property fmtid="{D5CDD505-2E9C-101B-9397-08002B2CF9AE}" pid="3" name="Title">
    <vt:lpwstr>5G Monitoring 2nd Workshop</vt:lpwstr>
  </property>
  <property fmtid="{D5CDD505-2E9C-101B-9397-08002B2CF9AE}" pid="4" name="SubTitle">
    <vt:lpwstr>Status update November 2014</vt:lpwstr>
  </property>
  <property fmtid="{D5CDD505-2E9C-101B-9397-08002B2CF9AE}" pid="5" name="Author">
    <vt:lpwstr/>
  </property>
  <property fmtid="{D5CDD505-2E9C-101B-9397-08002B2CF9AE}" pid="6" name="ShowPages">
    <vt:lpwstr>True</vt:lpwstr>
  </property>
  <property fmtid="{D5CDD505-2E9C-101B-9397-08002B2CF9AE}" pid="7" name="ShowDate">
    <vt:lpwstr>True</vt:lpwstr>
  </property>
  <property fmtid="{D5CDD505-2E9C-101B-9397-08002B2CF9AE}" pid="8" name="SelectedPhoto">
    <vt:lpwstr>Informatie maatschappij 1.jpg</vt:lpwstr>
  </property>
  <property fmtid="{D5CDD505-2E9C-101B-9397-08002B2CF9AE}" pid="9" name="DateText">
    <vt:lpwstr>November 26, 2014</vt:lpwstr>
  </property>
  <property fmtid="{D5CDD505-2E9C-101B-9397-08002B2CF9AE}" pid="10" name="Color">
    <vt:lpwstr>True</vt:lpwstr>
  </property>
  <property fmtid="{D5CDD505-2E9C-101B-9397-08002B2CF9AE}" pid="11" name="Grammar">
    <vt:lpwstr>0</vt:lpwstr>
  </property>
  <property fmtid="{D5CDD505-2E9C-101B-9397-08002B2CF9AE}" pid="12" name="FavoriteLink1Image">
    <vt:lpwstr>smartphone.jpg</vt:lpwstr>
  </property>
  <property fmtid="{D5CDD505-2E9C-101B-9397-08002B2CF9AE}" pid="13" name="FavoriteLink2Image">
    <vt:lpwstr>techniek.jpg</vt:lpwstr>
  </property>
  <property fmtid="{D5CDD505-2E9C-101B-9397-08002B2CF9AE}" pid="14" name="FavoriteLink1Index">
    <vt:lpwstr>1</vt:lpwstr>
  </property>
  <property fmtid="{D5CDD505-2E9C-101B-9397-08002B2CF9AE}" pid="15" name="FavoriteLink2Index">
    <vt:lpwstr>1</vt:lpwstr>
  </property>
  <property fmtid="{D5CDD505-2E9C-101B-9397-08002B2CF9AE}" pid="16" name="CreationDate">
    <vt:lpwstr>3-7-2014 8:44:13</vt:lpwstr>
  </property>
  <property fmtid="{D5CDD505-2E9C-101B-9397-08002B2CF9AE}" pid="17" name="CreationBy">
    <vt:lpwstr>kipsajr</vt:lpwstr>
  </property>
</Properties>
</file>