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>
  <p:sldMasterIdLst>
    <p:sldMasterId id="2147483648" r:id="rId4"/>
  </p:sldMasterIdLst>
  <p:notesMasterIdLst>
    <p:notesMasterId r:id="rId22"/>
  </p:notesMasterIdLst>
  <p:handoutMasterIdLst>
    <p:handoutMasterId r:id="rId23"/>
  </p:handoutMasterIdLst>
  <p:sldIdLst>
    <p:sldId id="379" r:id="rId5"/>
    <p:sldId id="508" r:id="rId6"/>
    <p:sldId id="402" r:id="rId7"/>
    <p:sldId id="486" r:id="rId8"/>
    <p:sldId id="492" r:id="rId9"/>
    <p:sldId id="501" r:id="rId10"/>
    <p:sldId id="500" r:id="rId11"/>
    <p:sldId id="502" r:id="rId12"/>
    <p:sldId id="448" r:id="rId13"/>
    <p:sldId id="470" r:id="rId14"/>
    <p:sldId id="503" r:id="rId15"/>
    <p:sldId id="504" r:id="rId16"/>
    <p:sldId id="505" r:id="rId17"/>
    <p:sldId id="506" r:id="rId18"/>
    <p:sldId id="507" r:id="rId19"/>
    <p:sldId id="509" r:id="rId20"/>
    <p:sldId id="347" r:id="rId21"/>
  </p:sldIdLst>
  <p:sldSz cx="9144000" cy="5143500" type="screen16x9"/>
  <p:notesSz cx="6669088" cy="992822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936">
          <p15:clr>
            <a:srgbClr val="A4A3A4"/>
          </p15:clr>
        </p15:guide>
        <p15:guide id="2" orient="horz" pos="622">
          <p15:clr>
            <a:srgbClr val="A4A3A4"/>
          </p15:clr>
        </p15:guide>
        <p15:guide id="3" pos="289">
          <p15:clr>
            <a:srgbClr val="A4A3A4"/>
          </p15:clr>
        </p15:guide>
        <p15:guide id="4" pos="2653">
          <p15:clr>
            <a:srgbClr val="A4A3A4"/>
          </p15:clr>
        </p15:guide>
        <p15:guide id="5" pos="4922">
          <p15:clr>
            <a:srgbClr val="A4A3A4"/>
          </p15:clr>
        </p15:guide>
        <p15:guide id="6" pos="256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27">
          <p15:clr>
            <a:srgbClr val="A4A3A4"/>
          </p15:clr>
        </p15:guide>
        <p15:guide id="2" pos="210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A2314"/>
    <a:srgbClr val="00B0CA"/>
    <a:srgbClr val="000000"/>
    <a:srgbClr val="5E2750"/>
    <a:srgbClr val="EB9700"/>
    <a:srgbClr val="FECB00"/>
    <a:srgbClr val="A8B400"/>
    <a:srgbClr val="007C92"/>
    <a:srgbClr val="9C2AA0"/>
    <a:srgbClr val="54575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449" autoAdjust="0"/>
    <p:restoredTop sz="92900" autoAdjust="0"/>
  </p:normalViewPr>
  <p:slideViewPr>
    <p:cSldViewPr snapToGrid="0" showGuides="1">
      <p:cViewPr varScale="1">
        <p:scale>
          <a:sx n="98" d="100"/>
          <a:sy n="98" d="100"/>
        </p:scale>
        <p:origin x="-786" y="-90"/>
      </p:cViewPr>
      <p:guideLst>
        <p:guide orient="horz" pos="2936"/>
        <p:guide orient="horz" pos="675"/>
        <p:guide pos="289"/>
        <p:guide pos="2809"/>
        <p:guide pos="5210"/>
        <p:guide pos="2696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0" d="100"/>
        <a:sy n="70" d="100"/>
      </p:scale>
      <p:origin x="0" y="0"/>
    </p:cViewPr>
  </p:sorterViewPr>
  <p:notesViewPr>
    <p:cSldViewPr snapToGrid="0" showGuides="1">
      <p:cViewPr varScale="1">
        <p:scale>
          <a:sx n="73" d="100"/>
          <a:sy n="73" d="100"/>
        </p:scale>
        <p:origin x="-3426" y="-108"/>
      </p:cViewPr>
      <p:guideLst>
        <p:guide orient="horz" pos="3127"/>
        <p:guide pos="210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237D523-9C50-418B-A5A9-ABA62D08794B}" type="doc">
      <dgm:prSet loTypeId="urn:microsoft.com/office/officeart/2005/8/layout/vList5" loCatId="list" qsTypeId="urn:microsoft.com/office/officeart/2005/8/quickstyle/simple1" qsCatId="simple" csTypeId="urn:microsoft.com/office/officeart/2005/8/colors/accent1_3" csCatId="accent1" phldr="1"/>
      <dgm:spPr/>
      <dgm:t>
        <a:bodyPr/>
        <a:lstStyle/>
        <a:p>
          <a:endParaRPr lang="en-GB"/>
        </a:p>
      </dgm:t>
    </dgm:pt>
    <dgm:pt modelId="{D8997AEC-AA35-4EF0-8818-45C2AB3EE70E}">
      <dgm:prSet/>
      <dgm:spPr>
        <a:xfrm>
          <a:off x="0" y="3698"/>
          <a:ext cx="7929561" cy="973439"/>
        </a:xfrm>
      </dgm:spPr>
      <dgm:t>
        <a:bodyPr/>
        <a:lstStyle/>
        <a:p>
          <a:pPr rtl="0"/>
          <a:r>
            <a:rPr lang="en-US" dirty="0" smtClean="0">
              <a:latin typeface="Arial"/>
              <a:ea typeface="+mn-ea"/>
              <a:cs typeface="+mn-cs"/>
            </a:rPr>
            <a:t>Focus on User Perceived Performance </a:t>
          </a:r>
          <a:endParaRPr lang="en-GB" dirty="0"/>
        </a:p>
      </dgm:t>
    </dgm:pt>
    <dgm:pt modelId="{6064D5C2-FFF1-425E-93F1-2F3B03A5C57B}" type="parTrans" cxnId="{62BA956A-F4DF-4356-8C7A-C23513B8257E}">
      <dgm:prSet/>
      <dgm:spPr/>
      <dgm:t>
        <a:bodyPr/>
        <a:lstStyle/>
        <a:p>
          <a:endParaRPr lang="en-GB"/>
        </a:p>
      </dgm:t>
    </dgm:pt>
    <dgm:pt modelId="{2AC952C4-2E0E-47E3-A316-DC1C9AD2C7B3}" type="sibTrans" cxnId="{62BA956A-F4DF-4356-8C7A-C23513B8257E}">
      <dgm:prSet/>
      <dgm:spPr/>
      <dgm:t>
        <a:bodyPr/>
        <a:lstStyle/>
        <a:p>
          <a:endParaRPr lang="en-GB"/>
        </a:p>
      </dgm:t>
    </dgm:pt>
    <dgm:pt modelId="{D3F5EBE8-CCB9-45FD-8465-74F7AF112D4F}">
      <dgm:prSet phldrT="[Text]"/>
      <dgm:spPr/>
      <dgm:t>
        <a:bodyPr/>
        <a:lstStyle/>
        <a:p>
          <a:r>
            <a:rPr lang="en-GB" dirty="0" smtClean="0"/>
            <a:t>Highly consistent, ubiquitous data rate and capacity</a:t>
          </a:r>
          <a:endParaRPr lang="en-GB" dirty="0"/>
        </a:p>
      </dgm:t>
    </dgm:pt>
    <dgm:pt modelId="{90BCE99C-ADB3-4B1E-BE49-E68D58A9DC02}" type="parTrans" cxnId="{73C32CEC-4357-4837-A116-7C0D65287968}">
      <dgm:prSet/>
      <dgm:spPr/>
      <dgm:t>
        <a:bodyPr/>
        <a:lstStyle/>
        <a:p>
          <a:endParaRPr lang="en-GB"/>
        </a:p>
      </dgm:t>
    </dgm:pt>
    <dgm:pt modelId="{3B7EE9D5-F181-4997-AE21-738EE415D15F}" type="sibTrans" cxnId="{73C32CEC-4357-4837-A116-7C0D65287968}">
      <dgm:prSet/>
      <dgm:spPr/>
      <dgm:t>
        <a:bodyPr/>
        <a:lstStyle/>
        <a:p>
          <a:endParaRPr lang="en-GB"/>
        </a:p>
      </dgm:t>
    </dgm:pt>
    <dgm:pt modelId="{43001FCF-77B6-4185-94B3-04CB29006A5E}">
      <dgm:prSet/>
      <dgm:spPr>
        <a:xfrm>
          <a:off x="0" y="1126898"/>
          <a:ext cx="7929561" cy="973439"/>
        </a:xfrm>
      </dgm:spPr>
      <dgm:t>
        <a:bodyPr/>
        <a:lstStyle/>
        <a:p>
          <a:pPr rtl="0"/>
          <a:r>
            <a:rPr lang="en-US" dirty="0" smtClean="0">
              <a:latin typeface="Arial"/>
              <a:ea typeface="+mn-ea"/>
              <a:cs typeface="+mn-cs"/>
            </a:rPr>
            <a:t>Business Enabling Capabilities </a:t>
          </a:r>
          <a:endParaRPr lang="en-GB" dirty="0"/>
        </a:p>
      </dgm:t>
    </dgm:pt>
    <dgm:pt modelId="{F0D5CBBD-7915-49DA-8EC7-6684DDBC1290}" type="parTrans" cxnId="{E5E51D6E-996C-4A6A-8E51-0AF75036B839}">
      <dgm:prSet/>
      <dgm:spPr/>
      <dgm:t>
        <a:bodyPr/>
        <a:lstStyle/>
        <a:p>
          <a:endParaRPr lang="en-GB"/>
        </a:p>
      </dgm:t>
    </dgm:pt>
    <dgm:pt modelId="{67DA58CF-CFA6-4B15-8F76-3D87982B7C09}" type="sibTrans" cxnId="{E5E51D6E-996C-4A6A-8E51-0AF75036B839}">
      <dgm:prSet/>
      <dgm:spPr/>
      <dgm:t>
        <a:bodyPr/>
        <a:lstStyle/>
        <a:p>
          <a:endParaRPr lang="en-GB"/>
        </a:p>
      </dgm:t>
    </dgm:pt>
    <dgm:pt modelId="{0C67CE58-2A06-484E-99FA-5FED162C825A}">
      <dgm:prSet phldrT="[Text]"/>
      <dgm:spPr/>
      <dgm:t>
        <a:bodyPr/>
        <a:lstStyle/>
        <a:p>
          <a:r>
            <a:rPr lang="en-GB" dirty="0" smtClean="0"/>
            <a:t>Ultra low latency</a:t>
          </a:r>
          <a:endParaRPr lang="en-GB" dirty="0"/>
        </a:p>
      </dgm:t>
    </dgm:pt>
    <dgm:pt modelId="{1CD5860D-9AB5-48CA-9400-CFFCBC76D79D}" type="parTrans" cxnId="{A9517F4A-FA67-4DA2-BE78-9386BE64A26F}">
      <dgm:prSet/>
      <dgm:spPr/>
      <dgm:t>
        <a:bodyPr/>
        <a:lstStyle/>
        <a:p>
          <a:endParaRPr lang="en-GB"/>
        </a:p>
      </dgm:t>
    </dgm:pt>
    <dgm:pt modelId="{7724FEA1-27CF-446B-A227-6E6565D78AE7}" type="sibTrans" cxnId="{A9517F4A-FA67-4DA2-BE78-9386BE64A26F}">
      <dgm:prSet/>
      <dgm:spPr/>
      <dgm:t>
        <a:bodyPr/>
        <a:lstStyle/>
        <a:p>
          <a:endParaRPr lang="en-GB"/>
        </a:p>
      </dgm:t>
    </dgm:pt>
    <dgm:pt modelId="{51B5D307-2F4A-45D2-94D4-938AA1D0A3A1}">
      <dgm:prSet/>
      <dgm:spPr>
        <a:xfrm>
          <a:off x="0" y="2250098"/>
          <a:ext cx="7929561" cy="973439"/>
        </a:xfrm>
      </dgm:spPr>
      <dgm:t>
        <a:bodyPr/>
        <a:lstStyle/>
        <a:p>
          <a:pPr rtl="0"/>
          <a:r>
            <a:rPr lang="en-US" dirty="0" smtClean="0">
              <a:latin typeface="Arial"/>
              <a:ea typeface="+mn-ea"/>
              <a:cs typeface="+mn-cs"/>
            </a:rPr>
            <a:t>Cost, Operation and Energy Efficiency</a:t>
          </a:r>
          <a:endParaRPr lang="en-GB" dirty="0"/>
        </a:p>
      </dgm:t>
    </dgm:pt>
    <dgm:pt modelId="{CE620BD3-3789-49A6-AABB-9F74D5E479C2}" type="parTrans" cxnId="{ACD97BDE-3D3A-4610-A9F7-7D878F3EEC67}">
      <dgm:prSet/>
      <dgm:spPr/>
      <dgm:t>
        <a:bodyPr/>
        <a:lstStyle/>
        <a:p>
          <a:endParaRPr lang="en-GB"/>
        </a:p>
      </dgm:t>
    </dgm:pt>
    <dgm:pt modelId="{C7A0F317-4D44-4944-8DA2-F25C0C968F05}" type="sibTrans" cxnId="{ACD97BDE-3D3A-4610-A9F7-7D878F3EEC67}">
      <dgm:prSet/>
      <dgm:spPr/>
      <dgm:t>
        <a:bodyPr/>
        <a:lstStyle/>
        <a:p>
          <a:endParaRPr lang="en-GB"/>
        </a:p>
      </dgm:t>
    </dgm:pt>
    <dgm:pt modelId="{0B3F6C16-6555-4C19-B844-6604CE868D76}">
      <dgm:prSet phldrT="[Text]"/>
      <dgm:spPr/>
      <dgm:t>
        <a:bodyPr/>
        <a:lstStyle/>
        <a:p>
          <a:r>
            <a:rPr lang="en-GB" dirty="0" smtClean="0"/>
            <a:t>Scalability for billions of devices</a:t>
          </a:r>
          <a:endParaRPr lang="en-GB" dirty="0"/>
        </a:p>
      </dgm:t>
    </dgm:pt>
    <dgm:pt modelId="{C5BB9939-9C72-4688-87AD-1657C426E0C3}" type="parTrans" cxnId="{75CE4DD1-D9CC-46D1-938A-916330FA27E4}">
      <dgm:prSet/>
      <dgm:spPr/>
      <dgm:t>
        <a:bodyPr/>
        <a:lstStyle/>
        <a:p>
          <a:endParaRPr lang="en-GB"/>
        </a:p>
      </dgm:t>
    </dgm:pt>
    <dgm:pt modelId="{E56A5FAA-9DA9-48F7-A9A5-27B52D5CF0A9}" type="sibTrans" cxnId="{75CE4DD1-D9CC-46D1-938A-916330FA27E4}">
      <dgm:prSet/>
      <dgm:spPr/>
      <dgm:t>
        <a:bodyPr/>
        <a:lstStyle/>
        <a:p>
          <a:endParaRPr lang="en-GB"/>
        </a:p>
      </dgm:t>
    </dgm:pt>
    <dgm:pt modelId="{95C5424D-07AF-4336-B34D-02F4A4B5F4D6}">
      <dgm:prSet phldrT="[Text]"/>
      <dgm:spPr/>
      <dgm:t>
        <a:bodyPr/>
        <a:lstStyle/>
        <a:p>
          <a:pPr rtl="0"/>
          <a:r>
            <a:rPr kumimoji="0" lang="en-US" b="0" i="0" u="none" strike="noStrike" cap="none" spc="0" normalizeH="0" baseline="0" noProof="0" dirty="0" smtClean="0">
              <a:ln/>
              <a:effectLst/>
              <a:uLnTx/>
              <a:uFillTx/>
              <a:latin typeface="Arial"/>
            </a:rPr>
            <a:t>Cost-Adaptive, On-Demand Capability</a:t>
          </a:r>
          <a:endParaRPr lang="en-GB" dirty="0"/>
        </a:p>
      </dgm:t>
    </dgm:pt>
    <dgm:pt modelId="{C497595F-1215-4E16-81AD-F858B9C540BC}" type="parTrans" cxnId="{C54934FD-4AB0-49A4-B492-C1DC95B5F02F}">
      <dgm:prSet/>
      <dgm:spPr/>
      <dgm:t>
        <a:bodyPr/>
        <a:lstStyle/>
        <a:p>
          <a:endParaRPr lang="en-GB"/>
        </a:p>
      </dgm:t>
    </dgm:pt>
    <dgm:pt modelId="{F7219526-AA84-447A-A31C-88BFBD670127}" type="sibTrans" cxnId="{C54934FD-4AB0-49A4-B492-C1DC95B5F02F}">
      <dgm:prSet/>
      <dgm:spPr/>
      <dgm:t>
        <a:bodyPr/>
        <a:lstStyle/>
        <a:p>
          <a:endParaRPr lang="en-GB"/>
        </a:p>
      </dgm:t>
    </dgm:pt>
    <dgm:pt modelId="{DB9313A3-670C-40D6-AC69-EC0308DAD5E0}">
      <dgm:prSet phldrT="[Text]"/>
      <dgm:spPr/>
      <dgm:t>
        <a:bodyPr/>
        <a:lstStyle/>
        <a:p>
          <a:r>
            <a:rPr lang="en-GB" dirty="0" smtClean="0"/>
            <a:t>Rapid service launch, support, operation and maintenance</a:t>
          </a:r>
          <a:endParaRPr lang="en-GB" dirty="0"/>
        </a:p>
      </dgm:t>
    </dgm:pt>
    <dgm:pt modelId="{CE5F2A9D-B9D1-4E64-8DC3-3D9E60A4B187}" type="parTrans" cxnId="{64078205-B960-4B87-B5EC-B865C3ECB0D5}">
      <dgm:prSet/>
      <dgm:spPr/>
      <dgm:t>
        <a:bodyPr/>
        <a:lstStyle/>
        <a:p>
          <a:endParaRPr lang="en-GB"/>
        </a:p>
      </dgm:t>
    </dgm:pt>
    <dgm:pt modelId="{9B1C6FC7-C46B-43B4-BDED-16DDA4F17108}" type="sibTrans" cxnId="{64078205-B960-4B87-B5EC-B865C3ECB0D5}">
      <dgm:prSet/>
      <dgm:spPr/>
      <dgm:t>
        <a:bodyPr/>
        <a:lstStyle/>
        <a:p>
          <a:endParaRPr lang="en-GB"/>
        </a:p>
      </dgm:t>
    </dgm:pt>
    <dgm:pt modelId="{557A5FC6-49DC-484E-A01B-FA5903E57599}">
      <dgm:prSet phldrT="[Text]"/>
      <dgm:spPr/>
      <dgm:t>
        <a:bodyPr/>
        <a:lstStyle/>
        <a:p>
          <a:endParaRPr lang="en-GB" dirty="0"/>
        </a:p>
      </dgm:t>
    </dgm:pt>
    <dgm:pt modelId="{2EEB1D69-46A6-481E-95D8-3B68E1C5F8C6}" type="parTrans" cxnId="{3D065215-F5A7-4D19-9918-F74436962390}">
      <dgm:prSet/>
      <dgm:spPr/>
      <dgm:t>
        <a:bodyPr/>
        <a:lstStyle/>
        <a:p>
          <a:endParaRPr lang="en-GB"/>
        </a:p>
      </dgm:t>
    </dgm:pt>
    <dgm:pt modelId="{9B2CE3F3-FDCF-4AB1-BBD9-911C71637C04}" type="sibTrans" cxnId="{3D065215-F5A7-4D19-9918-F74436962390}">
      <dgm:prSet/>
      <dgm:spPr/>
      <dgm:t>
        <a:bodyPr/>
        <a:lstStyle/>
        <a:p>
          <a:endParaRPr lang="en-GB"/>
        </a:p>
      </dgm:t>
    </dgm:pt>
    <dgm:pt modelId="{BD744A96-C7EB-4D6A-96E2-AD2AD0F0893A}">
      <dgm:prSet phldrT="[Text]"/>
      <dgm:spPr/>
      <dgm:t>
        <a:bodyPr/>
        <a:lstStyle/>
        <a:p>
          <a:r>
            <a:rPr lang="en-GB" dirty="0" smtClean="0"/>
            <a:t>Lower energy in infrastructure and terminals</a:t>
          </a:r>
          <a:endParaRPr lang="en-GB" dirty="0"/>
        </a:p>
      </dgm:t>
    </dgm:pt>
    <dgm:pt modelId="{B425631B-127D-4CB9-919C-9983F6EF1A58}" type="parTrans" cxnId="{8BCC6AD3-A5CC-49CE-9641-D0560848DDCB}">
      <dgm:prSet/>
      <dgm:spPr/>
      <dgm:t>
        <a:bodyPr/>
        <a:lstStyle/>
        <a:p>
          <a:endParaRPr lang="en-GB"/>
        </a:p>
      </dgm:t>
    </dgm:pt>
    <dgm:pt modelId="{2307C411-ECCF-4D01-BEC1-3B6D41D6C890}" type="sibTrans" cxnId="{8BCC6AD3-A5CC-49CE-9641-D0560848DDCB}">
      <dgm:prSet/>
      <dgm:spPr/>
      <dgm:t>
        <a:bodyPr/>
        <a:lstStyle/>
        <a:p>
          <a:endParaRPr lang="en-GB"/>
        </a:p>
      </dgm:t>
    </dgm:pt>
    <dgm:pt modelId="{742982BE-F056-4084-A924-FD10350492AC}">
      <dgm:prSet/>
      <dgm:spPr/>
      <dgm:t>
        <a:bodyPr/>
        <a:lstStyle/>
        <a:p>
          <a:r>
            <a:rPr lang="en-GB" dirty="0" smtClean="0"/>
            <a:t>Ultra  high reliability/resilience</a:t>
          </a:r>
        </a:p>
      </dgm:t>
    </dgm:pt>
    <dgm:pt modelId="{0AC79194-3EF2-41E3-B4DE-F6819C259AA6}" type="parTrans" cxnId="{4DDBA130-5A54-4833-BB46-7D949320FFD5}">
      <dgm:prSet/>
      <dgm:spPr/>
      <dgm:t>
        <a:bodyPr/>
        <a:lstStyle/>
        <a:p>
          <a:endParaRPr lang="en-GB"/>
        </a:p>
      </dgm:t>
    </dgm:pt>
    <dgm:pt modelId="{3BC2C731-1A89-4A8A-87A8-0EFAB70C84A8}" type="sibTrans" cxnId="{4DDBA130-5A54-4833-BB46-7D949320FFD5}">
      <dgm:prSet/>
      <dgm:spPr/>
      <dgm:t>
        <a:bodyPr/>
        <a:lstStyle/>
        <a:p>
          <a:endParaRPr lang="en-GB"/>
        </a:p>
      </dgm:t>
    </dgm:pt>
    <dgm:pt modelId="{EEB70BC4-B64F-4F0B-AED0-3E13D7E6597E}" type="pres">
      <dgm:prSet presAssocID="{1237D523-9C50-418B-A5A9-ABA62D08794B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075DE654-33A4-4543-A906-2BD7B078F933}" type="pres">
      <dgm:prSet presAssocID="{D8997AEC-AA35-4EF0-8818-45C2AB3EE70E}" presName="linNode" presStyleCnt="0"/>
      <dgm:spPr/>
    </dgm:pt>
    <dgm:pt modelId="{15A8A0A7-BD0E-4489-A622-439448986D4E}" type="pres">
      <dgm:prSet presAssocID="{D8997AEC-AA35-4EF0-8818-45C2AB3EE70E}" presName="parentText" presStyleLbl="node1" presStyleIdx="0" presStyleCnt="4">
        <dgm:presLayoutVars>
          <dgm:chMax val="1"/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en-GB"/>
        </a:p>
      </dgm:t>
    </dgm:pt>
    <dgm:pt modelId="{9026DCB0-48E9-4489-99E8-63B3521DCAF0}" type="pres">
      <dgm:prSet presAssocID="{D8997AEC-AA35-4EF0-8818-45C2AB3EE70E}" presName="descendantText" presStyleLbl="alignAccFollowNode1" presStyleIdx="0" presStyleCnt="4" custLinFactNeighborY="-6215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6E37E633-9497-4F08-94C3-F600CE2F44E0}" type="pres">
      <dgm:prSet presAssocID="{2AC952C4-2E0E-47E3-A316-DC1C9AD2C7B3}" presName="sp" presStyleCnt="0"/>
      <dgm:spPr/>
    </dgm:pt>
    <dgm:pt modelId="{E41ADC67-810D-4A47-A961-73B60B257413}" type="pres">
      <dgm:prSet presAssocID="{43001FCF-77B6-4185-94B3-04CB29006A5E}" presName="linNode" presStyleCnt="0"/>
      <dgm:spPr/>
    </dgm:pt>
    <dgm:pt modelId="{299EEC25-F495-4AFE-A75E-A901A10EC79B}" type="pres">
      <dgm:prSet presAssocID="{43001FCF-77B6-4185-94B3-04CB29006A5E}" presName="parentText" presStyleLbl="node1" presStyleIdx="1" presStyleCnt="4">
        <dgm:presLayoutVars>
          <dgm:chMax val="1"/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en-GB"/>
        </a:p>
      </dgm:t>
    </dgm:pt>
    <dgm:pt modelId="{98314280-FD84-40EB-8D25-8B072E954C9B}" type="pres">
      <dgm:prSet presAssocID="{43001FCF-77B6-4185-94B3-04CB29006A5E}" presName="descendantText" presStyleLbl="alignAccFollow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B03525BF-85B7-4CAD-91C2-4E2044E93013}" type="pres">
      <dgm:prSet presAssocID="{67DA58CF-CFA6-4B15-8F76-3D87982B7C09}" presName="sp" presStyleCnt="0"/>
      <dgm:spPr/>
    </dgm:pt>
    <dgm:pt modelId="{E900FFE7-4C55-4DAA-8FDB-B5A37198694B}" type="pres">
      <dgm:prSet presAssocID="{51B5D307-2F4A-45D2-94D4-938AA1D0A3A1}" presName="linNode" presStyleCnt="0"/>
      <dgm:spPr/>
    </dgm:pt>
    <dgm:pt modelId="{C039735C-3F9F-4E24-8780-9D25DC7EB58D}" type="pres">
      <dgm:prSet presAssocID="{51B5D307-2F4A-45D2-94D4-938AA1D0A3A1}" presName="parentText" presStyleLbl="node1" presStyleIdx="2" presStyleCnt="4">
        <dgm:presLayoutVars>
          <dgm:chMax val="1"/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en-GB"/>
        </a:p>
      </dgm:t>
    </dgm:pt>
    <dgm:pt modelId="{74BDF94B-9EA0-4026-96AA-03444B667E7C}" type="pres">
      <dgm:prSet presAssocID="{51B5D307-2F4A-45D2-94D4-938AA1D0A3A1}" presName="descendantText" presStyleLbl="alignAccFollow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CDFCE679-3032-4F89-A9E9-4452BA19EE55}" type="pres">
      <dgm:prSet presAssocID="{C7A0F317-4D44-4944-8DA2-F25C0C968F05}" presName="sp" presStyleCnt="0"/>
      <dgm:spPr/>
    </dgm:pt>
    <dgm:pt modelId="{9AE9A321-1B15-49DB-88C3-574F305DE27F}" type="pres">
      <dgm:prSet presAssocID="{95C5424D-07AF-4336-B34D-02F4A4B5F4D6}" presName="linNode" presStyleCnt="0"/>
      <dgm:spPr/>
    </dgm:pt>
    <dgm:pt modelId="{DF51F4E4-DC27-4640-988C-843AB95582B0}" type="pres">
      <dgm:prSet presAssocID="{95C5424D-07AF-4336-B34D-02F4A4B5F4D6}" presName="parentText" presStyleLbl="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79734A1A-5782-405B-BA9E-BDBEBD3A610F}" type="pres">
      <dgm:prSet presAssocID="{95C5424D-07AF-4336-B34D-02F4A4B5F4D6}" presName="descendantText" presStyleLbl="alignAccFollow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B7B536A2-0573-458B-8783-EB4DA2E5FEDA}" type="presOf" srcId="{D3F5EBE8-CCB9-45FD-8465-74F7AF112D4F}" destId="{9026DCB0-48E9-4489-99E8-63B3521DCAF0}" srcOrd="0" destOrd="0" presId="urn:microsoft.com/office/officeart/2005/8/layout/vList5"/>
    <dgm:cxn modelId="{B2B2A4B7-D46A-493A-B9BE-B86509491DF1}" type="presOf" srcId="{D8997AEC-AA35-4EF0-8818-45C2AB3EE70E}" destId="{15A8A0A7-BD0E-4489-A622-439448986D4E}" srcOrd="0" destOrd="0" presId="urn:microsoft.com/office/officeart/2005/8/layout/vList5"/>
    <dgm:cxn modelId="{8BCC6AD3-A5CC-49CE-9641-D0560848DDCB}" srcId="{51B5D307-2F4A-45D2-94D4-938AA1D0A3A1}" destId="{BD744A96-C7EB-4D6A-96E2-AD2AD0F0893A}" srcOrd="0" destOrd="0" parTransId="{B425631B-127D-4CB9-919C-9983F6EF1A58}" sibTransId="{2307C411-ECCF-4D01-BEC1-3B6D41D6C890}"/>
    <dgm:cxn modelId="{64078205-B960-4B87-B5EC-B865C3ECB0D5}" srcId="{95C5424D-07AF-4336-B34D-02F4A4B5F4D6}" destId="{DB9313A3-670C-40D6-AC69-EC0308DAD5E0}" srcOrd="0" destOrd="0" parTransId="{CE5F2A9D-B9D1-4E64-8DC3-3D9E60A4B187}" sibTransId="{9B1C6FC7-C46B-43B4-BDED-16DDA4F17108}"/>
    <dgm:cxn modelId="{93080805-7BD7-4E1F-A174-BC5BC4AA2137}" type="presOf" srcId="{DB9313A3-670C-40D6-AC69-EC0308DAD5E0}" destId="{79734A1A-5782-405B-BA9E-BDBEBD3A610F}" srcOrd="0" destOrd="0" presId="urn:microsoft.com/office/officeart/2005/8/layout/vList5"/>
    <dgm:cxn modelId="{73C32CEC-4357-4837-A116-7C0D65287968}" srcId="{D8997AEC-AA35-4EF0-8818-45C2AB3EE70E}" destId="{D3F5EBE8-CCB9-45FD-8465-74F7AF112D4F}" srcOrd="0" destOrd="0" parTransId="{90BCE99C-ADB3-4B1E-BE49-E68D58A9DC02}" sibTransId="{3B7EE9D5-F181-4997-AE21-738EE415D15F}"/>
    <dgm:cxn modelId="{30BB9BD8-7DD8-4B6D-A237-B0B10D6A229D}" type="presOf" srcId="{742982BE-F056-4084-A924-FD10350492AC}" destId="{98314280-FD84-40EB-8D25-8B072E954C9B}" srcOrd="0" destOrd="1" presId="urn:microsoft.com/office/officeart/2005/8/layout/vList5"/>
    <dgm:cxn modelId="{5993CA99-1954-4579-90AD-580C28B3E22A}" type="presOf" srcId="{43001FCF-77B6-4185-94B3-04CB29006A5E}" destId="{299EEC25-F495-4AFE-A75E-A901A10EC79B}" srcOrd="0" destOrd="0" presId="urn:microsoft.com/office/officeart/2005/8/layout/vList5"/>
    <dgm:cxn modelId="{623741BE-8FC8-48D8-BFA7-B4F48147348A}" type="presOf" srcId="{557A5FC6-49DC-484E-A01B-FA5903E57599}" destId="{74BDF94B-9EA0-4026-96AA-03444B667E7C}" srcOrd="0" destOrd="1" presId="urn:microsoft.com/office/officeart/2005/8/layout/vList5"/>
    <dgm:cxn modelId="{816C38A7-F52F-426F-9EC4-ED90690B2AE0}" type="presOf" srcId="{0C67CE58-2A06-484E-99FA-5FED162C825A}" destId="{98314280-FD84-40EB-8D25-8B072E954C9B}" srcOrd="0" destOrd="0" presId="urn:microsoft.com/office/officeart/2005/8/layout/vList5"/>
    <dgm:cxn modelId="{C6C92EF5-1842-4EDE-AA4E-EC3B82B30995}" type="presOf" srcId="{51B5D307-2F4A-45D2-94D4-938AA1D0A3A1}" destId="{C039735C-3F9F-4E24-8780-9D25DC7EB58D}" srcOrd="0" destOrd="0" presId="urn:microsoft.com/office/officeart/2005/8/layout/vList5"/>
    <dgm:cxn modelId="{4F54173B-286F-4E0E-9C3D-13016ED6E633}" type="presOf" srcId="{1237D523-9C50-418B-A5A9-ABA62D08794B}" destId="{EEB70BC4-B64F-4F0B-AED0-3E13D7E6597E}" srcOrd="0" destOrd="0" presId="urn:microsoft.com/office/officeart/2005/8/layout/vList5"/>
    <dgm:cxn modelId="{BC3685F2-507F-463F-9F24-527DF8AD01D8}" type="presOf" srcId="{BD744A96-C7EB-4D6A-96E2-AD2AD0F0893A}" destId="{74BDF94B-9EA0-4026-96AA-03444B667E7C}" srcOrd="0" destOrd="0" presId="urn:microsoft.com/office/officeart/2005/8/layout/vList5"/>
    <dgm:cxn modelId="{B66D34F6-5F51-493B-BDA8-979770BE1E7D}" type="presOf" srcId="{0B3F6C16-6555-4C19-B844-6604CE868D76}" destId="{79734A1A-5782-405B-BA9E-BDBEBD3A610F}" srcOrd="0" destOrd="1" presId="urn:microsoft.com/office/officeart/2005/8/layout/vList5"/>
    <dgm:cxn modelId="{C54934FD-4AB0-49A4-B492-C1DC95B5F02F}" srcId="{1237D523-9C50-418B-A5A9-ABA62D08794B}" destId="{95C5424D-07AF-4336-B34D-02F4A4B5F4D6}" srcOrd="3" destOrd="0" parTransId="{C497595F-1215-4E16-81AD-F858B9C540BC}" sibTransId="{F7219526-AA84-447A-A31C-88BFBD670127}"/>
    <dgm:cxn modelId="{62BA956A-F4DF-4356-8C7A-C23513B8257E}" srcId="{1237D523-9C50-418B-A5A9-ABA62D08794B}" destId="{D8997AEC-AA35-4EF0-8818-45C2AB3EE70E}" srcOrd="0" destOrd="0" parTransId="{6064D5C2-FFF1-425E-93F1-2F3B03A5C57B}" sibTransId="{2AC952C4-2E0E-47E3-A316-DC1C9AD2C7B3}"/>
    <dgm:cxn modelId="{ACD97BDE-3D3A-4610-A9F7-7D878F3EEC67}" srcId="{1237D523-9C50-418B-A5A9-ABA62D08794B}" destId="{51B5D307-2F4A-45D2-94D4-938AA1D0A3A1}" srcOrd="2" destOrd="0" parTransId="{CE620BD3-3789-49A6-AABB-9F74D5E479C2}" sibTransId="{C7A0F317-4D44-4944-8DA2-F25C0C968F05}"/>
    <dgm:cxn modelId="{75CE4DD1-D9CC-46D1-938A-916330FA27E4}" srcId="{95C5424D-07AF-4336-B34D-02F4A4B5F4D6}" destId="{0B3F6C16-6555-4C19-B844-6604CE868D76}" srcOrd="1" destOrd="0" parTransId="{C5BB9939-9C72-4688-87AD-1657C426E0C3}" sibTransId="{E56A5FAA-9DA9-48F7-A9A5-27B52D5CF0A9}"/>
    <dgm:cxn modelId="{4DDBA130-5A54-4833-BB46-7D949320FFD5}" srcId="{43001FCF-77B6-4185-94B3-04CB29006A5E}" destId="{742982BE-F056-4084-A924-FD10350492AC}" srcOrd="1" destOrd="0" parTransId="{0AC79194-3EF2-41E3-B4DE-F6819C259AA6}" sibTransId="{3BC2C731-1A89-4A8A-87A8-0EFAB70C84A8}"/>
    <dgm:cxn modelId="{D0433FB8-AD38-4611-871D-1599FF8B90ED}" type="presOf" srcId="{95C5424D-07AF-4336-B34D-02F4A4B5F4D6}" destId="{DF51F4E4-DC27-4640-988C-843AB95582B0}" srcOrd="0" destOrd="0" presId="urn:microsoft.com/office/officeart/2005/8/layout/vList5"/>
    <dgm:cxn modelId="{3D065215-F5A7-4D19-9918-F74436962390}" srcId="{51B5D307-2F4A-45D2-94D4-938AA1D0A3A1}" destId="{557A5FC6-49DC-484E-A01B-FA5903E57599}" srcOrd="1" destOrd="0" parTransId="{2EEB1D69-46A6-481E-95D8-3B68E1C5F8C6}" sibTransId="{9B2CE3F3-FDCF-4AB1-BBD9-911C71637C04}"/>
    <dgm:cxn modelId="{A9517F4A-FA67-4DA2-BE78-9386BE64A26F}" srcId="{43001FCF-77B6-4185-94B3-04CB29006A5E}" destId="{0C67CE58-2A06-484E-99FA-5FED162C825A}" srcOrd="0" destOrd="0" parTransId="{1CD5860D-9AB5-48CA-9400-CFFCBC76D79D}" sibTransId="{7724FEA1-27CF-446B-A227-6E6565D78AE7}"/>
    <dgm:cxn modelId="{E5E51D6E-996C-4A6A-8E51-0AF75036B839}" srcId="{1237D523-9C50-418B-A5A9-ABA62D08794B}" destId="{43001FCF-77B6-4185-94B3-04CB29006A5E}" srcOrd="1" destOrd="0" parTransId="{F0D5CBBD-7915-49DA-8EC7-6684DDBC1290}" sibTransId="{67DA58CF-CFA6-4B15-8F76-3D87982B7C09}"/>
    <dgm:cxn modelId="{6D946889-8879-4E34-8D9A-E3C9965DFBA1}" type="presParOf" srcId="{EEB70BC4-B64F-4F0B-AED0-3E13D7E6597E}" destId="{075DE654-33A4-4543-A906-2BD7B078F933}" srcOrd="0" destOrd="0" presId="urn:microsoft.com/office/officeart/2005/8/layout/vList5"/>
    <dgm:cxn modelId="{85C67B34-764F-48E7-9A6B-5301EEA13FD5}" type="presParOf" srcId="{075DE654-33A4-4543-A906-2BD7B078F933}" destId="{15A8A0A7-BD0E-4489-A622-439448986D4E}" srcOrd="0" destOrd="0" presId="urn:microsoft.com/office/officeart/2005/8/layout/vList5"/>
    <dgm:cxn modelId="{B264144E-1E64-42E6-B878-361B0B410A71}" type="presParOf" srcId="{075DE654-33A4-4543-A906-2BD7B078F933}" destId="{9026DCB0-48E9-4489-99E8-63B3521DCAF0}" srcOrd="1" destOrd="0" presId="urn:microsoft.com/office/officeart/2005/8/layout/vList5"/>
    <dgm:cxn modelId="{AAACE5A9-4EF4-4C22-9E1E-292C16CBB89C}" type="presParOf" srcId="{EEB70BC4-B64F-4F0B-AED0-3E13D7E6597E}" destId="{6E37E633-9497-4F08-94C3-F600CE2F44E0}" srcOrd="1" destOrd="0" presId="urn:microsoft.com/office/officeart/2005/8/layout/vList5"/>
    <dgm:cxn modelId="{61C42275-7DE6-4248-ABE1-06F23936262D}" type="presParOf" srcId="{EEB70BC4-B64F-4F0B-AED0-3E13D7E6597E}" destId="{E41ADC67-810D-4A47-A961-73B60B257413}" srcOrd="2" destOrd="0" presId="urn:microsoft.com/office/officeart/2005/8/layout/vList5"/>
    <dgm:cxn modelId="{18E8A869-C9E0-4D7E-B9AA-5420E3EAF22C}" type="presParOf" srcId="{E41ADC67-810D-4A47-A961-73B60B257413}" destId="{299EEC25-F495-4AFE-A75E-A901A10EC79B}" srcOrd="0" destOrd="0" presId="urn:microsoft.com/office/officeart/2005/8/layout/vList5"/>
    <dgm:cxn modelId="{BD968002-95FA-44DD-9343-412F972E801F}" type="presParOf" srcId="{E41ADC67-810D-4A47-A961-73B60B257413}" destId="{98314280-FD84-40EB-8D25-8B072E954C9B}" srcOrd="1" destOrd="0" presId="urn:microsoft.com/office/officeart/2005/8/layout/vList5"/>
    <dgm:cxn modelId="{50583AB2-BFB5-4C5B-B68F-A113751699E9}" type="presParOf" srcId="{EEB70BC4-B64F-4F0B-AED0-3E13D7E6597E}" destId="{B03525BF-85B7-4CAD-91C2-4E2044E93013}" srcOrd="3" destOrd="0" presId="urn:microsoft.com/office/officeart/2005/8/layout/vList5"/>
    <dgm:cxn modelId="{7EDD2854-82D8-4723-B9BB-F221485DD3AC}" type="presParOf" srcId="{EEB70BC4-B64F-4F0B-AED0-3E13D7E6597E}" destId="{E900FFE7-4C55-4DAA-8FDB-B5A37198694B}" srcOrd="4" destOrd="0" presId="urn:microsoft.com/office/officeart/2005/8/layout/vList5"/>
    <dgm:cxn modelId="{6511087D-C919-4D49-A673-102880A10A9C}" type="presParOf" srcId="{E900FFE7-4C55-4DAA-8FDB-B5A37198694B}" destId="{C039735C-3F9F-4E24-8780-9D25DC7EB58D}" srcOrd="0" destOrd="0" presId="urn:microsoft.com/office/officeart/2005/8/layout/vList5"/>
    <dgm:cxn modelId="{86FA987C-171B-44AD-B239-79E7898E2B02}" type="presParOf" srcId="{E900FFE7-4C55-4DAA-8FDB-B5A37198694B}" destId="{74BDF94B-9EA0-4026-96AA-03444B667E7C}" srcOrd="1" destOrd="0" presId="urn:microsoft.com/office/officeart/2005/8/layout/vList5"/>
    <dgm:cxn modelId="{B5977F1E-9CAD-4654-AF62-80D3C63DC74B}" type="presParOf" srcId="{EEB70BC4-B64F-4F0B-AED0-3E13D7E6597E}" destId="{CDFCE679-3032-4F89-A9E9-4452BA19EE55}" srcOrd="5" destOrd="0" presId="urn:microsoft.com/office/officeart/2005/8/layout/vList5"/>
    <dgm:cxn modelId="{8073998A-5AB4-4B78-AA54-874BDBB02282}" type="presParOf" srcId="{EEB70BC4-B64F-4F0B-AED0-3E13D7E6597E}" destId="{9AE9A321-1B15-49DB-88C3-574F305DE27F}" srcOrd="6" destOrd="0" presId="urn:microsoft.com/office/officeart/2005/8/layout/vList5"/>
    <dgm:cxn modelId="{EE6F97E6-F917-4A0E-8D7A-48AC477C1F58}" type="presParOf" srcId="{9AE9A321-1B15-49DB-88C3-574F305DE27F}" destId="{DF51F4E4-DC27-4640-988C-843AB95582B0}" srcOrd="0" destOrd="0" presId="urn:microsoft.com/office/officeart/2005/8/layout/vList5"/>
    <dgm:cxn modelId="{A28132E9-3378-48F7-9190-452FC070B3D5}" type="presParOf" srcId="{9AE9A321-1B15-49DB-88C3-574F305DE27F}" destId="{79734A1A-5782-405B-BA9E-BDBEBD3A610F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026DCB0-48E9-4489-99E8-63B3521DCAF0}">
      <dsp:nvSpPr>
        <dsp:cNvPr id="0" name=""/>
        <dsp:cNvSpPr/>
      </dsp:nvSpPr>
      <dsp:spPr>
        <a:xfrm rot="5400000">
          <a:off x="4916788" y="-2067356"/>
          <a:ext cx="746395" cy="4978810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30480" rIns="60960" bIns="3048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600" kern="1200" dirty="0" smtClean="0"/>
            <a:t>Highly consistent, ubiquitous data rate and capacity</a:t>
          </a:r>
          <a:endParaRPr lang="en-GB" sz="1600" kern="1200" dirty="0"/>
        </a:p>
      </dsp:txBody>
      <dsp:txXfrm rot="-5400000">
        <a:off x="2800581" y="85287"/>
        <a:ext cx="4942374" cy="673523"/>
      </dsp:txXfrm>
    </dsp:sp>
    <dsp:sp modelId="{15A8A0A7-BD0E-4489-A622-439448986D4E}">
      <dsp:nvSpPr>
        <dsp:cNvPr id="0" name=""/>
        <dsp:cNvSpPr/>
      </dsp:nvSpPr>
      <dsp:spPr>
        <a:xfrm>
          <a:off x="0" y="1939"/>
          <a:ext cx="2800580" cy="932993"/>
        </a:xfrm>
        <a:prstGeom prst="round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36195" rIns="72390" bIns="36195" numCol="1" spcCol="1270" anchor="ctr" anchorCtr="0">
          <a:noAutofit/>
        </a:bodyPr>
        <a:lstStyle/>
        <a:p>
          <a:pPr lvl="0" algn="ctr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kern="1200" dirty="0" smtClean="0">
              <a:latin typeface="Arial"/>
              <a:ea typeface="+mn-ea"/>
              <a:cs typeface="+mn-cs"/>
            </a:rPr>
            <a:t>Focus on User Perceived Performance </a:t>
          </a:r>
          <a:endParaRPr lang="en-GB" sz="1900" kern="1200" dirty="0"/>
        </a:p>
      </dsp:txBody>
      <dsp:txXfrm>
        <a:off x="45545" y="47484"/>
        <a:ext cx="2709490" cy="841903"/>
      </dsp:txXfrm>
    </dsp:sp>
    <dsp:sp modelId="{98314280-FD84-40EB-8D25-8B072E954C9B}">
      <dsp:nvSpPr>
        <dsp:cNvPr id="0" name=""/>
        <dsp:cNvSpPr/>
      </dsp:nvSpPr>
      <dsp:spPr>
        <a:xfrm rot="5400000">
          <a:off x="4916788" y="-1041324"/>
          <a:ext cx="746395" cy="4978810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30480" rIns="60960" bIns="3048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600" kern="1200" dirty="0" smtClean="0"/>
            <a:t>Ultra low latency</a:t>
          </a:r>
          <a:endParaRPr lang="en-GB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600" kern="1200" dirty="0" smtClean="0"/>
            <a:t>Ultra  high reliability/resilience</a:t>
          </a:r>
        </a:p>
      </dsp:txBody>
      <dsp:txXfrm rot="-5400000">
        <a:off x="2800581" y="1111319"/>
        <a:ext cx="4942374" cy="673523"/>
      </dsp:txXfrm>
    </dsp:sp>
    <dsp:sp modelId="{299EEC25-F495-4AFE-A75E-A901A10EC79B}">
      <dsp:nvSpPr>
        <dsp:cNvPr id="0" name=""/>
        <dsp:cNvSpPr/>
      </dsp:nvSpPr>
      <dsp:spPr>
        <a:xfrm>
          <a:off x="0" y="981583"/>
          <a:ext cx="2800580" cy="932993"/>
        </a:xfrm>
        <a:prstGeom prst="roundRect">
          <a:avLst/>
        </a:prstGeom>
        <a:solidFill>
          <a:schemeClr val="accent1">
            <a:shade val="80000"/>
            <a:hueOff val="0"/>
            <a:satOff val="-9267"/>
            <a:lumOff val="11661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36195" rIns="72390" bIns="36195" numCol="1" spcCol="1270" anchor="ctr" anchorCtr="0">
          <a:noAutofit/>
        </a:bodyPr>
        <a:lstStyle/>
        <a:p>
          <a:pPr lvl="0" algn="ctr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kern="1200" dirty="0" smtClean="0">
              <a:latin typeface="Arial"/>
              <a:ea typeface="+mn-ea"/>
              <a:cs typeface="+mn-cs"/>
            </a:rPr>
            <a:t>Business Enabling Capabilities </a:t>
          </a:r>
          <a:endParaRPr lang="en-GB" sz="1900" kern="1200" dirty="0"/>
        </a:p>
      </dsp:txBody>
      <dsp:txXfrm>
        <a:off x="45545" y="1027128"/>
        <a:ext cx="2709490" cy="841903"/>
      </dsp:txXfrm>
    </dsp:sp>
    <dsp:sp modelId="{74BDF94B-9EA0-4026-96AA-03444B667E7C}">
      <dsp:nvSpPr>
        <dsp:cNvPr id="0" name=""/>
        <dsp:cNvSpPr/>
      </dsp:nvSpPr>
      <dsp:spPr>
        <a:xfrm rot="5400000">
          <a:off x="4916788" y="-61681"/>
          <a:ext cx="746395" cy="4978810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30480" rIns="60960" bIns="3048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600" kern="1200" dirty="0" smtClean="0"/>
            <a:t>Lower energy in infrastructure and terminals</a:t>
          </a:r>
          <a:endParaRPr lang="en-GB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n-GB" sz="1600" kern="1200" dirty="0"/>
        </a:p>
      </dsp:txBody>
      <dsp:txXfrm rot="-5400000">
        <a:off x="2800581" y="2090962"/>
        <a:ext cx="4942374" cy="673523"/>
      </dsp:txXfrm>
    </dsp:sp>
    <dsp:sp modelId="{C039735C-3F9F-4E24-8780-9D25DC7EB58D}">
      <dsp:nvSpPr>
        <dsp:cNvPr id="0" name=""/>
        <dsp:cNvSpPr/>
      </dsp:nvSpPr>
      <dsp:spPr>
        <a:xfrm>
          <a:off x="0" y="1961226"/>
          <a:ext cx="2800580" cy="932993"/>
        </a:xfrm>
        <a:prstGeom prst="roundRect">
          <a:avLst/>
        </a:prstGeom>
        <a:solidFill>
          <a:schemeClr val="accent1">
            <a:shade val="80000"/>
            <a:hueOff val="0"/>
            <a:satOff val="-18534"/>
            <a:lumOff val="23321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36195" rIns="72390" bIns="36195" numCol="1" spcCol="1270" anchor="ctr" anchorCtr="0">
          <a:noAutofit/>
        </a:bodyPr>
        <a:lstStyle/>
        <a:p>
          <a:pPr lvl="0" algn="ctr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kern="1200" dirty="0" smtClean="0">
              <a:latin typeface="Arial"/>
              <a:ea typeface="+mn-ea"/>
              <a:cs typeface="+mn-cs"/>
            </a:rPr>
            <a:t>Cost, Operation and Energy Efficiency</a:t>
          </a:r>
          <a:endParaRPr lang="en-GB" sz="1900" kern="1200" dirty="0"/>
        </a:p>
      </dsp:txBody>
      <dsp:txXfrm>
        <a:off x="45545" y="2006771"/>
        <a:ext cx="2709490" cy="841903"/>
      </dsp:txXfrm>
    </dsp:sp>
    <dsp:sp modelId="{79734A1A-5782-405B-BA9E-BDBEBD3A610F}">
      <dsp:nvSpPr>
        <dsp:cNvPr id="0" name=""/>
        <dsp:cNvSpPr/>
      </dsp:nvSpPr>
      <dsp:spPr>
        <a:xfrm rot="5400000">
          <a:off x="4916788" y="917962"/>
          <a:ext cx="746395" cy="4978810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30480" rIns="60960" bIns="3048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600" kern="1200" dirty="0" smtClean="0"/>
            <a:t>Rapid service launch, support, operation and maintenance</a:t>
          </a:r>
          <a:endParaRPr lang="en-GB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600" kern="1200" dirty="0" smtClean="0"/>
            <a:t>Scalability for billions of devices</a:t>
          </a:r>
          <a:endParaRPr lang="en-GB" sz="1600" kern="1200" dirty="0"/>
        </a:p>
      </dsp:txBody>
      <dsp:txXfrm rot="-5400000">
        <a:off x="2800581" y="3070605"/>
        <a:ext cx="4942374" cy="673523"/>
      </dsp:txXfrm>
    </dsp:sp>
    <dsp:sp modelId="{DF51F4E4-DC27-4640-988C-843AB95582B0}">
      <dsp:nvSpPr>
        <dsp:cNvPr id="0" name=""/>
        <dsp:cNvSpPr/>
      </dsp:nvSpPr>
      <dsp:spPr>
        <a:xfrm>
          <a:off x="0" y="2940870"/>
          <a:ext cx="2800580" cy="932993"/>
        </a:xfrm>
        <a:prstGeom prst="roundRect">
          <a:avLst/>
        </a:prstGeom>
        <a:solidFill>
          <a:schemeClr val="accent1">
            <a:shade val="80000"/>
            <a:hueOff val="0"/>
            <a:satOff val="-27801"/>
            <a:lumOff val="34982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36195" rIns="72390" bIns="36195" numCol="1" spcCol="1270" anchor="ctr" anchorCtr="0">
          <a:noAutofit/>
        </a:bodyPr>
        <a:lstStyle/>
        <a:p>
          <a:pPr lvl="0" algn="ctr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0" lang="en-US" sz="1900" b="0" i="0" u="none" strike="noStrike" kern="1200" cap="none" spc="0" normalizeH="0" baseline="0" noProof="0" dirty="0" smtClean="0">
              <a:ln/>
              <a:effectLst/>
              <a:uLnTx/>
              <a:uFillTx/>
              <a:latin typeface="Arial"/>
            </a:rPr>
            <a:t>Cost-Adaptive, On-Demand Capability</a:t>
          </a:r>
          <a:endParaRPr lang="en-GB" sz="1900" kern="1200" dirty="0"/>
        </a:p>
      </dsp:txBody>
      <dsp:txXfrm>
        <a:off x="45545" y="2986415"/>
        <a:ext cx="2709490" cy="84190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938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>
              <a:latin typeface="Vodafone Rg" pitchFamily="34" charset="0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777607" y="0"/>
            <a:ext cx="2889938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584B7D-F332-42E4-B349-DEDC589F1ADB}" type="datetimeFigureOut">
              <a:rPr lang="en-GB" smtClean="0">
                <a:latin typeface="Vodafone Rg" pitchFamily="34" charset="0"/>
              </a:rPr>
              <a:pPr/>
              <a:t>05/11/2014</a:t>
            </a:fld>
            <a:endParaRPr lang="en-GB" dirty="0">
              <a:latin typeface="Vodafone Rg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30091"/>
            <a:ext cx="2889938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>
              <a:latin typeface="Vodafone Rg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777607" y="9430091"/>
            <a:ext cx="2889938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1C1BE2-1563-4C9C-8E4A-C427D52BD2E1}" type="slidenum">
              <a:rPr lang="en-GB" smtClean="0">
                <a:latin typeface="Vodafone Rg" pitchFamily="34" charset="0"/>
              </a:rPr>
              <a:pPr/>
              <a:t>‹#›</a:t>
            </a:fld>
            <a:endParaRPr lang="en-GB" dirty="0">
              <a:latin typeface="Vodafone Rg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074127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938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Vodafone Rg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777607" y="0"/>
            <a:ext cx="2889938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Vodafone Rg" pitchFamily="34" charset="0"/>
              </a:defRPr>
            </a:lvl1pPr>
          </a:lstStyle>
          <a:p>
            <a:fld id="{53ACD7AC-7E6F-4F59-A8AC-F454A6DBBD3A}" type="datetimeFigureOut">
              <a:rPr lang="en-GB" smtClean="0"/>
              <a:pPr/>
              <a:t>05/11/2014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6988" y="744538"/>
            <a:ext cx="6615112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66909" y="4715907"/>
            <a:ext cx="5335270" cy="446770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30093"/>
            <a:ext cx="2889938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Vodafone Rg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777607" y="9430093"/>
            <a:ext cx="2889938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Vodafone Rg" pitchFamily="34" charset="0"/>
              </a:defRPr>
            </a:lvl1pPr>
          </a:lstStyle>
          <a:p>
            <a:fld id="{2B3E1866-6ABF-4414-AFB5-B91146A1FA19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080011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Vodafone Rg" pitchFamily="34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Vodafone Rg" pitchFamily="34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Vodafone Rg" pitchFamily="34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Vodafone Rg" pitchFamily="34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Vodafone Rg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3E1866-6ABF-4414-AFB5-B91146A1FA19}" type="slidenum">
              <a:rPr lang="en-GB" smtClean="0"/>
              <a:pPr/>
              <a:t>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2724066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6988" y="744538"/>
            <a:ext cx="6615112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Tactile internet </a:t>
            </a:r>
            <a:r>
              <a:rPr lang="en-GB" smtClean="0"/>
              <a:t>in voice over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3E1866-6ABF-4414-AFB5-B91146A1FA19}" type="slidenum">
              <a:rPr lang="en-GB" smtClean="0"/>
              <a:pPr/>
              <a:t>10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966661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2.png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4" y="2157"/>
            <a:ext cx="9141291" cy="513918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219700" y="2792213"/>
            <a:ext cx="3543986" cy="1393833"/>
          </a:xfrm>
        </p:spPr>
        <p:txBody>
          <a:bodyPr>
            <a:normAutofit/>
          </a:bodyPr>
          <a:lstStyle>
            <a:lvl1pPr algn="r">
              <a:lnSpc>
                <a:spcPts val="3440"/>
              </a:lnSpc>
              <a:defRPr sz="3200" b="1" i="0">
                <a:solidFill>
                  <a:schemeClr val="accent1"/>
                </a:solidFill>
                <a:latin typeface="Vodafone Rg"/>
                <a:cs typeface="Vodafone Rg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219458" y="4211778"/>
            <a:ext cx="3552695" cy="555887"/>
          </a:xfrm>
        </p:spPr>
        <p:txBody>
          <a:bodyPr>
            <a:noAutofit/>
          </a:bodyPr>
          <a:lstStyle>
            <a:lvl1pPr marL="0" indent="0" algn="r">
              <a:buNone/>
              <a:defRPr sz="1600">
                <a:solidFill>
                  <a:schemeClr val="accent1"/>
                </a:solidFill>
                <a:latin typeface="Vodafone Rg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57200" y="4745241"/>
            <a:ext cx="2087880" cy="274637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 smtClean="0"/>
              <a:t>Insert Confidentiality Level in slide footer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2805340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roduct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241"/>
            <a:ext cx="2804365" cy="514101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 userDrawn="1">
            <p:ph type="ctrTitle" hasCustomPrompt="1"/>
          </p:nvPr>
        </p:nvSpPr>
        <p:spPr>
          <a:xfrm>
            <a:off x="458788" y="735446"/>
            <a:ext cx="1846865" cy="1836303"/>
          </a:xfrm>
        </p:spPr>
        <p:txBody>
          <a:bodyPr>
            <a:normAutofit/>
          </a:bodyPr>
          <a:lstStyle>
            <a:lvl1pPr algn="l">
              <a:lnSpc>
                <a:spcPts val="2540"/>
              </a:lnSpc>
              <a:defRPr sz="2200" b="1" i="0">
                <a:solidFill>
                  <a:schemeClr val="bg1"/>
                </a:solidFill>
                <a:latin typeface="Vodafone Rg"/>
                <a:cs typeface="Vodafone Rg"/>
              </a:defRPr>
            </a:lvl1pPr>
          </a:lstStyle>
          <a:p>
            <a:r>
              <a:rPr lang="en-US" dirty="0" smtClean="0"/>
              <a:t>Click to edit Master title style</a:t>
            </a:r>
            <a:br>
              <a:rPr lang="en-US" dirty="0" smtClean="0"/>
            </a:br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>
          <a:xfrm>
            <a:off x="457200" y="4745241"/>
            <a:ext cx="2087880" cy="274637"/>
          </a:xfrm>
          <a:prstGeom prst="rect">
            <a:avLst/>
          </a:prstGeom>
        </p:spPr>
        <p:txBody>
          <a:bodyPr/>
          <a:lstStyle/>
          <a:p>
            <a:pPr lvl="0" algn="l"/>
            <a:r>
              <a:rPr lang="en-GB" dirty="0" smtClean="0">
                <a:solidFill>
                  <a:schemeClr val="tx1"/>
                </a:solidFill>
              </a:rPr>
              <a:t>Insert Confidentiality Level in slide footer 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32000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ement and Da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12" y="987425"/>
            <a:ext cx="3598863" cy="3671888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4200">
                <a:latin typeface="Vodafone Rg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4279900" y="1149350"/>
            <a:ext cx="1693862" cy="3509963"/>
          </a:xfrm>
        </p:spPr>
        <p:txBody>
          <a:bodyPr/>
          <a:lstStyle>
            <a:lvl1pPr marL="0" indent="0">
              <a:spcAft>
                <a:spcPts val="1200"/>
              </a:spcAft>
              <a:buNone/>
              <a:defRPr sz="1200"/>
            </a:lvl1pPr>
            <a:lvl2pPr marL="266700" indent="0">
              <a:buNone/>
              <a:defRPr sz="1050"/>
            </a:lvl2pPr>
            <a:lvl3pPr marL="542925" indent="0">
              <a:buNone/>
              <a:defRPr sz="1050"/>
            </a:lvl3pPr>
            <a:lvl4pPr marL="809625" indent="0">
              <a:buNone/>
              <a:defRPr sz="1000"/>
            </a:lvl4pPr>
            <a:lvl5pPr marL="990600" indent="0">
              <a:buNone/>
              <a:defRPr sz="1000"/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en-GB" dirty="0"/>
          </a:p>
        </p:txBody>
      </p:sp>
      <p:sp>
        <p:nvSpPr>
          <p:cNvPr id="6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6188075" y="1149350"/>
            <a:ext cx="1693862" cy="3509963"/>
          </a:xfrm>
        </p:spPr>
        <p:txBody>
          <a:bodyPr/>
          <a:lstStyle>
            <a:lvl1pPr marL="0" indent="0">
              <a:spcAft>
                <a:spcPts val="1200"/>
              </a:spcAft>
              <a:buNone/>
              <a:defRPr sz="1200"/>
            </a:lvl1pPr>
            <a:lvl2pPr marL="266700" indent="0">
              <a:buNone/>
              <a:defRPr sz="1050"/>
            </a:lvl2pPr>
            <a:lvl3pPr marL="542925" indent="0">
              <a:buNone/>
              <a:defRPr sz="1050"/>
            </a:lvl3pPr>
            <a:lvl4pPr marL="809625" indent="0">
              <a:buNone/>
              <a:defRPr sz="1000"/>
            </a:lvl4pPr>
            <a:lvl5pPr marL="990600" indent="0">
              <a:buNone/>
              <a:defRPr sz="1000"/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en-GB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3"/>
          </p:nvPr>
        </p:nvSpPr>
        <p:spPr>
          <a:xfrm>
            <a:off x="457200" y="4745241"/>
            <a:ext cx="2087880" cy="274637"/>
          </a:xfrm>
          <a:prstGeom prst="rect">
            <a:avLst/>
          </a:prstGeom>
        </p:spPr>
        <p:txBody>
          <a:bodyPr/>
          <a:lstStyle/>
          <a:p>
            <a:pPr lvl="0" algn="l"/>
            <a:r>
              <a:rPr lang="en-GB" dirty="0" smtClean="0">
                <a:solidFill>
                  <a:schemeClr val="tx1"/>
                </a:solidFill>
              </a:rPr>
              <a:t>Insert Confidentiality Level in slide footer 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939421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Vodafone Rg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57200" y="4745241"/>
            <a:ext cx="2087880" cy="274637"/>
          </a:xfrm>
          <a:prstGeom prst="rect">
            <a:avLst/>
          </a:prstGeom>
        </p:spPr>
        <p:txBody>
          <a:bodyPr/>
          <a:lstStyle/>
          <a:p>
            <a:pPr lvl="0" algn="l"/>
            <a:r>
              <a:rPr lang="en-GB" dirty="0" smtClean="0">
                <a:solidFill>
                  <a:schemeClr val="tx1"/>
                </a:solidFill>
              </a:rPr>
              <a:t>Insert Confidentiality Level in slide footer 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986451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57200" y="4745241"/>
            <a:ext cx="2087880" cy="274637"/>
          </a:xfrm>
          <a:prstGeom prst="rect">
            <a:avLst/>
          </a:prstGeom>
        </p:spPr>
        <p:txBody>
          <a:bodyPr/>
          <a:lstStyle/>
          <a:p>
            <a:pPr lvl="0" algn="l"/>
            <a:r>
              <a:rPr lang="en-GB" dirty="0" smtClean="0">
                <a:solidFill>
                  <a:schemeClr val="tx1"/>
                </a:solidFill>
              </a:rPr>
              <a:t>Insert Confidentiality Level in slide footer 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700198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410"/>
            <a:ext cx="2804365" cy="514068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5600" y="2563950"/>
            <a:ext cx="1890000" cy="1854000"/>
          </a:xfrm>
        </p:spPr>
        <p:txBody>
          <a:bodyPr vert="horz" lIns="0" tIns="0" rIns="0" bIns="0" rtlCol="0" anchor="ctr" anchorCtr="0">
            <a:noAutofit/>
          </a:bodyPr>
          <a:lstStyle>
            <a:lvl1pPr>
              <a:defRPr lang="en-GB" sz="2200" i="0" dirty="0">
                <a:solidFill>
                  <a:schemeClr val="bg1"/>
                </a:solidFill>
                <a:latin typeface="Vodafone Rg"/>
                <a:cs typeface="Vodafone Rg"/>
              </a:defRPr>
            </a:lvl1pPr>
          </a:lstStyle>
          <a:p>
            <a:pPr marL="0" lvl="0">
              <a:lnSpc>
                <a:spcPts val="2540"/>
              </a:lnSpc>
            </a:pPr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>
          <a:xfrm>
            <a:off x="457200" y="4745241"/>
            <a:ext cx="2087880" cy="274637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 smtClean="0"/>
              <a:t>Insert Confidentiality Level in slide footer </a:t>
            </a:r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511009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881314" y="2193925"/>
            <a:ext cx="4932362" cy="246697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3200" b="1">
                <a:solidFill>
                  <a:schemeClr val="bg1"/>
                </a:solidFill>
                <a:latin typeface="Vodafone Rg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6206" y="4644"/>
            <a:ext cx="1767794" cy="5134214"/>
          </a:xfrm>
          <a:prstGeom prst="rect">
            <a:avLst/>
          </a:prstGeom>
        </p:spPr>
      </p:pic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>
          <a:xfrm>
            <a:off x="457200" y="4745241"/>
            <a:ext cx="2087880" cy="274637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 smtClean="0"/>
              <a:t>Insert Confidentiality Level in slide footer </a:t>
            </a:r>
            <a:endParaRPr lang="en-GB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2A83A2B-3358-44F8-83A0-4598795D8FB5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0503741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slide 1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881314" y="2193925"/>
            <a:ext cx="4932362" cy="246697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3200" b="1">
                <a:solidFill>
                  <a:schemeClr val="bg1"/>
                </a:solidFill>
                <a:latin typeface="Vodafone Rg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6206" y="4644"/>
            <a:ext cx="1767794" cy="5134214"/>
          </a:xfrm>
          <a:prstGeom prst="rect">
            <a:avLst/>
          </a:prstGeom>
        </p:spPr>
      </p:pic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>
          <a:xfrm>
            <a:off x="457200" y="4745241"/>
            <a:ext cx="2087880" cy="274637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 smtClean="0"/>
              <a:t>Insert Confidentiality Level in slide footer </a:t>
            </a:r>
            <a:endParaRPr lang="en-GB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2A83A2B-3358-44F8-83A0-4598795D8FB5}" type="slidenum">
              <a:rPr lang="en-GB" smtClean="0"/>
              <a:pPr/>
              <a:t>‹#›</a:t>
            </a:fld>
            <a:endParaRPr lang="en-GB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619" y="1297576"/>
            <a:ext cx="1580952" cy="284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473684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slide 2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881314" y="2193925"/>
            <a:ext cx="4932362" cy="246697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3200" b="1">
                <a:solidFill>
                  <a:schemeClr val="bg1"/>
                </a:solidFill>
                <a:latin typeface="Vodafone Rg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6206" y="4644"/>
            <a:ext cx="1767794" cy="5134214"/>
          </a:xfrm>
          <a:prstGeom prst="rect">
            <a:avLst/>
          </a:prstGeom>
        </p:spPr>
      </p:pic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>
          <a:xfrm>
            <a:off x="457200" y="4745241"/>
            <a:ext cx="2087880" cy="274637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 smtClean="0"/>
              <a:t>Insert Confidentiality Level in slide footer </a:t>
            </a:r>
            <a:endParaRPr lang="en-GB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2A83A2B-3358-44F8-83A0-4598795D8FB5}" type="slidenum">
              <a:rPr lang="en-GB" smtClean="0"/>
              <a:pPr/>
              <a:t>‹#›</a:t>
            </a:fld>
            <a:endParaRPr lang="en-GB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734" y="1266603"/>
            <a:ext cx="2057143" cy="284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749800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slide 3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881314" y="2193925"/>
            <a:ext cx="4932362" cy="246697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3200" b="1">
                <a:solidFill>
                  <a:schemeClr val="bg1"/>
                </a:solidFill>
                <a:latin typeface="Vodafone Rg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6206" y="4644"/>
            <a:ext cx="1767794" cy="5134214"/>
          </a:xfrm>
          <a:prstGeom prst="rect">
            <a:avLst/>
          </a:prstGeom>
        </p:spPr>
      </p:pic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>
          <a:xfrm>
            <a:off x="457200" y="4745241"/>
            <a:ext cx="2087880" cy="274637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 smtClean="0"/>
              <a:t>Insert Confidentiality Level in slide footer </a:t>
            </a:r>
            <a:endParaRPr lang="en-GB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2A83A2B-3358-44F8-83A0-4598795D8FB5}" type="slidenum">
              <a:rPr lang="en-GB" smtClean="0"/>
              <a:pPr/>
              <a:t>‹#›</a:t>
            </a:fld>
            <a:endParaRPr lang="en-GB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920" y="1343384"/>
            <a:ext cx="2028572" cy="284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18924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slide 4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881314" y="2193925"/>
            <a:ext cx="4932362" cy="246697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3200" b="1">
                <a:solidFill>
                  <a:schemeClr val="bg1"/>
                </a:solidFill>
                <a:latin typeface="Vodafone Rg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6206" y="4644"/>
            <a:ext cx="1767794" cy="5134214"/>
          </a:xfrm>
          <a:prstGeom prst="rect">
            <a:avLst/>
          </a:prstGeom>
        </p:spPr>
      </p:pic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>
          <a:xfrm>
            <a:off x="457200" y="4745241"/>
            <a:ext cx="2087880" cy="274637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 smtClean="0"/>
              <a:t>Insert Confidentiality Level in slide footer </a:t>
            </a:r>
            <a:endParaRPr lang="en-GB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2A83A2B-3358-44F8-83A0-4598795D8FB5}" type="slidenum">
              <a:rPr lang="en-GB" smtClean="0"/>
              <a:pPr/>
              <a:t>‹#›</a:t>
            </a:fld>
            <a:endParaRPr lang="en-GB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132" y="1315463"/>
            <a:ext cx="2219048" cy="284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34714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86"/>
            <a:ext cx="5114327" cy="513892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69536" y="2558448"/>
            <a:ext cx="3810363" cy="1393833"/>
          </a:xfrm>
        </p:spPr>
        <p:txBody>
          <a:bodyPr>
            <a:normAutofit/>
          </a:bodyPr>
          <a:lstStyle>
            <a:lvl1pPr algn="l">
              <a:lnSpc>
                <a:spcPts val="3440"/>
              </a:lnSpc>
              <a:defRPr sz="3200" b="1" i="0">
                <a:solidFill>
                  <a:schemeClr val="bg1"/>
                </a:solidFill>
                <a:latin typeface="Vodafone Rg"/>
                <a:cs typeface="Vodafone Rg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69535" y="3978013"/>
            <a:ext cx="3819727" cy="682887"/>
          </a:xfrm>
        </p:spPr>
        <p:txBody>
          <a:bodyPr>
            <a:noAutofit/>
          </a:bodyPr>
          <a:lstStyle>
            <a:lvl1pPr marL="0" indent="0" algn="l">
              <a:buNone/>
              <a:defRPr sz="1600">
                <a:solidFill>
                  <a:schemeClr val="bg1"/>
                </a:solidFill>
                <a:latin typeface="Vodafone Rg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457200" y="4745241"/>
            <a:ext cx="2087880" cy="274637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 smtClean="0"/>
              <a:t>Insert Confidentiality Level in slide footer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313659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slide 5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881314" y="2193925"/>
            <a:ext cx="4932362" cy="246697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3200" b="1">
                <a:solidFill>
                  <a:schemeClr val="bg1"/>
                </a:solidFill>
                <a:latin typeface="Vodafone Rg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6206" y="4644"/>
            <a:ext cx="1767794" cy="5134214"/>
          </a:xfrm>
          <a:prstGeom prst="rect">
            <a:avLst/>
          </a:prstGeom>
        </p:spPr>
      </p:pic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>
          <a:xfrm>
            <a:off x="457200" y="4745241"/>
            <a:ext cx="2087880" cy="274637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 smtClean="0"/>
              <a:t>Insert Confidentiality Level in slide footer </a:t>
            </a:r>
            <a:endParaRPr lang="en-GB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2A83A2B-3358-44F8-83A0-4598795D8FB5}" type="slidenum">
              <a:rPr lang="en-GB" smtClean="0"/>
              <a:pPr/>
              <a:t>‹#›</a:t>
            </a:fld>
            <a:endParaRPr lang="en-GB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766" y="1322443"/>
            <a:ext cx="1971429" cy="284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75463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slide 6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881314" y="2193925"/>
            <a:ext cx="4932362" cy="246697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3200" b="1">
                <a:solidFill>
                  <a:schemeClr val="bg1"/>
                </a:solidFill>
                <a:latin typeface="Vodafone Rg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6206" y="4644"/>
            <a:ext cx="1767794" cy="5134214"/>
          </a:xfrm>
          <a:prstGeom prst="rect">
            <a:avLst/>
          </a:prstGeom>
        </p:spPr>
      </p:pic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>
          <a:xfrm>
            <a:off x="457200" y="4745241"/>
            <a:ext cx="2087880" cy="274637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 smtClean="0"/>
              <a:t>Insert Confidentiality Level in slide footer </a:t>
            </a:r>
            <a:endParaRPr lang="en-GB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2A83A2B-3358-44F8-83A0-4598795D8FB5}" type="slidenum">
              <a:rPr lang="en-GB" smtClean="0"/>
              <a:pPr/>
              <a:t>‹#›</a:t>
            </a:fld>
            <a:endParaRPr lang="en-GB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540" y="1273583"/>
            <a:ext cx="1952381" cy="284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738748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slide 7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881314" y="2193925"/>
            <a:ext cx="4932362" cy="246697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3200" b="1">
                <a:solidFill>
                  <a:schemeClr val="bg1"/>
                </a:solidFill>
                <a:latin typeface="Vodafone Rg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6206" y="4644"/>
            <a:ext cx="1767794" cy="5134214"/>
          </a:xfrm>
          <a:prstGeom prst="rect">
            <a:avLst/>
          </a:prstGeom>
        </p:spPr>
      </p:pic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>
          <a:xfrm>
            <a:off x="457200" y="4745241"/>
            <a:ext cx="2087880" cy="274637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 smtClean="0"/>
              <a:t>Insert Confidentiality Level in slide footer </a:t>
            </a:r>
            <a:endParaRPr lang="en-GB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2A83A2B-3358-44F8-83A0-4598795D8FB5}" type="slidenum">
              <a:rPr lang="en-GB" smtClean="0"/>
              <a:pPr/>
              <a:t>‹#›</a:t>
            </a:fld>
            <a:endParaRPr lang="en-GB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175" y="1301504"/>
            <a:ext cx="2200000" cy="284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392377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slide 8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881314" y="2193925"/>
            <a:ext cx="4932362" cy="246697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3200" b="1">
                <a:solidFill>
                  <a:schemeClr val="bg1"/>
                </a:solidFill>
                <a:latin typeface="Vodafone Rg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6206" y="4644"/>
            <a:ext cx="1767794" cy="5134214"/>
          </a:xfrm>
          <a:prstGeom prst="rect">
            <a:avLst/>
          </a:prstGeom>
        </p:spPr>
      </p:pic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>
          <a:xfrm>
            <a:off x="457200" y="4745241"/>
            <a:ext cx="2087880" cy="274637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 smtClean="0"/>
              <a:t>Insert Confidentiality Level in slide footer </a:t>
            </a:r>
            <a:endParaRPr lang="en-GB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2A83A2B-3358-44F8-83A0-4598795D8FB5}" type="slidenum">
              <a:rPr lang="en-GB" smtClean="0"/>
              <a:pPr/>
              <a:t>‹#›</a:t>
            </a:fld>
            <a:endParaRPr lang="en-GB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728" y="1280563"/>
            <a:ext cx="1961905" cy="284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415174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slide 9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881314" y="2193925"/>
            <a:ext cx="4932362" cy="246697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3200" b="1">
                <a:solidFill>
                  <a:schemeClr val="bg1"/>
                </a:solidFill>
                <a:latin typeface="Vodafone Rg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6206" y="4644"/>
            <a:ext cx="1767794" cy="5134214"/>
          </a:xfrm>
          <a:prstGeom prst="rect">
            <a:avLst/>
          </a:prstGeom>
        </p:spPr>
      </p:pic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>
          <a:xfrm>
            <a:off x="457200" y="4745241"/>
            <a:ext cx="2087880" cy="274637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 smtClean="0"/>
              <a:t>Insert Confidentiality Level in slide footer </a:t>
            </a:r>
            <a:endParaRPr lang="en-GB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2A83A2B-3358-44F8-83A0-4598795D8FB5}" type="slidenum">
              <a:rPr lang="en-GB" smtClean="0"/>
              <a:pPr/>
              <a:t>‹#›</a:t>
            </a:fld>
            <a:endParaRPr lang="en-GB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253" y="1315464"/>
            <a:ext cx="1961905" cy="284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408532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slide 10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881314" y="2193925"/>
            <a:ext cx="4932362" cy="246697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3200" b="1">
                <a:solidFill>
                  <a:schemeClr val="bg1"/>
                </a:solidFill>
                <a:latin typeface="Vodafone Rg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6206" y="4644"/>
            <a:ext cx="1767794" cy="5134214"/>
          </a:xfrm>
          <a:prstGeom prst="rect">
            <a:avLst/>
          </a:prstGeom>
        </p:spPr>
      </p:pic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>
          <a:xfrm>
            <a:off x="457200" y="4745241"/>
            <a:ext cx="2087880" cy="274637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 smtClean="0"/>
              <a:t>Insert Confidentiality Level in slide footer </a:t>
            </a:r>
            <a:endParaRPr lang="en-GB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2A83A2B-3358-44F8-83A0-4598795D8FB5}" type="slidenum">
              <a:rPr lang="en-GB" smtClean="0"/>
              <a:pPr/>
              <a:t>‹#›</a:t>
            </a:fld>
            <a:endParaRPr lang="en-GB" dirty="0"/>
          </a:p>
        </p:txBody>
      </p:sp>
      <p:grpSp>
        <p:nvGrpSpPr>
          <p:cNvPr id="3" name="Group 2"/>
          <p:cNvGrpSpPr/>
          <p:nvPr userDrawn="1"/>
        </p:nvGrpSpPr>
        <p:grpSpPr>
          <a:xfrm>
            <a:off x="182326" y="1874198"/>
            <a:ext cx="2283700" cy="1663402"/>
            <a:chOff x="410619" y="1266603"/>
            <a:chExt cx="3952048" cy="2878592"/>
          </a:xfrm>
        </p:grpSpPr>
        <p:pic>
          <p:nvPicPr>
            <p:cNvPr id="7" name="Picture 6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05524" y="1266603"/>
              <a:ext cx="2057143" cy="2847619"/>
            </a:xfrm>
            <a:prstGeom prst="rect">
              <a:avLst/>
            </a:prstGeom>
          </p:spPr>
        </p:pic>
        <p:pic>
          <p:nvPicPr>
            <p:cNvPr id="10" name="Picture 9"/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0619" y="1297576"/>
              <a:ext cx="1580952" cy="284761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27930171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x3 Video placeholder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189" t="24727" r="20692" b="38924"/>
          <a:stretch/>
        </p:blipFill>
        <p:spPr>
          <a:xfrm>
            <a:off x="8627623" y="4286700"/>
            <a:ext cx="516377" cy="856800"/>
          </a:xfrm>
          <a:prstGeom prst="rect">
            <a:avLst/>
          </a:prstGeom>
        </p:spPr>
      </p:pic>
      <p:sp>
        <p:nvSpPr>
          <p:cNvPr id="5" name="Media Placeholder 4"/>
          <p:cNvSpPr>
            <a:spLocks noGrp="1"/>
          </p:cNvSpPr>
          <p:nvPr>
            <p:ph type="media" sz="quarter" idx="10" hasCustomPrompt="1"/>
          </p:nvPr>
        </p:nvSpPr>
        <p:spPr>
          <a:xfrm>
            <a:off x="1916147" y="1081088"/>
            <a:ext cx="4892606" cy="3669454"/>
          </a:xfrm>
          <a:solidFill>
            <a:schemeClr val="tx1"/>
          </a:solidFill>
        </p:spPr>
        <p:txBody>
          <a:bodyPr lIns="72000" tIns="72000"/>
          <a:lstStyle>
            <a:lvl1pPr marL="0" indent="0">
              <a:buNone/>
              <a:defRPr>
                <a:solidFill>
                  <a:srgbClr val="FFFFFF"/>
                </a:solidFill>
              </a:defRPr>
            </a:lvl1pPr>
          </a:lstStyle>
          <a:p>
            <a:r>
              <a:rPr lang="en-US" dirty="0" smtClean="0"/>
              <a:t>Insert 4x3 video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57200" y="4745241"/>
            <a:ext cx="2087880" cy="274637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 smtClean="0"/>
              <a:t>Insert Confidentiality Level in slide footer </a:t>
            </a:r>
            <a:endParaRPr lang="en-GB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2A83A2B-3358-44F8-83A0-4598795D8FB5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7147547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6x9 Video placeholder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edia Placeholder 4"/>
          <p:cNvSpPr>
            <a:spLocks noGrp="1"/>
          </p:cNvSpPr>
          <p:nvPr>
            <p:ph type="media" sz="quarter" idx="10" hasCustomPrompt="1"/>
          </p:nvPr>
        </p:nvSpPr>
        <p:spPr>
          <a:xfrm>
            <a:off x="1183570" y="1081088"/>
            <a:ext cx="6364110" cy="3579812"/>
          </a:xfrm>
          <a:solidFill>
            <a:schemeClr val="tx1"/>
          </a:solidFill>
        </p:spPr>
        <p:txBody>
          <a:bodyPr lIns="72000" tIns="72000"/>
          <a:lstStyle>
            <a:lvl1pPr marL="0" indent="0">
              <a:buNone/>
              <a:defRPr>
                <a:solidFill>
                  <a:srgbClr val="FFFFFF"/>
                </a:solidFill>
              </a:defRPr>
            </a:lvl1pPr>
          </a:lstStyle>
          <a:p>
            <a:r>
              <a:rPr lang="en-US" dirty="0" smtClean="0"/>
              <a:t>Insert 16x9 video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57200" y="4745241"/>
            <a:ext cx="2087880" cy="274637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 smtClean="0"/>
              <a:t>Insert Confidentiality Level in slide footer </a:t>
            </a:r>
            <a:endParaRPr lang="en-GB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2A83A2B-3358-44F8-83A0-4598795D8FB5}" type="slidenum">
              <a:rPr lang="en-GB" smtClean="0"/>
              <a:pPr/>
              <a:t>‹#›</a:t>
            </a:fld>
            <a:endParaRPr lang="en-GB" dirty="0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189" t="24727" r="20692" b="38924"/>
          <a:stretch/>
        </p:blipFill>
        <p:spPr>
          <a:xfrm>
            <a:off x="8627623" y="4286700"/>
            <a:ext cx="516377" cy="85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68407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0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574" t="2752" b="7226"/>
          <a:stretch/>
        </p:blipFill>
        <p:spPr>
          <a:xfrm>
            <a:off x="1190066" y="3580"/>
            <a:ext cx="7953934" cy="513992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86"/>
            <a:ext cx="5114327" cy="513892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69536" y="2558448"/>
            <a:ext cx="3810363" cy="1393833"/>
          </a:xfrm>
        </p:spPr>
        <p:txBody>
          <a:bodyPr>
            <a:normAutofit/>
          </a:bodyPr>
          <a:lstStyle>
            <a:lvl1pPr algn="l">
              <a:lnSpc>
                <a:spcPts val="3440"/>
              </a:lnSpc>
              <a:defRPr sz="3200" b="1" i="0">
                <a:solidFill>
                  <a:schemeClr val="bg1"/>
                </a:solidFill>
                <a:latin typeface="Vodafone Rg"/>
                <a:cs typeface="Vodafone Rg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69535" y="3978013"/>
            <a:ext cx="3819727" cy="682887"/>
          </a:xfrm>
        </p:spPr>
        <p:txBody>
          <a:bodyPr>
            <a:noAutofit/>
          </a:bodyPr>
          <a:lstStyle>
            <a:lvl1pPr marL="0" indent="0" algn="l">
              <a:buNone/>
              <a:defRPr sz="1600">
                <a:solidFill>
                  <a:schemeClr val="bg1"/>
                </a:solidFill>
                <a:latin typeface="Vodafone Rg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457200" y="4745241"/>
            <a:ext cx="2087880" cy="274637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 smtClean="0"/>
              <a:t>Insert Confidentiality Level in slide footer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976882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0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2560" y="2286"/>
            <a:ext cx="7711440" cy="5138928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86"/>
            <a:ext cx="5114327" cy="513892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69536" y="2558448"/>
            <a:ext cx="3810363" cy="1393833"/>
          </a:xfrm>
        </p:spPr>
        <p:txBody>
          <a:bodyPr>
            <a:normAutofit/>
          </a:bodyPr>
          <a:lstStyle>
            <a:lvl1pPr algn="l">
              <a:lnSpc>
                <a:spcPts val="3440"/>
              </a:lnSpc>
              <a:defRPr sz="3200" b="1" i="0">
                <a:solidFill>
                  <a:schemeClr val="bg1"/>
                </a:solidFill>
                <a:latin typeface="Vodafone Rg"/>
                <a:cs typeface="Vodafone Rg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69535" y="3978013"/>
            <a:ext cx="3819727" cy="682887"/>
          </a:xfrm>
        </p:spPr>
        <p:txBody>
          <a:bodyPr>
            <a:noAutofit/>
          </a:bodyPr>
          <a:lstStyle>
            <a:lvl1pPr marL="0" indent="0" algn="l">
              <a:buNone/>
              <a:defRPr sz="1600">
                <a:solidFill>
                  <a:schemeClr val="bg1"/>
                </a:solidFill>
                <a:latin typeface="Vodafone Rg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457200" y="4745241"/>
            <a:ext cx="2087880" cy="274637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 smtClean="0"/>
              <a:t>Insert Confidentiality Level in slide footer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35497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0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86"/>
            <a:ext cx="7711440" cy="513892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4363" y="1851"/>
            <a:ext cx="5529637" cy="513979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932041" y="987574"/>
            <a:ext cx="3747344" cy="1393833"/>
          </a:xfrm>
        </p:spPr>
        <p:txBody>
          <a:bodyPr>
            <a:normAutofit/>
          </a:bodyPr>
          <a:lstStyle>
            <a:lvl1pPr algn="r">
              <a:lnSpc>
                <a:spcPts val="3440"/>
              </a:lnSpc>
              <a:defRPr sz="3200" b="1" i="0">
                <a:solidFill>
                  <a:schemeClr val="bg1"/>
                </a:solidFill>
                <a:latin typeface="Vodafone Rg"/>
                <a:cs typeface="Vodafone Rg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932301" y="2407139"/>
            <a:ext cx="3743387" cy="682887"/>
          </a:xfrm>
        </p:spPr>
        <p:txBody>
          <a:bodyPr>
            <a:noAutofit/>
          </a:bodyPr>
          <a:lstStyle>
            <a:lvl1pPr marL="0" indent="0" algn="r">
              <a:buNone/>
              <a:defRPr sz="1600">
                <a:solidFill>
                  <a:schemeClr val="bg1"/>
                </a:solidFill>
                <a:latin typeface="Vodafone Rg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457200" y="4745241"/>
            <a:ext cx="2087880" cy="274637"/>
          </a:xfrm>
          <a:prstGeom prst="rect">
            <a:avLst/>
          </a:prstGeom>
        </p:spPr>
        <p:txBody>
          <a:bodyPr/>
          <a:lstStyle/>
          <a:p>
            <a:pPr lvl="0" algn="l"/>
            <a:r>
              <a:rPr lang="en-GB" dirty="0" smtClean="0">
                <a:solidFill>
                  <a:schemeClr val="tx1"/>
                </a:solidFill>
              </a:rPr>
              <a:t>Insert Confidentiality Level in slide footer </a:t>
            </a:r>
            <a:endParaRPr lang="en-GB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4355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0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4363" y="1851"/>
            <a:ext cx="5529637" cy="513979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932041" y="987574"/>
            <a:ext cx="3747344" cy="1393833"/>
          </a:xfrm>
        </p:spPr>
        <p:txBody>
          <a:bodyPr>
            <a:normAutofit/>
          </a:bodyPr>
          <a:lstStyle>
            <a:lvl1pPr algn="r">
              <a:lnSpc>
                <a:spcPts val="3440"/>
              </a:lnSpc>
              <a:defRPr sz="3200" b="1" i="0">
                <a:solidFill>
                  <a:schemeClr val="bg1"/>
                </a:solidFill>
                <a:latin typeface="Vodafone Rg"/>
                <a:cs typeface="Vodafone Rg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932301" y="2407139"/>
            <a:ext cx="3743387" cy="682887"/>
          </a:xfrm>
        </p:spPr>
        <p:txBody>
          <a:bodyPr>
            <a:noAutofit/>
          </a:bodyPr>
          <a:lstStyle>
            <a:lvl1pPr marL="0" indent="0" algn="r">
              <a:buNone/>
              <a:defRPr sz="1600">
                <a:solidFill>
                  <a:schemeClr val="bg1"/>
                </a:solidFill>
                <a:latin typeface="Vodafone Rg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457200" y="4745241"/>
            <a:ext cx="2087880" cy="274637"/>
          </a:xfrm>
          <a:prstGeom prst="rect">
            <a:avLst/>
          </a:prstGeom>
        </p:spPr>
        <p:txBody>
          <a:bodyPr/>
          <a:lstStyle/>
          <a:p>
            <a:pPr lvl="0" algn="l"/>
            <a:r>
              <a:rPr lang="en-GB" dirty="0" smtClean="0">
                <a:solidFill>
                  <a:schemeClr val="tx1"/>
                </a:solidFill>
              </a:rPr>
              <a:t>Insert Confidentiality Level in slide footer </a:t>
            </a:r>
            <a:endParaRPr lang="en-GB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37544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 userDrawn="1">
            <p:ph idx="1"/>
          </p:nvPr>
        </p:nvSpPr>
        <p:spPr>
          <a:xfrm>
            <a:off x="457199" y="1081653"/>
            <a:ext cx="7810718" cy="3577660"/>
          </a:xfrm>
        </p:spPr>
        <p:txBody>
          <a:bodyPr vert="horz" lIns="0" tIns="0" rIns="0" bIns="0" rtlCol="0" anchor="t" anchorCtr="0">
            <a:noAutofit/>
          </a:bodyPr>
          <a:lstStyle>
            <a:lvl1pPr>
              <a:defRPr lang="en-US" dirty="0" smtClean="0"/>
            </a:lvl1pPr>
            <a:lvl2pPr>
              <a:defRPr lang="en-US" dirty="0" smtClean="0"/>
            </a:lvl2pPr>
            <a:lvl3pPr>
              <a:defRPr lang="en-US" dirty="0" smtClean="0"/>
            </a:lvl3pPr>
            <a:lvl4pPr marL="809625" indent="0">
              <a:buNone/>
              <a:defRPr/>
            </a:lvl4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57201" y="205977"/>
            <a:ext cx="7810716" cy="87567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0"/>
          </p:nvPr>
        </p:nvSpPr>
        <p:spPr>
          <a:xfrm>
            <a:off x="457200" y="4745241"/>
            <a:ext cx="2087880" cy="274637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r>
              <a:rPr lang="en-GB" dirty="0" smtClean="0"/>
              <a:t>Insert Confidentiality Level in slide footer </a:t>
            </a:r>
            <a:endParaRPr lang="en-GB" dirty="0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701649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 userDrawn="1">
            <p:ph type="title"/>
          </p:nvPr>
        </p:nvSpPr>
        <p:spPr>
          <a:xfrm>
            <a:off x="457199" y="205199"/>
            <a:ext cx="7810717" cy="876453"/>
          </a:xfrm>
        </p:spPr>
        <p:txBody>
          <a:bodyPr/>
          <a:lstStyle>
            <a:lvl1pPr>
              <a:lnSpc>
                <a:spcPct val="100000"/>
              </a:lnSpc>
              <a:defRPr>
                <a:latin typeface="Vodafone Rg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 userDrawn="1">
            <p:ph idx="1"/>
          </p:nvPr>
        </p:nvSpPr>
        <p:spPr>
          <a:xfrm>
            <a:off x="457200" y="1081653"/>
            <a:ext cx="3817620" cy="3577660"/>
          </a:xfrm>
        </p:spPr>
        <p:txBody>
          <a:bodyPr vert="horz" lIns="0" tIns="0" rIns="0" bIns="0" rtlCol="0" anchor="t" anchorCtr="0">
            <a:noAutofit/>
          </a:bodyPr>
          <a:lstStyle>
            <a:lvl1pPr>
              <a:defRPr lang="en-US" sz="1600" dirty="0" smtClean="0"/>
            </a:lvl1pPr>
            <a:lvl2pPr>
              <a:defRPr lang="en-US" sz="1200" dirty="0" smtClean="0"/>
            </a:lvl2pPr>
            <a:lvl3pPr>
              <a:defRPr lang="en-US" sz="1200" dirty="0" smtClean="0"/>
            </a:lvl3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11"/>
          </p:nvPr>
        </p:nvSpPr>
        <p:spPr>
          <a:xfrm>
            <a:off x="4458691" y="1081653"/>
            <a:ext cx="3809225" cy="3577660"/>
          </a:xfrm>
        </p:spPr>
        <p:txBody>
          <a:bodyPr/>
          <a:lstStyle>
            <a:lvl1pPr>
              <a:defRPr sz="1600"/>
            </a:lvl1pPr>
            <a:lvl2pPr>
              <a:defRPr sz="1200"/>
            </a:lvl2pPr>
            <a:lvl3pPr>
              <a:defRPr sz="12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>
          <a:xfrm>
            <a:off x="457200" y="4745241"/>
            <a:ext cx="2087880" cy="274637"/>
          </a:xfrm>
          <a:prstGeom prst="rect">
            <a:avLst/>
          </a:prstGeom>
        </p:spPr>
        <p:txBody>
          <a:bodyPr/>
          <a:lstStyle/>
          <a:p>
            <a:pPr lvl="0" algn="l"/>
            <a:r>
              <a:rPr lang="en-GB" dirty="0" smtClean="0">
                <a:solidFill>
                  <a:schemeClr val="tx1"/>
                </a:solidFill>
              </a:rPr>
              <a:t>Insert Confidentiality Level in slide footer 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948165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ext and Image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 userDrawn="1">
            <p:ph type="title"/>
          </p:nvPr>
        </p:nvSpPr>
        <p:spPr>
          <a:xfrm>
            <a:off x="457201" y="205200"/>
            <a:ext cx="4004422" cy="876452"/>
          </a:xfrm>
        </p:spPr>
        <p:txBody>
          <a:bodyPr/>
          <a:lstStyle>
            <a:lvl1pPr>
              <a:defRPr>
                <a:latin typeface="Vodafone Rg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 userDrawn="1">
            <p:ph idx="1"/>
          </p:nvPr>
        </p:nvSpPr>
        <p:spPr>
          <a:xfrm>
            <a:off x="457201" y="1081653"/>
            <a:ext cx="4002088" cy="3577659"/>
          </a:xfrm>
        </p:spPr>
        <p:txBody>
          <a:bodyPr vert="horz" lIns="0" tIns="0" rIns="0" bIns="0" rtlCol="0" anchor="t" anchorCtr="0">
            <a:noAutofit/>
          </a:bodyPr>
          <a:lstStyle>
            <a:lvl1pPr marL="0" indent="0">
              <a:buNone/>
              <a:defRPr lang="en-US" sz="1800" dirty="0" smtClean="0"/>
            </a:lvl1pPr>
            <a:lvl2pPr marL="266700" indent="0">
              <a:buNone/>
              <a:defRPr lang="en-US" sz="1400" dirty="0" smtClean="0"/>
            </a:lvl2pPr>
            <a:lvl3pPr marL="542925" indent="0">
              <a:buNone/>
              <a:defRPr lang="en-US" sz="1400" dirty="0" smtClean="0"/>
            </a:lvl3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>
          <a:xfrm>
            <a:off x="457200" y="4745241"/>
            <a:ext cx="2087880" cy="274637"/>
          </a:xfrm>
          <a:prstGeom prst="rect">
            <a:avLst/>
          </a:prstGeom>
        </p:spPr>
        <p:txBody>
          <a:bodyPr/>
          <a:lstStyle/>
          <a:p>
            <a:pPr lvl="0" algn="l"/>
            <a:r>
              <a:rPr lang="en-GB" dirty="0" smtClean="0">
                <a:solidFill>
                  <a:schemeClr val="tx1"/>
                </a:solidFill>
              </a:rPr>
              <a:t>Insert Confidentiality Level in slide footer 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999390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7"/>
            <a:ext cx="7810717" cy="875675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081653"/>
            <a:ext cx="7810717" cy="357766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4365295" y="4746278"/>
            <a:ext cx="413410" cy="274637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ctr">
              <a:defRPr sz="900">
                <a:solidFill>
                  <a:schemeClr val="tx1"/>
                </a:solidFill>
              </a:defRPr>
            </a:lvl1pPr>
          </a:lstStyle>
          <a:p>
            <a:fld id="{72A83A2B-3358-44F8-83A0-4598795D8FB5}" type="slidenum">
              <a:rPr lang="en-GB" smtClean="0"/>
              <a:pPr/>
              <a:t>‹#›</a:t>
            </a:fld>
            <a:endParaRPr lang="en-GB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931" t="24845" r="21159" b="39189"/>
          <a:stretch/>
        </p:blipFill>
        <p:spPr>
          <a:xfrm>
            <a:off x="8624426" y="4286151"/>
            <a:ext cx="519573" cy="8573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36877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69" r:id="rId2"/>
    <p:sldLayoutId id="2147483671" r:id="rId3"/>
    <p:sldLayoutId id="2147483672" r:id="rId4"/>
    <p:sldLayoutId id="2147483674" r:id="rId5"/>
    <p:sldLayoutId id="2147483664" r:id="rId6"/>
    <p:sldLayoutId id="2147483650" r:id="rId7"/>
    <p:sldLayoutId id="2147483668" r:id="rId8"/>
    <p:sldLayoutId id="2147483662" r:id="rId9"/>
    <p:sldLayoutId id="2147483661" r:id="rId10"/>
    <p:sldLayoutId id="2147483659" r:id="rId11"/>
    <p:sldLayoutId id="2147483654" r:id="rId12"/>
    <p:sldLayoutId id="2147483660" r:id="rId13"/>
    <p:sldLayoutId id="2147483670" r:id="rId14"/>
    <p:sldLayoutId id="2147483649" r:id="rId15"/>
    <p:sldLayoutId id="2147483675" r:id="rId16"/>
    <p:sldLayoutId id="2147483676" r:id="rId17"/>
    <p:sldLayoutId id="2147483677" r:id="rId18"/>
    <p:sldLayoutId id="2147483678" r:id="rId19"/>
    <p:sldLayoutId id="2147483679" r:id="rId20"/>
    <p:sldLayoutId id="2147483680" r:id="rId21"/>
    <p:sldLayoutId id="2147483681" r:id="rId22"/>
    <p:sldLayoutId id="2147483682" r:id="rId23"/>
    <p:sldLayoutId id="2147483683" r:id="rId24"/>
    <p:sldLayoutId id="2147483684" r:id="rId25"/>
    <p:sldLayoutId id="2147483666" r:id="rId26"/>
    <p:sldLayoutId id="2147483667" r:id="rId27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914400" rtl="0" eaLnBrk="1" latinLnBrk="0" hangingPunct="1">
        <a:spcBef>
          <a:spcPct val="0"/>
        </a:spcBef>
        <a:buNone/>
        <a:defRPr sz="2400" b="1" kern="1200">
          <a:solidFill>
            <a:schemeClr val="accent1"/>
          </a:solidFill>
          <a:latin typeface="Vodafone Rg" pitchFamily="34" charset="0"/>
          <a:ea typeface="+mj-ea"/>
          <a:cs typeface="+mj-cs"/>
        </a:defRPr>
      </a:lvl1pPr>
    </p:titleStyle>
    <p:bodyStyle>
      <a:lvl1pPr marL="180975" indent="-180975" algn="l" defTabSz="914400" rtl="0" eaLnBrk="1" latinLnBrk="0" hangingPunct="1">
        <a:spcBef>
          <a:spcPts val="0"/>
        </a:spcBef>
        <a:spcAft>
          <a:spcPts val="600"/>
        </a:spcAft>
        <a:buClr>
          <a:schemeClr val="accent1"/>
        </a:buClr>
        <a:buFont typeface="Arial" pitchFamily="34" charset="0"/>
        <a:buChar char="•"/>
        <a:defRPr sz="1800" kern="1200">
          <a:solidFill>
            <a:schemeClr val="tx1"/>
          </a:solidFill>
          <a:latin typeface="Vodafone Rg" pitchFamily="34" charset="0"/>
          <a:ea typeface="+mn-ea"/>
          <a:cs typeface="+mn-cs"/>
        </a:defRPr>
      </a:lvl1pPr>
      <a:lvl2pPr marL="447675" indent="-180975" algn="l" defTabSz="914400" rtl="0" eaLnBrk="1" latinLnBrk="0" hangingPunct="1">
        <a:spcBef>
          <a:spcPts val="0"/>
        </a:spcBef>
        <a:spcAft>
          <a:spcPts val="300"/>
        </a:spcAft>
        <a:buClr>
          <a:schemeClr val="accent1"/>
        </a:buClr>
        <a:buFont typeface="Calibri" pitchFamily="34" charset="0"/>
        <a:buChar char="–"/>
        <a:defRPr sz="1400" kern="1200">
          <a:solidFill>
            <a:schemeClr val="tx1"/>
          </a:solidFill>
          <a:latin typeface="Vodafone Rg" pitchFamily="34" charset="0"/>
          <a:ea typeface="+mn-ea"/>
          <a:cs typeface="+mn-cs"/>
        </a:defRPr>
      </a:lvl2pPr>
      <a:lvl3pPr marL="714375" indent="-171450" algn="l" defTabSz="914400" rtl="0" eaLnBrk="1" latinLnBrk="0" hangingPunct="1">
        <a:spcBef>
          <a:spcPts val="0"/>
        </a:spcBef>
        <a:spcAft>
          <a:spcPts val="300"/>
        </a:spcAft>
        <a:buClr>
          <a:schemeClr val="accent1"/>
        </a:buClr>
        <a:buFont typeface="Calibri" pitchFamily="34" charset="0"/>
        <a:buChar char="–"/>
        <a:defRPr sz="1400" kern="1200">
          <a:solidFill>
            <a:schemeClr val="tx1"/>
          </a:solidFill>
          <a:latin typeface="Vodafone Rg" pitchFamily="34" charset="0"/>
          <a:ea typeface="+mn-ea"/>
          <a:cs typeface="+mn-cs"/>
        </a:defRPr>
      </a:lvl3pPr>
      <a:lvl4pPr marL="942975" indent="-133350" algn="l" defTabSz="914400" rtl="0" eaLnBrk="1" latinLnBrk="0" hangingPunct="1">
        <a:spcBef>
          <a:spcPct val="20000"/>
        </a:spcBef>
        <a:buClr>
          <a:schemeClr val="accent1"/>
        </a:buClr>
        <a:buFont typeface="Calibri" pitchFamily="34" charset="0"/>
        <a:buChar char="–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114425" indent="-123825" algn="l" defTabSz="914400" rtl="0" eaLnBrk="1" latinLnBrk="0" hangingPunct="1">
        <a:spcBef>
          <a:spcPct val="20000"/>
        </a:spcBef>
        <a:buClr>
          <a:schemeClr val="accent1"/>
        </a:buClr>
        <a:buFont typeface="Calibri" pitchFamily="34" charset="0"/>
        <a:buChar char="–"/>
        <a:defRPr sz="12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GB" dirty="0" smtClean="0"/>
              <a:t>Overview of potential</a:t>
            </a:r>
            <a:br>
              <a:rPr lang="en-GB" dirty="0" smtClean="0"/>
            </a:br>
            <a:r>
              <a:rPr lang="en-GB" dirty="0" smtClean="0"/>
              <a:t>5G study item</a:t>
            </a:r>
            <a:br>
              <a:rPr lang="en-GB" dirty="0" smtClean="0"/>
            </a:br>
            <a:r>
              <a:rPr lang="en-GB" dirty="0" smtClean="0"/>
              <a:t/>
            </a:r>
            <a:br>
              <a:rPr lang="en-GB" dirty="0" smtClean="0"/>
            </a:br>
            <a:endParaRPr lang="en-GB" dirty="0"/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>
          <a:xfrm>
            <a:off x="5219458" y="3970626"/>
            <a:ext cx="3552695" cy="555887"/>
          </a:xfrm>
        </p:spPr>
        <p:txBody>
          <a:bodyPr/>
          <a:lstStyle/>
          <a:p>
            <a:r>
              <a:rPr lang="en-GB" sz="2000" dirty="0" smtClean="0"/>
              <a:t>Vodafone</a:t>
            </a:r>
          </a:p>
        </p:txBody>
      </p:sp>
      <p:sp>
        <p:nvSpPr>
          <p:cNvPr id="3" name="Rectangle 2"/>
          <p:cNvSpPr/>
          <p:nvPr/>
        </p:nvSpPr>
        <p:spPr>
          <a:xfrm>
            <a:off x="7261277" y="52442"/>
            <a:ext cx="184377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800" b="1" dirty="0"/>
              <a:t>S1-144361 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5337025" y="4510456"/>
            <a:ext cx="3426488" cy="592852"/>
          </a:xfrm>
          <a:prstGeom prst="rect">
            <a:avLst/>
          </a:prstGeom>
        </p:spPr>
        <p:txBody>
          <a:bodyPr wrap="none" lIns="0" tIns="0" rIns="0" bIns="0" rtlCol="0">
            <a:noAutofit/>
          </a:bodyPr>
          <a:lstStyle/>
          <a:p>
            <a:pPr algn="r"/>
            <a:r>
              <a:rPr lang="en-GB" sz="1600" dirty="0">
                <a:latin typeface="Vodafone Rg" pitchFamily="34" charset="0"/>
              </a:rPr>
              <a:t>3GPP TSG-SA WG1 Meeting </a:t>
            </a:r>
            <a:r>
              <a:rPr lang="en-GB" sz="1600" dirty="0" smtClean="0">
                <a:latin typeface="Vodafone Rg" pitchFamily="34" charset="0"/>
              </a:rPr>
              <a:t>#68</a:t>
            </a:r>
            <a:endParaRPr lang="en-GB" sz="1600" dirty="0">
              <a:latin typeface="Vodafone Rg" pitchFamily="34" charset="0"/>
            </a:endParaRPr>
          </a:p>
          <a:p>
            <a:pPr algn="r"/>
            <a:r>
              <a:rPr lang="en-GB" sz="1600" dirty="0">
                <a:latin typeface="Vodafone Rg" pitchFamily="34" charset="0"/>
              </a:rPr>
              <a:t>San Francisco, USA, </a:t>
            </a:r>
            <a:r>
              <a:rPr lang="en-GB" sz="1600" dirty="0" smtClean="0">
                <a:latin typeface="Vodafone Rg" pitchFamily="34" charset="0"/>
              </a:rPr>
              <a:t>17-21 </a:t>
            </a:r>
            <a:r>
              <a:rPr lang="en-GB" sz="1600" dirty="0">
                <a:latin typeface="Vodafone Rg" pitchFamily="34" charset="0"/>
              </a:rPr>
              <a:t>November 2014</a:t>
            </a:r>
          </a:p>
          <a:p>
            <a:pPr marL="0" indent="0" algn="r">
              <a:buFont typeface="Arial" pitchFamily="34" charset="0"/>
              <a:buNone/>
            </a:pPr>
            <a:endParaRPr lang="en-GB" sz="1600" dirty="0" smtClean="0">
              <a:latin typeface="Vodafone Rg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7464236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TextBox 242"/>
          <p:cNvSpPr txBox="1"/>
          <p:nvPr/>
        </p:nvSpPr>
        <p:spPr>
          <a:xfrm>
            <a:off x="-5210896" y="1991744"/>
            <a:ext cx="746631" cy="422493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0" indent="0">
              <a:buFont typeface="Arial" pitchFamily="34" charset="0"/>
              <a:buNone/>
            </a:pPr>
            <a:r>
              <a:rPr lang="en-GB" sz="1200" dirty="0" smtClean="0">
                <a:latin typeface="Vodafone Rg" pitchFamily="34" charset="0"/>
              </a:rPr>
              <a:t>Full In-band</a:t>
            </a:r>
          </a:p>
          <a:p>
            <a:pPr marL="0" indent="0">
              <a:buFont typeface="Arial" pitchFamily="34" charset="0"/>
              <a:buNone/>
            </a:pPr>
            <a:r>
              <a:rPr lang="en-GB" sz="1200" dirty="0" smtClean="0">
                <a:latin typeface="Vodafone Rg" pitchFamily="34" charset="0"/>
              </a:rPr>
              <a:t>Duplex</a:t>
            </a:r>
          </a:p>
        </p:txBody>
      </p:sp>
      <p:sp>
        <p:nvSpPr>
          <p:cNvPr id="309" name="TextBox 308"/>
          <p:cNvSpPr txBox="1"/>
          <p:nvPr/>
        </p:nvSpPr>
        <p:spPr>
          <a:xfrm>
            <a:off x="-4801857" y="2512929"/>
            <a:ext cx="931105" cy="163927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0" indent="0">
              <a:buFont typeface="Arial" pitchFamily="34" charset="0"/>
              <a:buNone/>
            </a:pPr>
            <a:r>
              <a:rPr lang="en-GB" sz="1200" dirty="0" smtClean="0">
                <a:latin typeface="Vodafone Rg" pitchFamily="34" charset="0"/>
              </a:rPr>
              <a:t>Self Interference Cancellation</a:t>
            </a:r>
          </a:p>
          <a:p>
            <a:pPr marL="0" indent="0">
              <a:buFont typeface="Arial" pitchFamily="34" charset="0"/>
              <a:buNone/>
            </a:pPr>
            <a:endParaRPr lang="en-GB" sz="1200" dirty="0" smtClean="0">
              <a:latin typeface="Vodafone Rg" pitchFamily="34" charset="0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Enable operators to offer services in new markets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spcAft>
                <a:spcPts val="0"/>
              </a:spcAft>
              <a:buNone/>
            </a:pPr>
            <a:r>
              <a:rPr lang="en-GB" b="1" smtClean="0"/>
              <a:t>What services can we offer with 1ms latency?</a:t>
            </a:r>
          </a:p>
          <a:p>
            <a:pPr marL="0" indent="0">
              <a:spcAft>
                <a:spcPts val="0"/>
              </a:spcAft>
              <a:buNone/>
            </a:pPr>
            <a:endParaRPr lang="en-GB" b="1" smtClean="0"/>
          </a:p>
          <a:p>
            <a:pPr marL="357750" indent="-285750">
              <a:spcAft>
                <a:spcPts val="0"/>
              </a:spcAft>
            </a:pPr>
            <a:r>
              <a:rPr lang="en-GB" smtClean="0"/>
              <a:t>V2I/V and automated driving</a:t>
            </a:r>
          </a:p>
          <a:p>
            <a:pPr marL="357750" indent="-285750">
              <a:spcAft>
                <a:spcPts val="0"/>
              </a:spcAft>
            </a:pPr>
            <a:endParaRPr lang="en-GB" smtClean="0"/>
          </a:p>
          <a:p>
            <a:pPr marL="357750" indent="-285750">
              <a:spcAft>
                <a:spcPts val="0"/>
              </a:spcAft>
            </a:pPr>
            <a:r>
              <a:rPr lang="en-GB" smtClean="0"/>
              <a:t>Industrial sensor/actuator system</a:t>
            </a:r>
          </a:p>
          <a:p>
            <a:pPr marL="72000">
              <a:spcAft>
                <a:spcPts val="0"/>
              </a:spcAft>
            </a:pPr>
            <a:endParaRPr lang="en-GB" smtClean="0"/>
          </a:p>
          <a:p>
            <a:pPr marL="357750" indent="-285750">
              <a:spcAft>
                <a:spcPts val="0"/>
              </a:spcAft>
            </a:pPr>
            <a:r>
              <a:rPr lang="en-GB" smtClean="0"/>
              <a:t>Robots</a:t>
            </a:r>
          </a:p>
          <a:p>
            <a:pPr marL="357750" indent="-285750">
              <a:spcAft>
                <a:spcPts val="0"/>
              </a:spcAft>
            </a:pPr>
            <a:endParaRPr lang="en-GB" smtClean="0"/>
          </a:p>
          <a:p>
            <a:pPr marL="357750" indent="-285750">
              <a:spcAft>
                <a:spcPts val="0"/>
              </a:spcAft>
            </a:pPr>
            <a:r>
              <a:rPr lang="en-GB" smtClean="0"/>
              <a:t>Remote content management</a:t>
            </a:r>
          </a:p>
          <a:p>
            <a:pPr marL="72000">
              <a:spcAft>
                <a:spcPts val="0"/>
              </a:spcAft>
            </a:pPr>
            <a:endParaRPr lang="en-GB" smtClean="0"/>
          </a:p>
          <a:p>
            <a:pPr marL="357750" indent="-285750">
              <a:spcAft>
                <a:spcPts val="0"/>
              </a:spcAft>
            </a:pPr>
            <a:r>
              <a:rPr lang="en-GB" smtClean="0"/>
              <a:t>Real-time distribution</a:t>
            </a:r>
            <a:endParaRPr lang="en-GB" dirty="0"/>
          </a:p>
        </p:txBody>
      </p:sp>
      <p:pic>
        <p:nvPicPr>
          <p:cNvPr id="2051" name="Picture 3"/>
          <p:cNvPicPr>
            <a:picLocks noGrp="1" noChangeAspect="1" noChangeArrowheads="1"/>
          </p:cNvPicPr>
          <p:nvPr>
            <p:ph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5752" y="1081088"/>
            <a:ext cx="2075483" cy="3578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8" name="Slide Number Placeholder 27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10</a:t>
            </a:fld>
            <a:endParaRPr lang="en-GB" dirty="0"/>
          </a:p>
        </p:txBody>
      </p:sp>
      <p:sp>
        <p:nvSpPr>
          <p:cNvPr id="8" name="Rectangle 7"/>
          <p:cNvSpPr/>
          <p:nvPr/>
        </p:nvSpPr>
        <p:spPr>
          <a:xfrm>
            <a:off x="7261277" y="52442"/>
            <a:ext cx="184377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800" b="1" dirty="0"/>
              <a:t>S1-144361 </a:t>
            </a:r>
          </a:p>
        </p:txBody>
      </p:sp>
    </p:spTree>
    <p:extLst>
      <p:ext uri="{BB962C8B-B14F-4D97-AF65-F5344CB8AC3E}">
        <p14:creationId xmlns:p14="http://schemas.microsoft.com/office/powerpoint/2010/main" val="2190396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/>
              <a:t>Cost, Operation and Energy Efficiency</a:t>
            </a:r>
            <a:br>
              <a:rPr lang="en-GB" dirty="0"/>
            </a:b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11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39007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Energy efficiency</a:t>
            </a:r>
            <a:endParaRPr lang="en-GB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endParaRPr lang="en-GB" dirty="0" smtClean="0"/>
          </a:p>
          <a:p>
            <a:pPr lvl="0"/>
            <a:r>
              <a:rPr lang="en-GB" dirty="0" smtClean="0"/>
              <a:t>3GPP is already investigating optimisation of energy consumption</a:t>
            </a:r>
          </a:p>
          <a:p>
            <a:pPr lvl="0"/>
            <a:r>
              <a:rPr lang="en-GB" dirty="0" smtClean="0"/>
              <a:t>For example, minimising signalling in idle mode for 3G and 4G</a:t>
            </a:r>
          </a:p>
          <a:p>
            <a:pPr lvl="0"/>
            <a:r>
              <a:rPr lang="en-GB" dirty="0" smtClean="0"/>
              <a:t>With 5G, the network will be much denser than 3G or 4G and so will the energy usage</a:t>
            </a:r>
          </a:p>
          <a:p>
            <a:pPr lvl="0"/>
            <a:r>
              <a:rPr lang="en-GB" dirty="0" smtClean="0"/>
              <a:t>Solutions for increasing energy efficiency should be natively included in 5G design</a:t>
            </a:r>
          </a:p>
          <a:p>
            <a:pPr lvl="0"/>
            <a:endParaRPr lang="en-GB" dirty="0" smtClean="0"/>
          </a:p>
          <a:p>
            <a:pPr lvl="0"/>
            <a:r>
              <a:rPr lang="en-GB" b="1" dirty="0" smtClean="0">
                <a:solidFill>
                  <a:srgbClr val="FF0000"/>
                </a:solidFill>
              </a:rPr>
              <a:t>So how will 5G allow high cell density with a reasonable energy consumption?</a:t>
            </a:r>
          </a:p>
          <a:p>
            <a:pPr marL="0" lvl="0" indent="0">
              <a:buNone/>
            </a:pPr>
            <a:endParaRPr lang="en-GB" b="1" dirty="0" smtClean="0">
              <a:solidFill>
                <a:srgbClr val="FF0000"/>
              </a:solidFill>
            </a:endParaRPr>
          </a:p>
          <a:p>
            <a:pPr lvl="0"/>
            <a:endParaRPr lang="en-GB" dirty="0" smtClean="0"/>
          </a:p>
          <a:p>
            <a:pPr lvl="0"/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12</a:t>
            </a:fld>
            <a:endParaRPr lang="en-GB" dirty="0"/>
          </a:p>
        </p:txBody>
      </p:sp>
      <p:pic>
        <p:nvPicPr>
          <p:cNvPr id="1031" name="Picture 7"/>
          <p:cNvPicPr>
            <a:picLocks noGrp="1" noChangeAspect="1" noChangeArrowheads="1"/>
          </p:cNvPicPr>
          <p:nvPr>
            <p:ph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4381" y="1081088"/>
            <a:ext cx="3578225" cy="3578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ectangle 5"/>
          <p:cNvSpPr/>
          <p:nvPr/>
        </p:nvSpPr>
        <p:spPr>
          <a:xfrm>
            <a:off x="7261277" y="52442"/>
            <a:ext cx="184377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800" b="1" dirty="0"/>
              <a:t>S1-144361 </a:t>
            </a:r>
          </a:p>
        </p:txBody>
      </p:sp>
    </p:spTree>
    <p:extLst>
      <p:ext uri="{BB962C8B-B14F-4D97-AF65-F5344CB8AC3E}">
        <p14:creationId xmlns:p14="http://schemas.microsoft.com/office/powerpoint/2010/main" val="4152493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/>
              <a:t>Cost-Adaptive, On-Demand Capability</a:t>
            </a:r>
            <a:br>
              <a:rPr lang="en-GB" dirty="0"/>
            </a:b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13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2414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On-demand capability: Rapid </a:t>
            </a:r>
            <a:r>
              <a:rPr lang="en-GB" dirty="0"/>
              <a:t>service launch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dirty="0" smtClean="0"/>
              <a:t>Provide capability to rapidly “build” and scale very different services in an on-demand manner</a:t>
            </a:r>
            <a:endParaRPr lang="en-GB" dirty="0"/>
          </a:p>
          <a:p>
            <a:pPr lvl="0"/>
            <a:r>
              <a:rPr lang="en-GB" dirty="0" smtClean="0"/>
              <a:t>Aim to </a:t>
            </a:r>
            <a:r>
              <a:rPr lang="en-GB" dirty="0"/>
              <a:t>enable </a:t>
            </a:r>
            <a:r>
              <a:rPr lang="en-GB" dirty="0" smtClean="0"/>
              <a:t>simple method for customisation </a:t>
            </a:r>
            <a:r>
              <a:rPr lang="en-GB" dirty="0"/>
              <a:t>and service </a:t>
            </a:r>
            <a:r>
              <a:rPr lang="en-GB" dirty="0" smtClean="0"/>
              <a:t>differentiation</a:t>
            </a:r>
          </a:p>
          <a:p>
            <a:pPr lvl="0"/>
            <a:endParaRPr lang="en-GB" dirty="0"/>
          </a:p>
          <a:p>
            <a:pPr lvl="0"/>
            <a:r>
              <a:rPr lang="en-GB" b="1" dirty="0" smtClean="0">
                <a:solidFill>
                  <a:srgbClr val="FF0000"/>
                </a:solidFill>
              </a:rPr>
              <a:t>How can this be done?</a:t>
            </a:r>
          </a:p>
          <a:p>
            <a:pPr lvl="0"/>
            <a:r>
              <a:rPr lang="en-GB" b="1" dirty="0" smtClean="0">
                <a:solidFill>
                  <a:srgbClr val="FF0000"/>
                </a:solidFill>
              </a:rPr>
              <a:t>5G can provide the individual building </a:t>
            </a:r>
            <a:r>
              <a:rPr lang="en-GB" b="1" dirty="0">
                <a:solidFill>
                  <a:srgbClr val="FF0000"/>
                </a:solidFill>
              </a:rPr>
              <a:t>blocks and </a:t>
            </a:r>
            <a:r>
              <a:rPr lang="en-GB" b="1" dirty="0" smtClean="0">
                <a:solidFill>
                  <a:srgbClr val="FF0000"/>
                </a:solidFill>
              </a:rPr>
              <a:t>allow operators to </a:t>
            </a:r>
            <a:r>
              <a:rPr lang="en-GB" b="1" dirty="0">
                <a:solidFill>
                  <a:srgbClr val="FF0000"/>
                </a:solidFill>
              </a:rPr>
              <a:t>combine </a:t>
            </a:r>
            <a:r>
              <a:rPr lang="en-GB" b="1" dirty="0" smtClean="0">
                <a:solidFill>
                  <a:srgbClr val="FF0000"/>
                </a:solidFill>
              </a:rPr>
              <a:t>building blocks </a:t>
            </a:r>
            <a:r>
              <a:rPr lang="en-GB" b="1" dirty="0">
                <a:solidFill>
                  <a:srgbClr val="FF0000"/>
                </a:solidFill>
              </a:rPr>
              <a:t>differently </a:t>
            </a:r>
            <a:r>
              <a:rPr lang="en-GB" b="1" dirty="0" smtClean="0">
                <a:solidFill>
                  <a:srgbClr val="FF0000"/>
                </a:solidFill>
              </a:rPr>
              <a:t>based on customer needs</a:t>
            </a:r>
          </a:p>
          <a:p>
            <a:pPr marL="0" lvl="0" indent="0">
              <a:buNone/>
            </a:pPr>
            <a:r>
              <a:rPr lang="en-GB" dirty="0"/>
              <a:t>	</a:t>
            </a:r>
          </a:p>
          <a:p>
            <a:pPr lvl="0"/>
            <a:endParaRPr lang="en-GB" dirty="0"/>
          </a:p>
          <a:p>
            <a:pPr lvl="0"/>
            <a:endParaRPr lang="en-GB" dirty="0"/>
          </a:p>
          <a:p>
            <a:pPr lvl="0"/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14</a:t>
            </a:fld>
            <a:endParaRPr lang="en-GB" dirty="0"/>
          </a:p>
        </p:txBody>
      </p:sp>
      <p:sp>
        <p:nvSpPr>
          <p:cNvPr id="6" name="Rectangle 5"/>
          <p:cNvSpPr/>
          <p:nvPr/>
        </p:nvSpPr>
        <p:spPr>
          <a:xfrm>
            <a:off x="7261277" y="52442"/>
            <a:ext cx="184377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800" b="1" dirty="0"/>
              <a:t>S1-144361 </a:t>
            </a:r>
          </a:p>
        </p:txBody>
      </p:sp>
      <p:pic>
        <p:nvPicPr>
          <p:cNvPr id="1028" name="Picture 4"/>
          <p:cNvPicPr>
            <a:picLocks noGrp="1" noChangeAspect="1" noChangeArrowheads="1"/>
          </p:cNvPicPr>
          <p:nvPr>
            <p:ph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0068" y="1081088"/>
            <a:ext cx="2686852" cy="3578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54571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/>
              <a:t>Next steps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15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01497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Next steps</a:t>
            </a:r>
            <a:endParaRPr lang="en-GB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 smtClean="0"/>
          </a:p>
          <a:p>
            <a:r>
              <a:rPr lang="en-GB" dirty="0" smtClean="0"/>
              <a:t>Vodafone </a:t>
            </a:r>
            <a:r>
              <a:rPr lang="en-GB" dirty="0" smtClean="0"/>
              <a:t>plans to submit a study item on 5G for SA1#69 </a:t>
            </a:r>
            <a:r>
              <a:rPr lang="en-GB" dirty="0"/>
              <a:t>in Feb </a:t>
            </a:r>
            <a:r>
              <a:rPr lang="en-GB" dirty="0" smtClean="0"/>
              <a:t>2015</a:t>
            </a:r>
          </a:p>
          <a:p>
            <a:endParaRPr lang="en-GB" dirty="0" smtClean="0"/>
          </a:p>
          <a:p>
            <a:r>
              <a:rPr lang="en-GB" dirty="0" smtClean="0"/>
              <a:t>Suggest </a:t>
            </a:r>
            <a:r>
              <a:rPr lang="en-GB" dirty="0" smtClean="0"/>
              <a:t>interested companies </a:t>
            </a:r>
            <a:r>
              <a:rPr lang="en-GB" dirty="0" smtClean="0"/>
              <a:t>work </a:t>
            </a:r>
            <a:r>
              <a:rPr lang="en-GB" dirty="0" smtClean="0"/>
              <a:t>together offline between now and Feb 2015 to define objectives and scope the study</a:t>
            </a:r>
          </a:p>
          <a:p>
            <a:endParaRPr lang="en-GB" dirty="0" smtClean="0"/>
          </a:p>
          <a:p>
            <a:r>
              <a:rPr lang="en-GB" dirty="0" smtClean="0"/>
              <a:t>Vodafone </a:t>
            </a:r>
            <a:r>
              <a:rPr lang="en-GB" dirty="0" smtClean="0"/>
              <a:t>anticipates a relevant White Paper from NGMN in March 2015</a:t>
            </a:r>
            <a:endParaRPr lang="en-GB" dirty="0"/>
          </a:p>
          <a:p>
            <a:endParaRPr lang="en-GB" dirty="0" smtClean="0"/>
          </a:p>
          <a:p>
            <a:r>
              <a:rPr lang="en-GB" dirty="0" smtClean="0"/>
              <a:t>Anything </a:t>
            </a:r>
            <a:r>
              <a:rPr lang="en-GB" dirty="0" smtClean="0"/>
              <a:t>else?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16</a:t>
            </a:fld>
            <a:endParaRPr lang="en-GB" dirty="0"/>
          </a:p>
        </p:txBody>
      </p:sp>
      <p:pic>
        <p:nvPicPr>
          <p:cNvPr id="2051" name="Picture 3"/>
          <p:cNvPicPr>
            <a:picLocks noGrp="1" noChangeAspect="1" noChangeArrowheads="1"/>
          </p:cNvPicPr>
          <p:nvPr>
            <p:ph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2216" y="1596706"/>
            <a:ext cx="3808412" cy="2546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Rectangle 7"/>
          <p:cNvSpPr/>
          <p:nvPr/>
        </p:nvSpPr>
        <p:spPr>
          <a:xfrm>
            <a:off x="7261277" y="52442"/>
            <a:ext cx="184377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800" b="1" dirty="0"/>
              <a:t>S1-144361 </a:t>
            </a:r>
          </a:p>
        </p:txBody>
      </p:sp>
    </p:spTree>
    <p:extLst>
      <p:ext uri="{BB962C8B-B14F-4D97-AF65-F5344CB8AC3E}">
        <p14:creationId xmlns:p14="http://schemas.microsoft.com/office/powerpoint/2010/main" val="4090528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Thank you!</a:t>
            </a:r>
            <a:br>
              <a:rPr lang="en-GB" dirty="0" smtClean="0"/>
            </a:br>
            <a:r>
              <a:rPr lang="en-GB" dirty="0"/>
              <a:t/>
            </a:r>
            <a:br>
              <a:rPr lang="en-GB" dirty="0"/>
            </a:br>
            <a:endParaRPr lang="en-GB" sz="1800" b="0" dirty="0"/>
          </a:p>
        </p:txBody>
      </p:sp>
      <p:sp>
        <p:nvSpPr>
          <p:cNvPr id="3" name="Rectangle 2"/>
          <p:cNvSpPr/>
          <p:nvPr/>
        </p:nvSpPr>
        <p:spPr>
          <a:xfrm>
            <a:off x="7261277" y="52442"/>
            <a:ext cx="184377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800" b="1" dirty="0"/>
              <a:t>S1-144361 </a:t>
            </a:r>
          </a:p>
        </p:txBody>
      </p:sp>
    </p:spTree>
    <p:extLst>
      <p:ext uri="{BB962C8B-B14F-4D97-AF65-F5344CB8AC3E}">
        <p14:creationId xmlns:p14="http://schemas.microsoft.com/office/powerpoint/2010/main" val="3877683784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/>
              <a:t>5G possibilities…</a:t>
            </a:r>
            <a:br>
              <a:rPr lang="en-GB" dirty="0" smtClean="0"/>
            </a:br>
            <a:r>
              <a:rPr lang="en-GB" dirty="0" smtClean="0"/>
              <a:t>Examples of what may be covered in a 5G study item</a:t>
            </a:r>
            <a:br>
              <a:rPr lang="en-GB" dirty="0" smtClean="0"/>
            </a:br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19814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629" y="1717603"/>
            <a:ext cx="1422857" cy="192214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/>
              <a:t>Objectives of 5G</a:t>
            </a:r>
            <a:endParaRPr lang="en-GB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18266541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A new “G” or an evolved “old G”?</a:t>
            </a:r>
            <a:endParaRPr lang="en-GB" dirty="0"/>
          </a:p>
        </p:txBody>
      </p:sp>
      <p:sp>
        <p:nvSpPr>
          <p:cNvPr id="10" name="Freeform 9"/>
          <p:cNvSpPr/>
          <p:nvPr/>
        </p:nvSpPr>
        <p:spPr>
          <a:xfrm>
            <a:off x="5978625" y="2282263"/>
            <a:ext cx="830999" cy="830999"/>
          </a:xfrm>
          <a:custGeom>
            <a:avLst/>
            <a:gdLst>
              <a:gd name="connsiteX0" fmla="*/ 0 w 830999"/>
              <a:gd name="connsiteY0" fmla="*/ 415500 h 830999"/>
              <a:gd name="connsiteX1" fmla="*/ 415500 w 830999"/>
              <a:gd name="connsiteY1" fmla="*/ 0 h 830999"/>
              <a:gd name="connsiteX2" fmla="*/ 831000 w 830999"/>
              <a:gd name="connsiteY2" fmla="*/ 415500 h 830999"/>
              <a:gd name="connsiteX3" fmla="*/ 415500 w 830999"/>
              <a:gd name="connsiteY3" fmla="*/ 831000 h 830999"/>
              <a:gd name="connsiteX4" fmla="*/ 0 w 830999"/>
              <a:gd name="connsiteY4" fmla="*/ 415500 h 830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0999" h="830999">
                <a:moveTo>
                  <a:pt x="0" y="415500"/>
                </a:moveTo>
                <a:cubicBezTo>
                  <a:pt x="0" y="186026"/>
                  <a:pt x="186026" y="0"/>
                  <a:pt x="415500" y="0"/>
                </a:cubicBezTo>
                <a:cubicBezTo>
                  <a:pt x="644974" y="0"/>
                  <a:pt x="831000" y="186026"/>
                  <a:pt x="831000" y="415500"/>
                </a:cubicBezTo>
                <a:cubicBezTo>
                  <a:pt x="831000" y="644974"/>
                  <a:pt x="644974" y="831000"/>
                  <a:pt x="415500" y="831000"/>
                </a:cubicBezTo>
                <a:cubicBezTo>
                  <a:pt x="186026" y="831000"/>
                  <a:pt x="0" y="644974"/>
                  <a:pt x="0" y="415500"/>
                </a:cubicBez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67417" tIns="167417" rIns="167417" bIns="167417" numCol="1" spcCol="1270" anchor="ctr" anchorCtr="0">
            <a:noAutofit/>
          </a:bodyPr>
          <a:lstStyle/>
          <a:p>
            <a:pPr lvl="0" algn="ctr" defTabSz="1600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GB" sz="3600" kern="1200" baseline="0" dirty="0" smtClean="0">
                <a:solidFill>
                  <a:schemeClr val="tx1"/>
                </a:solidFill>
              </a:rPr>
              <a:t>5G</a:t>
            </a:r>
            <a:endParaRPr lang="en-GB" sz="3600" kern="1200" baseline="0" dirty="0">
              <a:solidFill>
                <a:schemeClr val="tx1"/>
              </a:solidFill>
            </a:endParaRPr>
          </a:p>
        </p:txBody>
      </p:sp>
      <p:sp>
        <p:nvSpPr>
          <p:cNvPr id="11" name="Freeform 10"/>
          <p:cNvSpPr/>
          <p:nvPr/>
        </p:nvSpPr>
        <p:spPr>
          <a:xfrm rot="16200000">
            <a:off x="6305906" y="1995233"/>
            <a:ext cx="176436" cy="251146"/>
          </a:xfrm>
          <a:custGeom>
            <a:avLst/>
            <a:gdLst>
              <a:gd name="connsiteX0" fmla="*/ 0 w 176436"/>
              <a:gd name="connsiteY0" fmla="*/ 50229 h 251146"/>
              <a:gd name="connsiteX1" fmla="*/ 88218 w 176436"/>
              <a:gd name="connsiteY1" fmla="*/ 50229 h 251146"/>
              <a:gd name="connsiteX2" fmla="*/ 88218 w 176436"/>
              <a:gd name="connsiteY2" fmla="*/ 0 h 251146"/>
              <a:gd name="connsiteX3" fmla="*/ 176436 w 176436"/>
              <a:gd name="connsiteY3" fmla="*/ 125573 h 251146"/>
              <a:gd name="connsiteX4" fmla="*/ 88218 w 176436"/>
              <a:gd name="connsiteY4" fmla="*/ 251146 h 251146"/>
              <a:gd name="connsiteX5" fmla="*/ 88218 w 176436"/>
              <a:gd name="connsiteY5" fmla="*/ 200917 h 251146"/>
              <a:gd name="connsiteX6" fmla="*/ 0 w 176436"/>
              <a:gd name="connsiteY6" fmla="*/ 200917 h 251146"/>
              <a:gd name="connsiteX7" fmla="*/ 0 w 176436"/>
              <a:gd name="connsiteY7" fmla="*/ 50229 h 2511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6436" h="251146">
                <a:moveTo>
                  <a:pt x="0" y="50229"/>
                </a:moveTo>
                <a:lnTo>
                  <a:pt x="88218" y="50229"/>
                </a:lnTo>
                <a:lnTo>
                  <a:pt x="88218" y="0"/>
                </a:lnTo>
                <a:lnTo>
                  <a:pt x="176436" y="125573"/>
                </a:lnTo>
                <a:lnTo>
                  <a:pt x="88218" y="251146"/>
                </a:lnTo>
                <a:lnTo>
                  <a:pt x="88218" y="200917"/>
                </a:lnTo>
                <a:lnTo>
                  <a:pt x="0" y="200917"/>
                </a:lnTo>
                <a:lnTo>
                  <a:pt x="0" y="50229"/>
                </a:ln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-1" tIns="50229" rIns="52931" bIns="50228" numCol="1" spcCol="1270" anchor="ctr" anchorCtr="0">
            <a:noAutofit/>
          </a:bodyPr>
          <a:lstStyle/>
          <a:p>
            <a:pPr lvl="0" algn="ctr" defTabSz="4889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GB" sz="1100" kern="1200"/>
          </a:p>
        </p:txBody>
      </p:sp>
      <p:sp>
        <p:nvSpPr>
          <p:cNvPr id="12" name="Freeform 11"/>
          <p:cNvSpPr/>
          <p:nvPr/>
        </p:nvSpPr>
        <p:spPr>
          <a:xfrm>
            <a:off x="5874750" y="910613"/>
            <a:ext cx="1038749" cy="1038749"/>
          </a:xfrm>
          <a:custGeom>
            <a:avLst/>
            <a:gdLst>
              <a:gd name="connsiteX0" fmla="*/ 0 w 1038749"/>
              <a:gd name="connsiteY0" fmla="*/ 519375 h 1038749"/>
              <a:gd name="connsiteX1" fmla="*/ 519375 w 1038749"/>
              <a:gd name="connsiteY1" fmla="*/ 0 h 1038749"/>
              <a:gd name="connsiteX2" fmla="*/ 1038750 w 1038749"/>
              <a:gd name="connsiteY2" fmla="*/ 519375 h 1038749"/>
              <a:gd name="connsiteX3" fmla="*/ 519375 w 1038749"/>
              <a:gd name="connsiteY3" fmla="*/ 1038750 h 1038749"/>
              <a:gd name="connsiteX4" fmla="*/ 0 w 1038749"/>
              <a:gd name="connsiteY4" fmla="*/ 519375 h 10387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38749" h="1038749">
                <a:moveTo>
                  <a:pt x="0" y="519375"/>
                </a:moveTo>
                <a:cubicBezTo>
                  <a:pt x="0" y="232532"/>
                  <a:pt x="232532" y="0"/>
                  <a:pt x="519375" y="0"/>
                </a:cubicBezTo>
                <a:cubicBezTo>
                  <a:pt x="806218" y="0"/>
                  <a:pt x="1038750" y="232532"/>
                  <a:pt x="1038750" y="519375"/>
                </a:cubicBezTo>
                <a:cubicBezTo>
                  <a:pt x="1038750" y="806218"/>
                  <a:pt x="806218" y="1038750"/>
                  <a:pt x="519375" y="1038750"/>
                </a:cubicBezTo>
                <a:cubicBezTo>
                  <a:pt x="232532" y="1038750"/>
                  <a:pt x="0" y="806218"/>
                  <a:pt x="0" y="519375"/>
                </a:cubicBez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67361" tIns="167361" rIns="167361" bIns="167361" numCol="1" spcCol="1270" anchor="ctr" anchorCtr="0">
            <a:noAutofit/>
          </a:bodyPr>
          <a:lstStyle/>
          <a:p>
            <a:pPr lvl="0" algn="ctr" defTabSz="533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GB" sz="1200" kern="1200" dirty="0" smtClean="0">
                <a:solidFill>
                  <a:schemeClr val="tx1"/>
                </a:solidFill>
              </a:rPr>
              <a:t>Reduce costs</a:t>
            </a:r>
            <a:endParaRPr lang="en-GB" sz="1200" kern="1200" dirty="0">
              <a:solidFill>
                <a:schemeClr val="tx1"/>
              </a:solidFill>
            </a:endParaRPr>
          </a:p>
        </p:txBody>
      </p:sp>
      <p:sp>
        <p:nvSpPr>
          <p:cNvPr id="13" name="Freeform 12"/>
          <p:cNvSpPr/>
          <p:nvPr/>
        </p:nvSpPr>
        <p:spPr>
          <a:xfrm rot="19800000">
            <a:off x="6805565" y="2283711"/>
            <a:ext cx="176436" cy="251146"/>
          </a:xfrm>
          <a:custGeom>
            <a:avLst/>
            <a:gdLst>
              <a:gd name="connsiteX0" fmla="*/ 0 w 176436"/>
              <a:gd name="connsiteY0" fmla="*/ 50229 h 251146"/>
              <a:gd name="connsiteX1" fmla="*/ 88218 w 176436"/>
              <a:gd name="connsiteY1" fmla="*/ 50229 h 251146"/>
              <a:gd name="connsiteX2" fmla="*/ 88218 w 176436"/>
              <a:gd name="connsiteY2" fmla="*/ 0 h 251146"/>
              <a:gd name="connsiteX3" fmla="*/ 176436 w 176436"/>
              <a:gd name="connsiteY3" fmla="*/ 125573 h 251146"/>
              <a:gd name="connsiteX4" fmla="*/ 88218 w 176436"/>
              <a:gd name="connsiteY4" fmla="*/ 251146 h 251146"/>
              <a:gd name="connsiteX5" fmla="*/ 88218 w 176436"/>
              <a:gd name="connsiteY5" fmla="*/ 200917 h 251146"/>
              <a:gd name="connsiteX6" fmla="*/ 0 w 176436"/>
              <a:gd name="connsiteY6" fmla="*/ 200917 h 251146"/>
              <a:gd name="connsiteX7" fmla="*/ 0 w 176436"/>
              <a:gd name="connsiteY7" fmla="*/ 50229 h 2511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6436" h="251146">
                <a:moveTo>
                  <a:pt x="0" y="50229"/>
                </a:moveTo>
                <a:lnTo>
                  <a:pt x="88218" y="50229"/>
                </a:lnTo>
                <a:lnTo>
                  <a:pt x="88218" y="0"/>
                </a:lnTo>
                <a:lnTo>
                  <a:pt x="176436" y="125573"/>
                </a:lnTo>
                <a:lnTo>
                  <a:pt x="88218" y="251146"/>
                </a:lnTo>
                <a:lnTo>
                  <a:pt x="88218" y="200917"/>
                </a:lnTo>
                <a:lnTo>
                  <a:pt x="0" y="200917"/>
                </a:lnTo>
                <a:lnTo>
                  <a:pt x="0" y="50229"/>
                </a:ln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50229" rIns="52930" bIns="50228" numCol="1" spcCol="1270" anchor="ctr" anchorCtr="0">
            <a:noAutofit/>
          </a:bodyPr>
          <a:lstStyle/>
          <a:p>
            <a:pPr lvl="0" algn="ctr" defTabSz="4889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GB" sz="1100" kern="1200"/>
          </a:p>
        </p:txBody>
      </p:sp>
      <p:sp>
        <p:nvSpPr>
          <p:cNvPr id="14" name="Freeform 13"/>
          <p:cNvSpPr/>
          <p:nvPr/>
        </p:nvSpPr>
        <p:spPr>
          <a:xfrm>
            <a:off x="6972675" y="1544501"/>
            <a:ext cx="1038749" cy="1038749"/>
          </a:xfrm>
          <a:custGeom>
            <a:avLst/>
            <a:gdLst>
              <a:gd name="connsiteX0" fmla="*/ 0 w 1038749"/>
              <a:gd name="connsiteY0" fmla="*/ 519375 h 1038749"/>
              <a:gd name="connsiteX1" fmla="*/ 519375 w 1038749"/>
              <a:gd name="connsiteY1" fmla="*/ 0 h 1038749"/>
              <a:gd name="connsiteX2" fmla="*/ 1038750 w 1038749"/>
              <a:gd name="connsiteY2" fmla="*/ 519375 h 1038749"/>
              <a:gd name="connsiteX3" fmla="*/ 519375 w 1038749"/>
              <a:gd name="connsiteY3" fmla="*/ 1038750 h 1038749"/>
              <a:gd name="connsiteX4" fmla="*/ 0 w 1038749"/>
              <a:gd name="connsiteY4" fmla="*/ 519375 h 10387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38749" h="1038749">
                <a:moveTo>
                  <a:pt x="0" y="519375"/>
                </a:moveTo>
                <a:cubicBezTo>
                  <a:pt x="0" y="232532"/>
                  <a:pt x="232532" y="0"/>
                  <a:pt x="519375" y="0"/>
                </a:cubicBezTo>
                <a:cubicBezTo>
                  <a:pt x="806218" y="0"/>
                  <a:pt x="1038750" y="232532"/>
                  <a:pt x="1038750" y="519375"/>
                </a:cubicBezTo>
                <a:cubicBezTo>
                  <a:pt x="1038750" y="806218"/>
                  <a:pt x="806218" y="1038750"/>
                  <a:pt x="519375" y="1038750"/>
                </a:cubicBezTo>
                <a:cubicBezTo>
                  <a:pt x="232532" y="1038750"/>
                  <a:pt x="0" y="806218"/>
                  <a:pt x="0" y="519375"/>
                </a:cubicBez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67361" tIns="167361" rIns="167361" bIns="167361" numCol="1" spcCol="1270" anchor="ctr" anchorCtr="0">
            <a:noAutofit/>
          </a:bodyPr>
          <a:lstStyle/>
          <a:p>
            <a:pPr lvl="0" algn="ctr" defTabSz="533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GB" sz="1200" kern="1200" dirty="0" smtClean="0">
                <a:solidFill>
                  <a:schemeClr val="tx1"/>
                </a:solidFill>
              </a:rPr>
              <a:t>Operational</a:t>
            </a:r>
          </a:p>
          <a:p>
            <a:pPr lvl="0" algn="ctr" defTabSz="533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GB" sz="1200" kern="1200" dirty="0" smtClean="0">
                <a:solidFill>
                  <a:schemeClr val="tx1"/>
                </a:solidFill>
              </a:rPr>
              <a:t>simplicity</a:t>
            </a:r>
            <a:endParaRPr lang="en-GB" sz="1200" kern="1200" dirty="0">
              <a:solidFill>
                <a:schemeClr val="tx1"/>
              </a:solidFill>
            </a:endParaRPr>
          </a:p>
        </p:txBody>
      </p:sp>
      <p:sp>
        <p:nvSpPr>
          <p:cNvPr id="15" name="Freeform 14"/>
          <p:cNvSpPr/>
          <p:nvPr/>
        </p:nvSpPr>
        <p:spPr>
          <a:xfrm rot="1800000">
            <a:off x="6805565" y="2860668"/>
            <a:ext cx="176436" cy="251146"/>
          </a:xfrm>
          <a:custGeom>
            <a:avLst/>
            <a:gdLst>
              <a:gd name="connsiteX0" fmla="*/ 0 w 176436"/>
              <a:gd name="connsiteY0" fmla="*/ 50229 h 251146"/>
              <a:gd name="connsiteX1" fmla="*/ 88218 w 176436"/>
              <a:gd name="connsiteY1" fmla="*/ 50229 h 251146"/>
              <a:gd name="connsiteX2" fmla="*/ 88218 w 176436"/>
              <a:gd name="connsiteY2" fmla="*/ 0 h 251146"/>
              <a:gd name="connsiteX3" fmla="*/ 176436 w 176436"/>
              <a:gd name="connsiteY3" fmla="*/ 125573 h 251146"/>
              <a:gd name="connsiteX4" fmla="*/ 88218 w 176436"/>
              <a:gd name="connsiteY4" fmla="*/ 251146 h 251146"/>
              <a:gd name="connsiteX5" fmla="*/ 88218 w 176436"/>
              <a:gd name="connsiteY5" fmla="*/ 200917 h 251146"/>
              <a:gd name="connsiteX6" fmla="*/ 0 w 176436"/>
              <a:gd name="connsiteY6" fmla="*/ 200917 h 251146"/>
              <a:gd name="connsiteX7" fmla="*/ 0 w 176436"/>
              <a:gd name="connsiteY7" fmla="*/ 50229 h 2511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6436" h="251146">
                <a:moveTo>
                  <a:pt x="0" y="50229"/>
                </a:moveTo>
                <a:lnTo>
                  <a:pt x="88218" y="50229"/>
                </a:lnTo>
                <a:lnTo>
                  <a:pt x="88218" y="0"/>
                </a:lnTo>
                <a:lnTo>
                  <a:pt x="176436" y="125573"/>
                </a:lnTo>
                <a:lnTo>
                  <a:pt x="88218" y="251146"/>
                </a:lnTo>
                <a:lnTo>
                  <a:pt x="88218" y="200917"/>
                </a:lnTo>
                <a:lnTo>
                  <a:pt x="0" y="200917"/>
                </a:lnTo>
                <a:lnTo>
                  <a:pt x="0" y="50229"/>
                </a:ln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50228" rIns="52930" bIns="50229" numCol="1" spcCol="1270" anchor="ctr" anchorCtr="0">
            <a:noAutofit/>
          </a:bodyPr>
          <a:lstStyle/>
          <a:p>
            <a:pPr lvl="0" algn="ctr" defTabSz="4889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GB" sz="1100" kern="1200"/>
          </a:p>
        </p:txBody>
      </p:sp>
      <p:sp>
        <p:nvSpPr>
          <p:cNvPr id="16" name="Freeform 15"/>
          <p:cNvSpPr/>
          <p:nvPr/>
        </p:nvSpPr>
        <p:spPr>
          <a:xfrm>
            <a:off x="6972675" y="2812275"/>
            <a:ext cx="1038749" cy="1038749"/>
          </a:xfrm>
          <a:custGeom>
            <a:avLst/>
            <a:gdLst>
              <a:gd name="connsiteX0" fmla="*/ 0 w 1038749"/>
              <a:gd name="connsiteY0" fmla="*/ 519375 h 1038749"/>
              <a:gd name="connsiteX1" fmla="*/ 519375 w 1038749"/>
              <a:gd name="connsiteY1" fmla="*/ 0 h 1038749"/>
              <a:gd name="connsiteX2" fmla="*/ 1038750 w 1038749"/>
              <a:gd name="connsiteY2" fmla="*/ 519375 h 1038749"/>
              <a:gd name="connsiteX3" fmla="*/ 519375 w 1038749"/>
              <a:gd name="connsiteY3" fmla="*/ 1038750 h 1038749"/>
              <a:gd name="connsiteX4" fmla="*/ 0 w 1038749"/>
              <a:gd name="connsiteY4" fmla="*/ 519375 h 10387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38749" h="1038749">
                <a:moveTo>
                  <a:pt x="0" y="519375"/>
                </a:moveTo>
                <a:cubicBezTo>
                  <a:pt x="0" y="232532"/>
                  <a:pt x="232532" y="0"/>
                  <a:pt x="519375" y="0"/>
                </a:cubicBezTo>
                <a:cubicBezTo>
                  <a:pt x="806218" y="0"/>
                  <a:pt x="1038750" y="232532"/>
                  <a:pt x="1038750" y="519375"/>
                </a:cubicBezTo>
                <a:cubicBezTo>
                  <a:pt x="1038750" y="806218"/>
                  <a:pt x="806218" y="1038750"/>
                  <a:pt x="519375" y="1038750"/>
                </a:cubicBezTo>
                <a:cubicBezTo>
                  <a:pt x="232532" y="1038750"/>
                  <a:pt x="0" y="806218"/>
                  <a:pt x="0" y="519375"/>
                </a:cubicBez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67361" tIns="167361" rIns="167361" bIns="167361" numCol="1" spcCol="1270" anchor="ctr" anchorCtr="0">
            <a:noAutofit/>
          </a:bodyPr>
          <a:lstStyle/>
          <a:p>
            <a:pPr lvl="0" algn="ctr" defTabSz="533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GB" sz="1200" kern="1200" dirty="0" smtClean="0">
                <a:solidFill>
                  <a:schemeClr val="tx1"/>
                </a:solidFill>
              </a:rPr>
              <a:t>Add value to the network</a:t>
            </a:r>
            <a:endParaRPr lang="en-GB" sz="1200" kern="1200" dirty="0">
              <a:solidFill>
                <a:schemeClr val="tx1"/>
              </a:solidFill>
            </a:endParaRPr>
          </a:p>
        </p:txBody>
      </p:sp>
      <p:sp>
        <p:nvSpPr>
          <p:cNvPr id="17" name="Freeform 16"/>
          <p:cNvSpPr/>
          <p:nvPr/>
        </p:nvSpPr>
        <p:spPr>
          <a:xfrm rot="5400000">
            <a:off x="6305906" y="3149146"/>
            <a:ext cx="176436" cy="251146"/>
          </a:xfrm>
          <a:custGeom>
            <a:avLst/>
            <a:gdLst>
              <a:gd name="connsiteX0" fmla="*/ 0 w 176436"/>
              <a:gd name="connsiteY0" fmla="*/ 50229 h 251146"/>
              <a:gd name="connsiteX1" fmla="*/ 88218 w 176436"/>
              <a:gd name="connsiteY1" fmla="*/ 50229 h 251146"/>
              <a:gd name="connsiteX2" fmla="*/ 88218 w 176436"/>
              <a:gd name="connsiteY2" fmla="*/ 0 h 251146"/>
              <a:gd name="connsiteX3" fmla="*/ 176436 w 176436"/>
              <a:gd name="connsiteY3" fmla="*/ 125573 h 251146"/>
              <a:gd name="connsiteX4" fmla="*/ 88218 w 176436"/>
              <a:gd name="connsiteY4" fmla="*/ 251146 h 251146"/>
              <a:gd name="connsiteX5" fmla="*/ 88218 w 176436"/>
              <a:gd name="connsiteY5" fmla="*/ 200917 h 251146"/>
              <a:gd name="connsiteX6" fmla="*/ 0 w 176436"/>
              <a:gd name="connsiteY6" fmla="*/ 200917 h 251146"/>
              <a:gd name="connsiteX7" fmla="*/ 0 w 176436"/>
              <a:gd name="connsiteY7" fmla="*/ 50229 h 2511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6436" h="251146">
                <a:moveTo>
                  <a:pt x="0" y="50229"/>
                </a:moveTo>
                <a:lnTo>
                  <a:pt x="88218" y="50229"/>
                </a:lnTo>
                <a:lnTo>
                  <a:pt x="88218" y="0"/>
                </a:lnTo>
                <a:lnTo>
                  <a:pt x="176436" y="125573"/>
                </a:lnTo>
                <a:lnTo>
                  <a:pt x="88218" y="251146"/>
                </a:lnTo>
                <a:lnTo>
                  <a:pt x="88218" y="200917"/>
                </a:lnTo>
                <a:lnTo>
                  <a:pt x="0" y="200917"/>
                </a:lnTo>
                <a:lnTo>
                  <a:pt x="0" y="50229"/>
                </a:ln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50228" rIns="52930" bIns="50229" numCol="1" spcCol="1270" anchor="ctr" anchorCtr="0">
            <a:noAutofit/>
          </a:bodyPr>
          <a:lstStyle/>
          <a:p>
            <a:pPr lvl="0" algn="ctr" defTabSz="4889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GB" sz="1100" kern="1200"/>
          </a:p>
        </p:txBody>
      </p:sp>
      <p:sp>
        <p:nvSpPr>
          <p:cNvPr id="18" name="Freeform 17"/>
          <p:cNvSpPr/>
          <p:nvPr/>
        </p:nvSpPr>
        <p:spPr>
          <a:xfrm>
            <a:off x="5874750" y="3446163"/>
            <a:ext cx="1038749" cy="1038749"/>
          </a:xfrm>
          <a:custGeom>
            <a:avLst/>
            <a:gdLst>
              <a:gd name="connsiteX0" fmla="*/ 0 w 1038749"/>
              <a:gd name="connsiteY0" fmla="*/ 519375 h 1038749"/>
              <a:gd name="connsiteX1" fmla="*/ 519375 w 1038749"/>
              <a:gd name="connsiteY1" fmla="*/ 0 h 1038749"/>
              <a:gd name="connsiteX2" fmla="*/ 1038750 w 1038749"/>
              <a:gd name="connsiteY2" fmla="*/ 519375 h 1038749"/>
              <a:gd name="connsiteX3" fmla="*/ 519375 w 1038749"/>
              <a:gd name="connsiteY3" fmla="*/ 1038750 h 1038749"/>
              <a:gd name="connsiteX4" fmla="*/ 0 w 1038749"/>
              <a:gd name="connsiteY4" fmla="*/ 519375 h 10387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38749" h="1038749">
                <a:moveTo>
                  <a:pt x="0" y="519375"/>
                </a:moveTo>
                <a:cubicBezTo>
                  <a:pt x="0" y="232532"/>
                  <a:pt x="232532" y="0"/>
                  <a:pt x="519375" y="0"/>
                </a:cubicBezTo>
                <a:cubicBezTo>
                  <a:pt x="806218" y="0"/>
                  <a:pt x="1038750" y="232532"/>
                  <a:pt x="1038750" y="519375"/>
                </a:cubicBezTo>
                <a:cubicBezTo>
                  <a:pt x="1038750" y="806218"/>
                  <a:pt x="806218" y="1038750"/>
                  <a:pt x="519375" y="1038750"/>
                </a:cubicBezTo>
                <a:cubicBezTo>
                  <a:pt x="232532" y="1038750"/>
                  <a:pt x="0" y="806218"/>
                  <a:pt x="0" y="519375"/>
                </a:cubicBez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67361" tIns="167361" rIns="167361" bIns="167361" numCol="1" spcCol="1270" anchor="ctr" anchorCtr="0">
            <a:noAutofit/>
          </a:bodyPr>
          <a:lstStyle/>
          <a:p>
            <a:pPr lvl="0" algn="ctr" defTabSz="533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GB" sz="1200" kern="1200" dirty="0" smtClean="0">
                <a:solidFill>
                  <a:schemeClr val="tx1"/>
                </a:solidFill>
              </a:rPr>
              <a:t>Enlarge the business ecosystem</a:t>
            </a:r>
            <a:endParaRPr lang="en-GB" sz="1200" kern="1200" dirty="0">
              <a:solidFill>
                <a:schemeClr val="tx1"/>
              </a:solidFill>
            </a:endParaRPr>
          </a:p>
        </p:txBody>
      </p:sp>
      <p:sp>
        <p:nvSpPr>
          <p:cNvPr id="19" name="Freeform 18"/>
          <p:cNvSpPr/>
          <p:nvPr/>
        </p:nvSpPr>
        <p:spPr>
          <a:xfrm rot="19800000">
            <a:off x="5806247" y="2860668"/>
            <a:ext cx="176437" cy="251146"/>
          </a:xfrm>
          <a:custGeom>
            <a:avLst/>
            <a:gdLst>
              <a:gd name="connsiteX0" fmla="*/ 0 w 176436"/>
              <a:gd name="connsiteY0" fmla="*/ 50229 h 251146"/>
              <a:gd name="connsiteX1" fmla="*/ 88218 w 176436"/>
              <a:gd name="connsiteY1" fmla="*/ 50229 h 251146"/>
              <a:gd name="connsiteX2" fmla="*/ 88218 w 176436"/>
              <a:gd name="connsiteY2" fmla="*/ 0 h 251146"/>
              <a:gd name="connsiteX3" fmla="*/ 176436 w 176436"/>
              <a:gd name="connsiteY3" fmla="*/ 125573 h 251146"/>
              <a:gd name="connsiteX4" fmla="*/ 88218 w 176436"/>
              <a:gd name="connsiteY4" fmla="*/ 251146 h 251146"/>
              <a:gd name="connsiteX5" fmla="*/ 88218 w 176436"/>
              <a:gd name="connsiteY5" fmla="*/ 200917 h 251146"/>
              <a:gd name="connsiteX6" fmla="*/ 0 w 176436"/>
              <a:gd name="connsiteY6" fmla="*/ 200917 h 251146"/>
              <a:gd name="connsiteX7" fmla="*/ 0 w 176436"/>
              <a:gd name="connsiteY7" fmla="*/ 50229 h 2511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6436" h="251146">
                <a:moveTo>
                  <a:pt x="176436" y="200917"/>
                </a:moveTo>
                <a:lnTo>
                  <a:pt x="88218" y="200917"/>
                </a:lnTo>
                <a:lnTo>
                  <a:pt x="88218" y="251146"/>
                </a:lnTo>
                <a:lnTo>
                  <a:pt x="0" y="125573"/>
                </a:lnTo>
                <a:lnTo>
                  <a:pt x="88218" y="0"/>
                </a:lnTo>
                <a:lnTo>
                  <a:pt x="88218" y="50229"/>
                </a:lnTo>
                <a:lnTo>
                  <a:pt x="176436" y="50229"/>
                </a:lnTo>
                <a:lnTo>
                  <a:pt x="176436" y="200917"/>
                </a:ln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2930" tIns="50228" rIns="1" bIns="50229" numCol="1" spcCol="1270" anchor="ctr" anchorCtr="0">
            <a:noAutofit/>
          </a:bodyPr>
          <a:lstStyle/>
          <a:p>
            <a:pPr lvl="0" algn="ctr" defTabSz="4889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GB" sz="1100" kern="1200"/>
          </a:p>
        </p:txBody>
      </p:sp>
      <p:sp>
        <p:nvSpPr>
          <p:cNvPr id="20" name="Freeform 19"/>
          <p:cNvSpPr/>
          <p:nvPr/>
        </p:nvSpPr>
        <p:spPr>
          <a:xfrm>
            <a:off x="4776824" y="2812275"/>
            <a:ext cx="1038749" cy="1038749"/>
          </a:xfrm>
          <a:custGeom>
            <a:avLst/>
            <a:gdLst>
              <a:gd name="connsiteX0" fmla="*/ 0 w 1038749"/>
              <a:gd name="connsiteY0" fmla="*/ 519375 h 1038749"/>
              <a:gd name="connsiteX1" fmla="*/ 519375 w 1038749"/>
              <a:gd name="connsiteY1" fmla="*/ 0 h 1038749"/>
              <a:gd name="connsiteX2" fmla="*/ 1038750 w 1038749"/>
              <a:gd name="connsiteY2" fmla="*/ 519375 h 1038749"/>
              <a:gd name="connsiteX3" fmla="*/ 519375 w 1038749"/>
              <a:gd name="connsiteY3" fmla="*/ 1038750 h 1038749"/>
              <a:gd name="connsiteX4" fmla="*/ 0 w 1038749"/>
              <a:gd name="connsiteY4" fmla="*/ 519375 h 10387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38749" h="1038749">
                <a:moveTo>
                  <a:pt x="0" y="519375"/>
                </a:moveTo>
                <a:cubicBezTo>
                  <a:pt x="0" y="232532"/>
                  <a:pt x="232532" y="0"/>
                  <a:pt x="519375" y="0"/>
                </a:cubicBezTo>
                <a:cubicBezTo>
                  <a:pt x="806218" y="0"/>
                  <a:pt x="1038750" y="232532"/>
                  <a:pt x="1038750" y="519375"/>
                </a:cubicBezTo>
                <a:cubicBezTo>
                  <a:pt x="1038750" y="806218"/>
                  <a:pt x="806218" y="1038750"/>
                  <a:pt x="519375" y="1038750"/>
                </a:cubicBezTo>
                <a:cubicBezTo>
                  <a:pt x="232532" y="1038750"/>
                  <a:pt x="0" y="806218"/>
                  <a:pt x="0" y="519375"/>
                </a:cubicBez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67361" tIns="167361" rIns="167361" bIns="167361" numCol="1" spcCol="1270" anchor="ctr" anchorCtr="0">
            <a:noAutofit/>
          </a:bodyPr>
          <a:lstStyle/>
          <a:p>
            <a:pPr lvl="0" algn="ctr" defTabSz="533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GB" sz="1200" kern="1200" dirty="0" smtClean="0">
                <a:solidFill>
                  <a:schemeClr val="tx1"/>
                </a:solidFill>
              </a:rPr>
              <a:t>Enable</a:t>
            </a:r>
          </a:p>
          <a:p>
            <a:pPr lvl="0" algn="ctr" defTabSz="533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GB" sz="1200" kern="1200" dirty="0" smtClean="0">
                <a:solidFill>
                  <a:schemeClr val="tx1"/>
                </a:solidFill>
              </a:rPr>
              <a:t>new services</a:t>
            </a:r>
            <a:endParaRPr lang="en-GB" sz="1200" kern="1200" dirty="0">
              <a:solidFill>
                <a:schemeClr val="tx1"/>
              </a:solidFill>
            </a:endParaRPr>
          </a:p>
        </p:txBody>
      </p:sp>
      <p:sp>
        <p:nvSpPr>
          <p:cNvPr id="21" name="Freeform 20"/>
          <p:cNvSpPr/>
          <p:nvPr/>
        </p:nvSpPr>
        <p:spPr>
          <a:xfrm rot="1800000">
            <a:off x="5806247" y="2283710"/>
            <a:ext cx="176437" cy="251147"/>
          </a:xfrm>
          <a:custGeom>
            <a:avLst/>
            <a:gdLst>
              <a:gd name="connsiteX0" fmla="*/ 0 w 176436"/>
              <a:gd name="connsiteY0" fmla="*/ 50229 h 251146"/>
              <a:gd name="connsiteX1" fmla="*/ 88218 w 176436"/>
              <a:gd name="connsiteY1" fmla="*/ 50229 h 251146"/>
              <a:gd name="connsiteX2" fmla="*/ 88218 w 176436"/>
              <a:gd name="connsiteY2" fmla="*/ 0 h 251146"/>
              <a:gd name="connsiteX3" fmla="*/ 176436 w 176436"/>
              <a:gd name="connsiteY3" fmla="*/ 125573 h 251146"/>
              <a:gd name="connsiteX4" fmla="*/ 88218 w 176436"/>
              <a:gd name="connsiteY4" fmla="*/ 251146 h 251146"/>
              <a:gd name="connsiteX5" fmla="*/ 88218 w 176436"/>
              <a:gd name="connsiteY5" fmla="*/ 200917 h 251146"/>
              <a:gd name="connsiteX6" fmla="*/ 0 w 176436"/>
              <a:gd name="connsiteY6" fmla="*/ 200917 h 251146"/>
              <a:gd name="connsiteX7" fmla="*/ 0 w 176436"/>
              <a:gd name="connsiteY7" fmla="*/ 50229 h 2511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6436" h="251146">
                <a:moveTo>
                  <a:pt x="176436" y="200917"/>
                </a:moveTo>
                <a:lnTo>
                  <a:pt x="88218" y="200917"/>
                </a:lnTo>
                <a:lnTo>
                  <a:pt x="88218" y="251146"/>
                </a:lnTo>
                <a:lnTo>
                  <a:pt x="0" y="125573"/>
                </a:lnTo>
                <a:lnTo>
                  <a:pt x="88218" y="0"/>
                </a:lnTo>
                <a:lnTo>
                  <a:pt x="88218" y="50229"/>
                </a:lnTo>
                <a:lnTo>
                  <a:pt x="176436" y="50229"/>
                </a:lnTo>
                <a:lnTo>
                  <a:pt x="176436" y="200917"/>
                </a:ln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2931" tIns="50230" rIns="0" bIns="50228" numCol="1" spcCol="1270" anchor="ctr" anchorCtr="0">
            <a:noAutofit/>
          </a:bodyPr>
          <a:lstStyle/>
          <a:p>
            <a:pPr lvl="0" algn="ctr" defTabSz="4889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GB" sz="1100" kern="1200"/>
          </a:p>
        </p:txBody>
      </p:sp>
      <p:sp>
        <p:nvSpPr>
          <p:cNvPr id="22" name="Freeform 21"/>
          <p:cNvSpPr/>
          <p:nvPr/>
        </p:nvSpPr>
        <p:spPr>
          <a:xfrm>
            <a:off x="4776824" y="1544501"/>
            <a:ext cx="1038749" cy="1038749"/>
          </a:xfrm>
          <a:custGeom>
            <a:avLst/>
            <a:gdLst>
              <a:gd name="connsiteX0" fmla="*/ 0 w 1038749"/>
              <a:gd name="connsiteY0" fmla="*/ 519375 h 1038749"/>
              <a:gd name="connsiteX1" fmla="*/ 519375 w 1038749"/>
              <a:gd name="connsiteY1" fmla="*/ 0 h 1038749"/>
              <a:gd name="connsiteX2" fmla="*/ 1038750 w 1038749"/>
              <a:gd name="connsiteY2" fmla="*/ 519375 h 1038749"/>
              <a:gd name="connsiteX3" fmla="*/ 519375 w 1038749"/>
              <a:gd name="connsiteY3" fmla="*/ 1038750 h 1038749"/>
              <a:gd name="connsiteX4" fmla="*/ 0 w 1038749"/>
              <a:gd name="connsiteY4" fmla="*/ 519375 h 10387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38749" h="1038749">
                <a:moveTo>
                  <a:pt x="0" y="519375"/>
                </a:moveTo>
                <a:cubicBezTo>
                  <a:pt x="0" y="232532"/>
                  <a:pt x="232532" y="0"/>
                  <a:pt x="519375" y="0"/>
                </a:cubicBezTo>
                <a:cubicBezTo>
                  <a:pt x="806218" y="0"/>
                  <a:pt x="1038750" y="232532"/>
                  <a:pt x="1038750" y="519375"/>
                </a:cubicBezTo>
                <a:cubicBezTo>
                  <a:pt x="1038750" y="806218"/>
                  <a:pt x="806218" y="1038750"/>
                  <a:pt x="519375" y="1038750"/>
                </a:cubicBezTo>
                <a:cubicBezTo>
                  <a:pt x="232532" y="1038750"/>
                  <a:pt x="0" y="806218"/>
                  <a:pt x="0" y="519375"/>
                </a:cubicBez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67361" tIns="167361" rIns="167361" bIns="167361" numCol="1" spcCol="1270" anchor="ctr" anchorCtr="0">
            <a:noAutofit/>
          </a:bodyPr>
          <a:lstStyle/>
          <a:p>
            <a:pPr lvl="0" algn="ctr" defTabSz="533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GB" sz="1200" kern="1200" baseline="0" dirty="0" smtClean="0">
                <a:solidFill>
                  <a:schemeClr val="tx1"/>
                </a:solidFill>
              </a:rPr>
              <a:t>“Boost”</a:t>
            </a:r>
          </a:p>
          <a:p>
            <a:pPr lvl="0" algn="ctr" defTabSz="533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GB" sz="1200" kern="1200" baseline="0" dirty="0" smtClean="0">
                <a:solidFill>
                  <a:schemeClr val="tx1"/>
                </a:solidFill>
              </a:rPr>
              <a:t>4G services</a:t>
            </a:r>
            <a:endParaRPr lang="en-GB" sz="1200" kern="1200" dirty="0"/>
          </a:p>
        </p:txBody>
      </p:sp>
      <p:sp>
        <p:nvSpPr>
          <p:cNvPr id="8" name="Content Placeholder 1"/>
          <p:cNvSpPr txBox="1">
            <a:spLocks/>
          </p:cNvSpPr>
          <p:nvPr/>
        </p:nvSpPr>
        <p:spPr>
          <a:xfrm>
            <a:off x="556829" y="1396698"/>
            <a:ext cx="3268603" cy="2457672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180975" indent="-180975" algn="l" defTabSz="914400" rtl="0" eaLnBrk="1" latinLnBrk="0" hangingPunct="1"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Font typeface="Arial" pitchFamily="34" charset="0"/>
              <a:buChar char="•"/>
              <a:defRPr lang="en-US" sz="1800" kern="1200" dirty="0" smtClean="0">
                <a:solidFill>
                  <a:schemeClr val="tx1"/>
                </a:solidFill>
                <a:latin typeface="Vodafone Rg" pitchFamily="34" charset="0"/>
                <a:ea typeface="+mn-ea"/>
                <a:cs typeface="+mn-cs"/>
              </a:defRPr>
            </a:lvl1pPr>
            <a:lvl2pPr marL="447675" indent="-180975" algn="l" defTabSz="914400" rtl="0" eaLnBrk="1" latinLnBrk="0" hangingPunct="1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  <a:buFont typeface="Calibri" pitchFamily="34" charset="0"/>
              <a:buChar char="–"/>
              <a:defRPr lang="en-US" sz="1400" kern="1200" dirty="0" smtClean="0">
                <a:solidFill>
                  <a:schemeClr val="tx1"/>
                </a:solidFill>
                <a:latin typeface="Vodafone Rg" pitchFamily="34" charset="0"/>
                <a:ea typeface="+mn-ea"/>
                <a:cs typeface="+mn-cs"/>
              </a:defRPr>
            </a:lvl2pPr>
            <a:lvl3pPr marL="714375" indent="-171450" algn="l" defTabSz="914400" rtl="0" eaLnBrk="1" latinLnBrk="0" hangingPunct="1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  <a:buFont typeface="Calibri" pitchFamily="34" charset="0"/>
              <a:buChar char="–"/>
              <a:defRPr lang="en-US" sz="1400" kern="1200" dirty="0" smtClean="0">
                <a:solidFill>
                  <a:schemeClr val="tx1"/>
                </a:solidFill>
                <a:latin typeface="Vodafone Rg" pitchFamily="34" charset="0"/>
                <a:ea typeface="+mn-ea"/>
                <a:cs typeface="+mn-cs"/>
              </a:defRPr>
            </a:lvl3pPr>
            <a:lvl4pPr marL="809625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Calibri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14425" indent="-123825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Calibri" pitchFamily="34" charset="0"/>
              <a:buChar char="–"/>
              <a:defRPr sz="12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600" dirty="0" smtClean="0"/>
              <a:t>Technology </a:t>
            </a:r>
            <a:r>
              <a:rPr lang="en-GB" sz="1600" dirty="0" smtClean="0"/>
              <a:t>innovation periodically requires non-linear changes</a:t>
            </a:r>
          </a:p>
          <a:p>
            <a:pPr lvl="1"/>
            <a:r>
              <a:rPr lang="en-GB" dirty="0" smtClean="0"/>
              <a:t>major gains come from native support</a:t>
            </a:r>
          </a:p>
          <a:p>
            <a:pPr lvl="1"/>
            <a:r>
              <a:rPr lang="en-GB" dirty="0" smtClean="0"/>
              <a:t>simplicity comes from a clean-sheet approach</a:t>
            </a:r>
            <a:endParaRPr lang="en-GB" sz="1600" dirty="0"/>
          </a:p>
          <a:p>
            <a:r>
              <a:rPr lang="en-GB" sz="1600" dirty="0" smtClean="0"/>
              <a:t>Driven </a:t>
            </a:r>
            <a:r>
              <a:rPr lang="en-GB" sz="1600" dirty="0" smtClean="0"/>
              <a:t>by the quest for new business opportunities</a:t>
            </a:r>
          </a:p>
          <a:p>
            <a:r>
              <a:rPr lang="en-GB" sz="1600" dirty="0" smtClean="0"/>
              <a:t>Driven </a:t>
            </a:r>
            <a:r>
              <a:rPr lang="en-GB" sz="1600" dirty="0" smtClean="0"/>
              <a:t>by consumers’ behaviour</a:t>
            </a:r>
          </a:p>
          <a:p>
            <a:r>
              <a:rPr lang="en-GB" sz="1600" dirty="0" smtClean="0"/>
              <a:t>Driven </a:t>
            </a:r>
            <a:r>
              <a:rPr lang="en-GB" sz="1600" dirty="0" smtClean="0"/>
              <a:t>by the evolution of the ecosystem</a:t>
            </a:r>
          </a:p>
          <a:p>
            <a:pPr lvl="1"/>
            <a:endParaRPr lang="en-GB" sz="1000" dirty="0" smtClean="0"/>
          </a:p>
          <a:p>
            <a:pPr marL="0" indent="0">
              <a:buFont typeface="Arial" pitchFamily="34" charset="0"/>
              <a:buNone/>
            </a:pPr>
            <a:endParaRPr lang="en-GB" sz="1400" dirty="0" smtClean="0"/>
          </a:p>
          <a:p>
            <a:endParaRPr lang="en-GB" sz="1400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4</a:t>
            </a:fld>
            <a:endParaRPr lang="en-GB" dirty="0"/>
          </a:p>
        </p:txBody>
      </p:sp>
      <p:sp>
        <p:nvSpPr>
          <p:cNvPr id="23" name="Rectangle 22"/>
          <p:cNvSpPr/>
          <p:nvPr/>
        </p:nvSpPr>
        <p:spPr>
          <a:xfrm>
            <a:off x="7261277" y="52442"/>
            <a:ext cx="184377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800" b="1" dirty="0"/>
              <a:t>S1-144361 </a:t>
            </a:r>
          </a:p>
        </p:txBody>
      </p:sp>
    </p:spTree>
    <p:extLst>
      <p:ext uri="{BB962C8B-B14F-4D97-AF65-F5344CB8AC3E}">
        <p14:creationId xmlns:p14="http://schemas.microsoft.com/office/powerpoint/2010/main" val="857414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1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What is driving 5G?</a:t>
            </a:r>
            <a:endParaRPr lang="en-GB" dirty="0"/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3331727031"/>
              </p:ext>
            </p:extLst>
          </p:nvPr>
        </p:nvGraphicFramePr>
        <p:xfrm>
          <a:off x="634765" y="900477"/>
          <a:ext cx="7779391" cy="38758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5</a:t>
            </a:fld>
            <a:endParaRPr lang="en-GB" dirty="0"/>
          </a:p>
        </p:txBody>
      </p:sp>
      <p:sp>
        <p:nvSpPr>
          <p:cNvPr id="5" name="Rectangle 4"/>
          <p:cNvSpPr/>
          <p:nvPr/>
        </p:nvSpPr>
        <p:spPr>
          <a:xfrm>
            <a:off x="7261277" y="52442"/>
            <a:ext cx="184377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800" b="1" dirty="0"/>
              <a:t>S1-144361 </a:t>
            </a:r>
          </a:p>
        </p:txBody>
      </p:sp>
    </p:spTree>
    <p:extLst>
      <p:ext uri="{BB962C8B-B14F-4D97-AF65-F5344CB8AC3E}">
        <p14:creationId xmlns:p14="http://schemas.microsoft.com/office/powerpoint/2010/main" val="3092756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745" y="1697929"/>
            <a:ext cx="1851429" cy="192214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1276" y="2470549"/>
            <a:ext cx="5232400" cy="915590"/>
          </a:xfrm>
        </p:spPr>
        <p:txBody>
          <a:bodyPr/>
          <a:lstStyle/>
          <a:p>
            <a:r>
              <a:rPr lang="en-GB" dirty="0" smtClean="0"/>
              <a:t>Quality of Experience (</a:t>
            </a:r>
            <a:r>
              <a:rPr lang="en-GB" dirty="0" err="1" smtClean="0"/>
              <a:t>QoE</a:t>
            </a:r>
            <a:r>
              <a:rPr lang="en-GB" dirty="0" smtClean="0"/>
              <a:t>)</a:t>
            </a:r>
            <a:endParaRPr lang="en-GB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63880537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User experience: Quality of Experience (</a:t>
            </a:r>
            <a:r>
              <a:rPr lang="en-GB" dirty="0" err="1" smtClean="0"/>
              <a:t>QoE</a:t>
            </a:r>
            <a:r>
              <a:rPr lang="en-GB" dirty="0" smtClean="0"/>
              <a:t>)</a:t>
            </a:r>
            <a:endParaRPr lang="en-GB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Throughput fluctuations can have a negative effect on user experience</a:t>
            </a:r>
          </a:p>
          <a:p>
            <a:r>
              <a:rPr lang="en-GB" dirty="0" smtClean="0"/>
              <a:t>Move away from average throughput to a more consistent way to measure </a:t>
            </a:r>
            <a:r>
              <a:rPr lang="en-GB" dirty="0" err="1" smtClean="0"/>
              <a:t>QoE</a:t>
            </a:r>
            <a:endParaRPr lang="en-GB" dirty="0" smtClean="0"/>
          </a:p>
          <a:p>
            <a:r>
              <a:rPr lang="en-GB" dirty="0" smtClean="0"/>
              <a:t>KPIs need to reflect end customer perceived quality for a range of important applications and devices</a:t>
            </a:r>
          </a:p>
          <a:p>
            <a:endParaRPr lang="en-GB" dirty="0" smtClean="0"/>
          </a:p>
          <a:p>
            <a:r>
              <a:rPr lang="en-GB" b="1" dirty="0" smtClean="0">
                <a:solidFill>
                  <a:srgbClr val="FF0000"/>
                </a:solidFill>
              </a:rPr>
              <a:t>How </a:t>
            </a:r>
            <a:r>
              <a:rPr lang="en-GB" b="1" dirty="0">
                <a:solidFill>
                  <a:srgbClr val="FF0000"/>
                </a:solidFill>
              </a:rPr>
              <a:t>can a consistent </a:t>
            </a:r>
            <a:r>
              <a:rPr lang="en-GB" b="1" dirty="0" err="1">
                <a:solidFill>
                  <a:srgbClr val="FF0000"/>
                </a:solidFill>
              </a:rPr>
              <a:t>QoE</a:t>
            </a:r>
            <a:r>
              <a:rPr lang="en-GB" b="1" dirty="0">
                <a:solidFill>
                  <a:srgbClr val="FF0000"/>
                </a:solidFill>
              </a:rPr>
              <a:t> be achieved</a:t>
            </a:r>
            <a:r>
              <a:rPr lang="en-GB" b="1" dirty="0" smtClean="0">
                <a:solidFill>
                  <a:srgbClr val="FF0000"/>
                </a:solidFill>
              </a:rPr>
              <a:t>?</a:t>
            </a:r>
          </a:p>
          <a:p>
            <a:r>
              <a:rPr lang="en-GB" b="1" dirty="0" smtClean="0">
                <a:solidFill>
                  <a:srgbClr val="FF0000"/>
                </a:solidFill>
              </a:rPr>
              <a:t>Increase data rate, reduce latency, optimise mobility </a:t>
            </a:r>
            <a:r>
              <a:rPr lang="en-GB" b="1" dirty="0">
                <a:solidFill>
                  <a:srgbClr val="FF0000"/>
                </a:solidFill>
                <a:sym typeface="Wingdings" panose="05000000000000000000" pitchFamily="2" charset="2"/>
              </a:rPr>
              <a:t> </a:t>
            </a:r>
            <a:r>
              <a:rPr lang="en-GB" b="1" dirty="0" smtClean="0">
                <a:solidFill>
                  <a:srgbClr val="FF0000"/>
                </a:solidFill>
                <a:sym typeface="Wingdings" panose="05000000000000000000" pitchFamily="2" charset="2"/>
              </a:rPr>
              <a:t>e.g. via Context-aware/User-centred </a:t>
            </a:r>
            <a:r>
              <a:rPr lang="en-GB" b="1" dirty="0">
                <a:solidFill>
                  <a:srgbClr val="FF0000"/>
                </a:solidFill>
                <a:sym typeface="Wingdings" panose="05000000000000000000" pitchFamily="2" charset="2"/>
              </a:rPr>
              <a:t>network</a:t>
            </a:r>
            <a:endParaRPr lang="en-GB" b="1" dirty="0" smtClean="0">
              <a:solidFill>
                <a:srgbClr val="FF0000"/>
              </a:solidFill>
            </a:endParaRPr>
          </a:p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7</a:t>
            </a:fld>
            <a:endParaRPr lang="en-GB" dirty="0"/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6246" y="1772825"/>
            <a:ext cx="3694496" cy="2194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ectangle 5"/>
          <p:cNvSpPr/>
          <p:nvPr/>
        </p:nvSpPr>
        <p:spPr>
          <a:xfrm>
            <a:off x="7261277" y="52442"/>
            <a:ext cx="184377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800" b="1" dirty="0"/>
              <a:t>S1-144361 </a:t>
            </a:r>
          </a:p>
        </p:txBody>
      </p:sp>
    </p:spTree>
    <p:extLst>
      <p:ext uri="{BB962C8B-B14F-4D97-AF65-F5344CB8AC3E}">
        <p14:creationId xmlns:p14="http://schemas.microsoft.com/office/powerpoint/2010/main" val="635653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/>
              <a:t>Business Enabling Capabilities </a:t>
            </a:r>
            <a:br>
              <a:rPr lang="en-GB" dirty="0"/>
            </a:b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84645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60426" y="126670"/>
            <a:ext cx="7810716" cy="875675"/>
          </a:xfrm>
        </p:spPr>
        <p:txBody>
          <a:bodyPr/>
          <a:lstStyle/>
          <a:p>
            <a:r>
              <a:rPr lang="en-GB" dirty="0" smtClean="0"/>
              <a:t>5G as an enabler for new services</a:t>
            </a:r>
            <a:endParaRPr lang="en-GB" dirty="0"/>
          </a:p>
        </p:txBody>
      </p:sp>
      <p:sp>
        <p:nvSpPr>
          <p:cNvPr id="5" name="Rectangle 4"/>
          <p:cNvSpPr/>
          <p:nvPr/>
        </p:nvSpPr>
        <p:spPr>
          <a:xfrm>
            <a:off x="460426" y="682025"/>
            <a:ext cx="1564317" cy="929061"/>
          </a:xfrm>
          <a:prstGeom prst="rect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spcFirstLastPara="0" vert="horz" wrap="square" lIns="6350" tIns="6350" rIns="6350" bIns="6350" numCol="1" spcCol="1270" rtlCol="0" anchor="ctr" anchorCtr="0">
            <a:noAutofit/>
          </a:bodyPr>
          <a:lstStyle/>
          <a:p>
            <a:pPr algn="ctr" defTabSz="444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GB" sz="1400" b="1" dirty="0" smtClean="0">
                <a:solidFill>
                  <a:schemeClr val="bg1"/>
                </a:solidFill>
                <a:latin typeface="Vodafone Rg" pitchFamily="34" charset="0"/>
              </a:rPr>
              <a:t>From Communications to Control</a:t>
            </a:r>
            <a:endParaRPr lang="en-GB" sz="1400" b="1" kern="1200" dirty="0" smtClean="0">
              <a:solidFill>
                <a:schemeClr val="bg1"/>
              </a:solidFill>
              <a:latin typeface="Vodafone Rg" pitchFamily="34" charset="0"/>
            </a:endParaRPr>
          </a:p>
        </p:txBody>
      </p:sp>
      <p:sp>
        <p:nvSpPr>
          <p:cNvPr id="6" name="Content Placeholder 1"/>
          <p:cNvSpPr txBox="1">
            <a:spLocks/>
          </p:cNvSpPr>
          <p:nvPr/>
        </p:nvSpPr>
        <p:spPr>
          <a:xfrm>
            <a:off x="4691742" y="564508"/>
            <a:ext cx="3559629" cy="140358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180975" indent="-180975" algn="l" defTabSz="914400" rtl="0" eaLnBrk="1" latinLnBrk="0" hangingPunct="1"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Font typeface="Arial" pitchFamily="34" charset="0"/>
              <a:buChar char="•"/>
              <a:defRPr lang="en-US" sz="1800" kern="1200" dirty="0" smtClean="0">
                <a:solidFill>
                  <a:schemeClr val="tx1"/>
                </a:solidFill>
                <a:latin typeface="Vodafone Rg" pitchFamily="34" charset="0"/>
                <a:ea typeface="+mn-ea"/>
                <a:cs typeface="+mn-cs"/>
              </a:defRPr>
            </a:lvl1pPr>
            <a:lvl2pPr marL="447675" indent="-180975" algn="l" defTabSz="914400" rtl="0" eaLnBrk="1" latinLnBrk="0" hangingPunct="1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  <a:buFont typeface="Calibri" pitchFamily="34" charset="0"/>
              <a:buChar char="–"/>
              <a:defRPr lang="en-US" sz="1400" kern="1200" dirty="0" smtClean="0">
                <a:solidFill>
                  <a:schemeClr val="tx1"/>
                </a:solidFill>
                <a:latin typeface="Vodafone Rg" pitchFamily="34" charset="0"/>
                <a:ea typeface="+mn-ea"/>
                <a:cs typeface="+mn-cs"/>
              </a:defRPr>
            </a:lvl2pPr>
            <a:lvl3pPr marL="714375" indent="-171450" algn="l" defTabSz="914400" rtl="0" eaLnBrk="1" latinLnBrk="0" hangingPunct="1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  <a:buFont typeface="Calibri" pitchFamily="34" charset="0"/>
              <a:buChar char="–"/>
              <a:defRPr lang="en-US" sz="1400" kern="1200" dirty="0" smtClean="0">
                <a:solidFill>
                  <a:schemeClr val="tx1"/>
                </a:solidFill>
                <a:latin typeface="Vodafone Rg" pitchFamily="34" charset="0"/>
                <a:ea typeface="+mn-ea"/>
                <a:cs typeface="+mn-cs"/>
              </a:defRPr>
            </a:lvl3pPr>
            <a:lvl4pPr marL="809625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Calibri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14425" indent="-123825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Calibri" pitchFamily="34" charset="0"/>
              <a:buChar char="–"/>
              <a:defRPr sz="12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72000">
              <a:spcAft>
                <a:spcPts val="0"/>
              </a:spcAft>
            </a:pPr>
            <a:r>
              <a:rPr lang="en-GB" dirty="0" smtClean="0"/>
              <a:t>Automated driving</a:t>
            </a:r>
          </a:p>
          <a:p>
            <a:pPr marL="72000">
              <a:spcAft>
                <a:spcPts val="0"/>
              </a:spcAft>
            </a:pPr>
            <a:r>
              <a:rPr lang="en-GB" dirty="0"/>
              <a:t>I</a:t>
            </a:r>
            <a:r>
              <a:rPr lang="en-GB" dirty="0" smtClean="0"/>
              <a:t>ndustrial sensor/actuator system</a:t>
            </a:r>
          </a:p>
          <a:p>
            <a:pPr marL="72000">
              <a:spcAft>
                <a:spcPts val="0"/>
              </a:spcAft>
            </a:pPr>
            <a:r>
              <a:rPr lang="en-GB" dirty="0"/>
              <a:t>R</a:t>
            </a:r>
            <a:r>
              <a:rPr lang="en-GB" dirty="0" smtClean="0"/>
              <a:t>emote content management</a:t>
            </a:r>
          </a:p>
          <a:p>
            <a:pPr marL="72000">
              <a:spcAft>
                <a:spcPts val="0"/>
              </a:spcAft>
            </a:pPr>
            <a:r>
              <a:rPr lang="en-GB" dirty="0"/>
              <a:t>R</a:t>
            </a:r>
            <a:r>
              <a:rPr lang="en-GB" dirty="0" smtClean="0"/>
              <a:t>eal-time distribution</a:t>
            </a:r>
          </a:p>
        </p:txBody>
      </p:sp>
      <p:sp>
        <p:nvSpPr>
          <p:cNvPr id="7" name="Rectangle 6"/>
          <p:cNvSpPr/>
          <p:nvPr/>
        </p:nvSpPr>
        <p:spPr>
          <a:xfrm>
            <a:off x="460424" y="1788560"/>
            <a:ext cx="1564317" cy="960169"/>
          </a:xfrm>
          <a:prstGeom prst="rect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spcFirstLastPara="0" vert="horz" wrap="square" lIns="6350" tIns="6350" rIns="6350" bIns="6350" numCol="1" spcCol="1270" rtlCol="0" anchor="ctr" anchorCtr="0">
            <a:noAutofit/>
          </a:bodyPr>
          <a:lstStyle/>
          <a:p>
            <a:pPr algn="ctr" defTabSz="444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GB" sz="1400" b="1" dirty="0" smtClean="0">
                <a:solidFill>
                  <a:schemeClr val="bg1"/>
                </a:solidFill>
                <a:latin typeface="Vodafone Rg" pitchFamily="34" charset="0"/>
              </a:rPr>
              <a:t>Ultra </a:t>
            </a:r>
          </a:p>
          <a:p>
            <a:pPr algn="ctr" defTabSz="444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GB" sz="1400" b="1" dirty="0" smtClean="0">
                <a:solidFill>
                  <a:schemeClr val="bg1"/>
                </a:solidFill>
                <a:latin typeface="Vodafone Rg" pitchFamily="34" charset="0"/>
              </a:rPr>
              <a:t>Reliable</a:t>
            </a:r>
            <a:endParaRPr lang="en-GB" sz="1400" b="1" kern="1200" dirty="0" smtClean="0">
              <a:solidFill>
                <a:schemeClr val="bg1"/>
              </a:solidFill>
              <a:latin typeface="Vodafone Rg" pitchFamily="34" charset="0"/>
            </a:endParaRPr>
          </a:p>
        </p:txBody>
      </p:sp>
      <p:sp>
        <p:nvSpPr>
          <p:cNvPr id="8" name="Content Placeholder 1"/>
          <p:cNvSpPr txBox="1">
            <a:spLocks/>
          </p:cNvSpPr>
          <p:nvPr/>
        </p:nvSpPr>
        <p:spPr>
          <a:xfrm>
            <a:off x="4691742" y="1828989"/>
            <a:ext cx="4180115" cy="140358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180975" indent="-180975" algn="l" defTabSz="914400" rtl="0" eaLnBrk="1" latinLnBrk="0" hangingPunct="1"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Font typeface="Arial" pitchFamily="34" charset="0"/>
              <a:buChar char="•"/>
              <a:defRPr lang="en-US" sz="1800" kern="1200" dirty="0" smtClean="0">
                <a:solidFill>
                  <a:schemeClr val="tx1"/>
                </a:solidFill>
                <a:latin typeface="Vodafone Rg" pitchFamily="34" charset="0"/>
                <a:ea typeface="+mn-ea"/>
                <a:cs typeface="+mn-cs"/>
              </a:defRPr>
            </a:lvl1pPr>
            <a:lvl2pPr marL="447675" indent="-180975" algn="l" defTabSz="914400" rtl="0" eaLnBrk="1" latinLnBrk="0" hangingPunct="1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  <a:buFont typeface="Calibri" pitchFamily="34" charset="0"/>
              <a:buChar char="–"/>
              <a:defRPr lang="en-US" sz="1400" kern="1200" dirty="0" smtClean="0">
                <a:solidFill>
                  <a:schemeClr val="tx1"/>
                </a:solidFill>
                <a:latin typeface="Vodafone Rg" pitchFamily="34" charset="0"/>
                <a:ea typeface="+mn-ea"/>
                <a:cs typeface="+mn-cs"/>
              </a:defRPr>
            </a:lvl2pPr>
            <a:lvl3pPr marL="714375" indent="-171450" algn="l" defTabSz="914400" rtl="0" eaLnBrk="1" latinLnBrk="0" hangingPunct="1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  <a:buFont typeface="Calibri" pitchFamily="34" charset="0"/>
              <a:buChar char="–"/>
              <a:defRPr lang="en-US" sz="1400" kern="1200" dirty="0" smtClean="0">
                <a:solidFill>
                  <a:schemeClr val="tx1"/>
                </a:solidFill>
                <a:latin typeface="Vodafone Rg" pitchFamily="34" charset="0"/>
                <a:ea typeface="+mn-ea"/>
                <a:cs typeface="+mn-cs"/>
              </a:defRPr>
            </a:lvl3pPr>
            <a:lvl4pPr marL="809625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Calibri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14425" indent="-123825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Calibri" pitchFamily="34" charset="0"/>
              <a:buChar char="–"/>
              <a:defRPr sz="12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0"/>
              </a:spcAft>
            </a:pPr>
            <a:r>
              <a:rPr lang="en-GB" dirty="0"/>
              <a:t>Emergency </a:t>
            </a:r>
            <a:r>
              <a:rPr lang="en-GB" dirty="0" smtClean="0"/>
              <a:t>services</a:t>
            </a:r>
          </a:p>
          <a:p>
            <a:pPr>
              <a:spcAft>
                <a:spcPts val="0"/>
              </a:spcAft>
            </a:pPr>
            <a:r>
              <a:rPr lang="en-GB" dirty="0" smtClean="0"/>
              <a:t>Business </a:t>
            </a:r>
            <a:r>
              <a:rPr lang="en-GB" dirty="0"/>
              <a:t>Service Level Agreements (</a:t>
            </a:r>
            <a:r>
              <a:rPr lang="en-GB" dirty="0" smtClean="0"/>
              <a:t>SLA)s</a:t>
            </a:r>
          </a:p>
          <a:p>
            <a:pPr>
              <a:spcAft>
                <a:spcPts val="0"/>
              </a:spcAft>
            </a:pPr>
            <a:r>
              <a:rPr lang="en-GB" dirty="0"/>
              <a:t>C</a:t>
            </a:r>
            <a:r>
              <a:rPr lang="en-GB" dirty="0" smtClean="0"/>
              <a:t>ontrol </a:t>
            </a:r>
            <a:r>
              <a:rPr lang="en-GB" dirty="0"/>
              <a:t>network for a </a:t>
            </a:r>
            <a:r>
              <a:rPr lang="en-GB" dirty="0" smtClean="0"/>
              <a:t>country’s </a:t>
            </a:r>
            <a:r>
              <a:rPr lang="en-GB" dirty="0"/>
              <a:t>entire </a:t>
            </a:r>
            <a:r>
              <a:rPr lang="en-GB" dirty="0" smtClean="0"/>
              <a:t>infrastructure</a:t>
            </a:r>
            <a:endParaRPr lang="en-GB" dirty="0"/>
          </a:p>
        </p:txBody>
      </p:sp>
      <p:sp>
        <p:nvSpPr>
          <p:cNvPr id="9" name="Rectangle 8"/>
          <p:cNvSpPr/>
          <p:nvPr/>
        </p:nvSpPr>
        <p:spPr>
          <a:xfrm>
            <a:off x="460423" y="2866246"/>
            <a:ext cx="1564317" cy="856668"/>
          </a:xfrm>
          <a:prstGeom prst="rect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spcFirstLastPara="0" vert="horz" wrap="square" lIns="6350" tIns="6350" rIns="6350" bIns="6350" numCol="1" spcCol="1270" rtlCol="0" anchor="ctr" anchorCtr="0">
            <a:noAutofit/>
          </a:bodyPr>
          <a:lstStyle/>
          <a:p>
            <a:pPr algn="ctr" defTabSz="444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GB" sz="1400" b="1" dirty="0" smtClean="0">
                <a:solidFill>
                  <a:schemeClr val="bg1"/>
                </a:solidFill>
                <a:latin typeface="Vodafone Rg" pitchFamily="34" charset="0"/>
              </a:rPr>
              <a:t>Cloud &amp; </a:t>
            </a:r>
          </a:p>
          <a:p>
            <a:pPr algn="ctr" defTabSz="444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GB" sz="1400" b="1" dirty="0" smtClean="0">
                <a:solidFill>
                  <a:schemeClr val="bg1"/>
                </a:solidFill>
                <a:latin typeface="Vodafone Rg" pitchFamily="34" charset="0"/>
              </a:rPr>
              <a:t>Smart Edge</a:t>
            </a:r>
            <a:endParaRPr lang="en-GB" sz="1400" b="1" kern="1200" dirty="0" smtClean="0">
              <a:solidFill>
                <a:schemeClr val="bg1"/>
              </a:solidFill>
              <a:latin typeface="Vodafone Rg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60426" y="3875314"/>
            <a:ext cx="1564317" cy="943167"/>
          </a:xfrm>
          <a:prstGeom prst="rect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spcFirstLastPara="0" vert="horz" wrap="square" lIns="6350" tIns="6350" rIns="6350" bIns="6350" numCol="1" spcCol="1270" rtlCol="0" anchor="ctr" anchorCtr="0">
            <a:noAutofit/>
          </a:bodyPr>
          <a:lstStyle/>
          <a:p>
            <a:pPr algn="ctr" defTabSz="444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GB" sz="1400" b="1" dirty="0" smtClean="0">
                <a:solidFill>
                  <a:schemeClr val="bg1"/>
                </a:solidFill>
                <a:latin typeface="Vodafone Rg" pitchFamily="34" charset="0"/>
              </a:rPr>
              <a:t>Internet of </a:t>
            </a:r>
          </a:p>
          <a:p>
            <a:pPr algn="ctr" defTabSz="444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GB" sz="1400" b="1" dirty="0" smtClean="0">
                <a:solidFill>
                  <a:schemeClr val="bg1"/>
                </a:solidFill>
                <a:latin typeface="Vodafone Rg" pitchFamily="34" charset="0"/>
              </a:rPr>
              <a:t>Things 2.0</a:t>
            </a:r>
          </a:p>
          <a:p>
            <a:pPr algn="ctr" defTabSz="444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GB" sz="1400" b="1" kern="1200" dirty="0" smtClean="0">
                <a:solidFill>
                  <a:schemeClr val="bg1"/>
                </a:solidFill>
                <a:latin typeface="Vodafone Rg" pitchFamily="34" charset="0"/>
              </a:rPr>
              <a:t>Industry 4.0</a:t>
            </a:r>
          </a:p>
        </p:txBody>
      </p:sp>
      <p:sp>
        <p:nvSpPr>
          <p:cNvPr id="11" name="Content Placeholder 1"/>
          <p:cNvSpPr txBox="1">
            <a:spLocks/>
          </p:cNvSpPr>
          <p:nvPr/>
        </p:nvSpPr>
        <p:spPr>
          <a:xfrm>
            <a:off x="4691742" y="3019885"/>
            <a:ext cx="4180115" cy="54939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180975" indent="-180975" algn="l" defTabSz="914400" rtl="0" eaLnBrk="1" latinLnBrk="0" hangingPunct="1"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Font typeface="Arial" pitchFamily="34" charset="0"/>
              <a:buChar char="•"/>
              <a:defRPr lang="en-US" sz="1800" kern="1200" dirty="0" smtClean="0">
                <a:solidFill>
                  <a:schemeClr val="tx1"/>
                </a:solidFill>
                <a:latin typeface="Vodafone Rg" pitchFamily="34" charset="0"/>
                <a:ea typeface="+mn-ea"/>
                <a:cs typeface="+mn-cs"/>
              </a:defRPr>
            </a:lvl1pPr>
            <a:lvl2pPr marL="447675" indent="-180975" algn="l" defTabSz="914400" rtl="0" eaLnBrk="1" latinLnBrk="0" hangingPunct="1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  <a:buFont typeface="Calibri" pitchFamily="34" charset="0"/>
              <a:buChar char="–"/>
              <a:defRPr lang="en-US" sz="1400" kern="1200" dirty="0" smtClean="0">
                <a:solidFill>
                  <a:schemeClr val="tx1"/>
                </a:solidFill>
                <a:latin typeface="Vodafone Rg" pitchFamily="34" charset="0"/>
                <a:ea typeface="+mn-ea"/>
                <a:cs typeface="+mn-cs"/>
              </a:defRPr>
            </a:lvl2pPr>
            <a:lvl3pPr marL="714375" indent="-171450" algn="l" defTabSz="914400" rtl="0" eaLnBrk="1" latinLnBrk="0" hangingPunct="1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  <a:buFont typeface="Calibri" pitchFamily="34" charset="0"/>
              <a:buChar char="–"/>
              <a:defRPr lang="en-US" sz="1400" kern="1200" dirty="0" smtClean="0">
                <a:solidFill>
                  <a:schemeClr val="tx1"/>
                </a:solidFill>
                <a:latin typeface="Vodafone Rg" pitchFamily="34" charset="0"/>
                <a:ea typeface="+mn-ea"/>
                <a:cs typeface="+mn-cs"/>
              </a:defRPr>
            </a:lvl3pPr>
            <a:lvl4pPr marL="809625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Calibri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14425" indent="-123825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Calibri" pitchFamily="34" charset="0"/>
              <a:buChar char="–"/>
              <a:defRPr sz="12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0"/>
              </a:spcAft>
            </a:pPr>
            <a:r>
              <a:rPr lang="en-GB" dirty="0" smtClean="0"/>
              <a:t>Distributed &amp; centralised</a:t>
            </a:r>
          </a:p>
          <a:p>
            <a:pPr>
              <a:spcAft>
                <a:spcPts val="0"/>
              </a:spcAft>
            </a:pPr>
            <a:r>
              <a:rPr lang="en-GB" dirty="0" smtClean="0"/>
              <a:t>Low latency local content &amp; control</a:t>
            </a:r>
          </a:p>
          <a:p>
            <a:pPr>
              <a:spcAft>
                <a:spcPts val="0"/>
              </a:spcAft>
            </a:pPr>
            <a:r>
              <a:rPr lang="en-GB" dirty="0" smtClean="0"/>
              <a:t>Tactile internet</a:t>
            </a:r>
          </a:p>
        </p:txBody>
      </p:sp>
      <p:pic>
        <p:nvPicPr>
          <p:cNvPr id="12" name="Picture 2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1584" y="682025"/>
            <a:ext cx="1870098" cy="990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17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42" b="4365"/>
          <a:stretch/>
        </p:blipFill>
        <p:spPr bwMode="auto">
          <a:xfrm>
            <a:off x="2391584" y="2877117"/>
            <a:ext cx="1870098" cy="8566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21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27" r="7681" b="8932"/>
          <a:stretch/>
        </p:blipFill>
        <p:spPr bwMode="auto">
          <a:xfrm>
            <a:off x="2391583" y="3875314"/>
            <a:ext cx="1870099" cy="943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Content Placeholder 1"/>
          <p:cNvSpPr txBox="1">
            <a:spLocks/>
          </p:cNvSpPr>
          <p:nvPr/>
        </p:nvSpPr>
        <p:spPr>
          <a:xfrm>
            <a:off x="4691742" y="4030192"/>
            <a:ext cx="4180115" cy="140358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180975" indent="-180975" algn="l" defTabSz="914400" rtl="0" eaLnBrk="1" latinLnBrk="0" hangingPunct="1"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Font typeface="Arial" pitchFamily="34" charset="0"/>
              <a:buChar char="•"/>
              <a:defRPr lang="en-US" sz="1800" kern="1200" dirty="0" smtClean="0">
                <a:solidFill>
                  <a:schemeClr val="tx1"/>
                </a:solidFill>
                <a:latin typeface="Vodafone Rg" pitchFamily="34" charset="0"/>
                <a:ea typeface="+mn-ea"/>
                <a:cs typeface="+mn-cs"/>
              </a:defRPr>
            </a:lvl1pPr>
            <a:lvl2pPr marL="447675" indent="-180975" algn="l" defTabSz="914400" rtl="0" eaLnBrk="1" latinLnBrk="0" hangingPunct="1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  <a:buFont typeface="Calibri" pitchFamily="34" charset="0"/>
              <a:buChar char="–"/>
              <a:defRPr lang="en-US" sz="1400" kern="1200" dirty="0" smtClean="0">
                <a:solidFill>
                  <a:schemeClr val="tx1"/>
                </a:solidFill>
                <a:latin typeface="Vodafone Rg" pitchFamily="34" charset="0"/>
                <a:ea typeface="+mn-ea"/>
                <a:cs typeface="+mn-cs"/>
              </a:defRPr>
            </a:lvl2pPr>
            <a:lvl3pPr marL="714375" indent="-171450" algn="l" defTabSz="914400" rtl="0" eaLnBrk="1" latinLnBrk="0" hangingPunct="1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  <a:buFont typeface="Calibri" pitchFamily="34" charset="0"/>
              <a:buChar char="–"/>
              <a:defRPr lang="en-US" sz="1400" kern="1200" dirty="0" smtClean="0">
                <a:solidFill>
                  <a:schemeClr val="tx1"/>
                </a:solidFill>
                <a:latin typeface="Vodafone Rg" pitchFamily="34" charset="0"/>
                <a:ea typeface="+mn-ea"/>
                <a:cs typeface="+mn-cs"/>
              </a:defRPr>
            </a:lvl3pPr>
            <a:lvl4pPr marL="809625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Calibri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14425" indent="-123825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Calibri" pitchFamily="34" charset="0"/>
              <a:buChar char="–"/>
              <a:defRPr sz="12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0"/>
              </a:spcAft>
            </a:pPr>
            <a:r>
              <a:rPr lang="en-GB" dirty="0"/>
              <a:t>Low &amp; </a:t>
            </a:r>
            <a:r>
              <a:rPr lang="en-GB" dirty="0" smtClean="0"/>
              <a:t>high </a:t>
            </a:r>
            <a:r>
              <a:rPr lang="en-GB" dirty="0"/>
              <a:t>data </a:t>
            </a:r>
            <a:r>
              <a:rPr lang="en-GB" dirty="0" smtClean="0"/>
              <a:t>rate / latency </a:t>
            </a:r>
            <a:endParaRPr lang="en-GB" dirty="0"/>
          </a:p>
          <a:p>
            <a:pPr>
              <a:spcAft>
                <a:spcPts val="0"/>
              </a:spcAft>
            </a:pPr>
            <a:r>
              <a:rPr lang="en-GB" dirty="0" smtClean="0"/>
              <a:t>Outdoor</a:t>
            </a:r>
            <a:r>
              <a:rPr lang="en-GB" dirty="0"/>
              <a:t>, indoor, </a:t>
            </a:r>
            <a:r>
              <a:rPr lang="en-GB" dirty="0" smtClean="0"/>
              <a:t>in vehicles,  </a:t>
            </a:r>
            <a:r>
              <a:rPr lang="en-GB" dirty="0"/>
              <a:t>on &amp; in the body</a:t>
            </a:r>
          </a:p>
        </p:txBody>
      </p:sp>
      <p:pic>
        <p:nvPicPr>
          <p:cNvPr id="18" name="Picture 13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33" t="3374" r="1971" b="3428"/>
          <a:stretch/>
        </p:blipFill>
        <p:spPr bwMode="auto">
          <a:xfrm>
            <a:off x="2391584" y="1828989"/>
            <a:ext cx="1870098" cy="9197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9</a:t>
            </a:fld>
            <a:endParaRPr lang="en-GB" dirty="0"/>
          </a:p>
        </p:txBody>
      </p:sp>
      <p:sp>
        <p:nvSpPr>
          <p:cNvPr id="16" name="Rectangle 15"/>
          <p:cNvSpPr/>
          <p:nvPr/>
        </p:nvSpPr>
        <p:spPr>
          <a:xfrm>
            <a:off x="7261277" y="52442"/>
            <a:ext cx="184377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800" b="1" dirty="0"/>
              <a:t>S1-144361 </a:t>
            </a:r>
          </a:p>
        </p:txBody>
      </p:sp>
    </p:spTree>
    <p:extLst>
      <p:ext uri="{BB962C8B-B14F-4D97-AF65-F5344CB8AC3E}">
        <p14:creationId xmlns:p14="http://schemas.microsoft.com/office/powerpoint/2010/main" val="4010506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Vodafone">
  <a:themeElements>
    <a:clrScheme name="Vodafone 2013">
      <a:dk1>
        <a:srgbClr val="000000"/>
      </a:dk1>
      <a:lt1>
        <a:srgbClr val="FFFFFF"/>
      </a:lt1>
      <a:dk2>
        <a:srgbClr val="5E2750"/>
      </a:dk2>
      <a:lt2>
        <a:srgbClr val="4A4D4E"/>
      </a:lt2>
      <a:accent1>
        <a:srgbClr val="E60000"/>
      </a:accent1>
      <a:accent2>
        <a:srgbClr val="A8B400"/>
      </a:accent2>
      <a:accent3>
        <a:srgbClr val="9C2AA0"/>
      </a:accent3>
      <a:accent4>
        <a:srgbClr val="EB9700"/>
      </a:accent4>
      <a:accent5>
        <a:srgbClr val="00B0CA"/>
      </a:accent5>
      <a:accent6>
        <a:srgbClr val="FECB00"/>
      </a:accent6>
      <a:hlink>
        <a:srgbClr val="E60000"/>
      </a:hlink>
      <a:folHlink>
        <a:srgbClr val="E60000"/>
      </a:folHlink>
    </a:clrScheme>
    <a:fontScheme name="Vodafone">
      <a:majorFont>
        <a:latin typeface="Vodafone Rg"/>
        <a:ea typeface=""/>
        <a:cs typeface=""/>
      </a:majorFont>
      <a:minorFont>
        <a:latin typeface="Vodafone Rg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25400" cap="flat" cmpd="sng" algn="ctr">
          <a:noFill/>
          <a:prstDash val="solid"/>
        </a:ln>
        <a:effectLst/>
      </a:spPr>
      <a:bodyPr spcFirstLastPara="0" vert="horz" wrap="square" lIns="6350" tIns="6350" rIns="6350" bIns="6350" numCol="1" spcCol="1270" rtlCol="0" anchor="ctr" anchorCtr="0">
        <a:noAutofit/>
      </a:bodyPr>
      <a:lstStyle>
        <a:defPPr algn="ctr" defTabSz="444500">
          <a:lnSpc>
            <a:spcPct val="90000"/>
          </a:lnSpc>
          <a:spcBef>
            <a:spcPct val="0"/>
          </a:spcBef>
          <a:spcAft>
            <a:spcPct val="35000"/>
          </a:spcAft>
          <a:defRPr sz="1000" kern="1200" dirty="0" smtClean="0">
            <a:solidFill>
              <a:srgbClr val="34342B"/>
            </a:solidFill>
            <a:latin typeface="Vodafone Rg" pitchFamily="34" charset="0"/>
            <a:ea typeface="+mn-ea"/>
            <a:cs typeface="+mn-cs"/>
          </a:defRPr>
        </a:defPPr>
      </a:lstStyle>
      <a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a:style>
    </a:spDef>
    <a:txDef>
      <a:spPr/>
      <a:bodyPr wrap="square" lIns="0" tIns="0" rIns="0" bIns="0" rtlCol="0">
        <a:noAutofit/>
      </a:bodyPr>
      <a:lstStyle>
        <a:defPPr marL="0" indent="0">
          <a:buFont typeface="Arial" pitchFamily="34" charset="0"/>
          <a:buNone/>
          <a:defRPr sz="1600" dirty="0" smtClean="0">
            <a:latin typeface="Vodafone Rg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um" ma:contentTypeID="0x01010045C4AEE61DDED940A4B89A602DFEC0A9" ma:contentTypeVersion="2" ma:contentTypeDescription="Új dokumentum létrehozása." ma:contentTypeScope="" ma:versionID="156965aa02fd0f95a41a512b0b3b16b0">
  <xsd:schema xmlns:xsd="http://www.w3.org/2001/XMLSchema" xmlns:xs="http://www.w3.org/2001/XMLSchema" xmlns:p="http://schemas.microsoft.com/office/2006/metadata/properties" xmlns:ns1="http://schemas.microsoft.com/sharepoint/v3" targetNamespace="http://schemas.microsoft.com/office/2006/metadata/properties" ma:root="true" ma:fieldsID="7a94aad836bc210acd212f8a06500444" ns1:_="">
    <xsd:import namespace="http://schemas.microsoft.com/sharepoint/v3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8" nillable="true" ma:displayName="Kezdés dátumának ütemezése" ma:internalName="PublishingStartDate">
      <xsd:simpleType>
        <xsd:restriction base="dms:Unknown"/>
      </xsd:simpleType>
    </xsd:element>
    <xsd:element name="PublishingExpirationDate" ma:index="9" nillable="true" ma:displayName="Befejezés dátumának ütemezése" ma:internalName="PublishingExpirationDat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artalomtípus"/>
        <xsd:element ref="dc:title" minOccurs="0" maxOccurs="1" ma:index="4" ma:displayName="Cím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PublishingExpirationDate xmlns="http://schemas.microsoft.com/sharepoint/v3" xsi:nil="true"/>
    <PublishingStartDate xmlns="http://schemas.microsoft.com/sharepoint/v3" xsi:nil="true"/>
  </documentManagement>
</p:properties>
</file>

<file path=customXml/itemProps1.xml><?xml version="1.0" encoding="utf-8"?>
<ds:datastoreItem xmlns:ds="http://schemas.openxmlformats.org/officeDocument/2006/customXml" ds:itemID="{B633E08B-E26E-431C-8059-0EDE370F6A92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4A3CA892-64AA-4F33-9E5E-31B76DF6151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92E7B931-C4D8-455A-BE39-0E1BC18CC55C}">
  <ds:schemaRefs>
    <ds:schemaRef ds:uri="http://schemas.microsoft.com/sharepoint/v3"/>
    <ds:schemaRef ds:uri="http://purl.org/dc/dcmitype/"/>
    <ds:schemaRef ds:uri="http://schemas.microsoft.com/office/2006/documentManagement/types"/>
    <ds:schemaRef ds:uri="http://schemas.microsoft.com/office/infopath/2007/PartnerControls"/>
    <ds:schemaRef ds:uri="http://purl.org/dc/terms/"/>
    <ds:schemaRef ds:uri="http://www.w3.org/XML/1998/namespace"/>
    <ds:schemaRef ds:uri="http://schemas.microsoft.com/office/2006/metadata/properties"/>
    <ds:schemaRef ds:uri="http://purl.org/dc/elements/1.1/"/>
    <ds:schemaRef ds:uri="http://schemas.openxmlformats.org/package/2006/metadata/core-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566</Words>
  <Application>Microsoft Office PowerPoint</Application>
  <PresentationFormat>On-screen Show (16:9)</PresentationFormat>
  <Paragraphs>138</Paragraphs>
  <Slides>17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Vodafone</vt:lpstr>
      <vt:lpstr>Overview of potential 5G study item  </vt:lpstr>
      <vt:lpstr>5G possibilities… Examples of what may be covered in a 5G study item </vt:lpstr>
      <vt:lpstr>Objectives of 5G</vt:lpstr>
      <vt:lpstr>A new “G” or an evolved “old G”?</vt:lpstr>
      <vt:lpstr>What is driving 5G?</vt:lpstr>
      <vt:lpstr>Quality of Experience (QoE)</vt:lpstr>
      <vt:lpstr>User experience: Quality of Experience (QoE)</vt:lpstr>
      <vt:lpstr>Business Enabling Capabilities  </vt:lpstr>
      <vt:lpstr>5G as an enabler for new services</vt:lpstr>
      <vt:lpstr>Enable operators to offer services in new markets</vt:lpstr>
      <vt:lpstr>Cost, Operation and Energy Efficiency </vt:lpstr>
      <vt:lpstr>Energy efficiency</vt:lpstr>
      <vt:lpstr>Cost-Adaptive, On-Demand Capability </vt:lpstr>
      <vt:lpstr>On-demand capability: Rapid service launch</vt:lpstr>
      <vt:lpstr>Next steps</vt:lpstr>
      <vt:lpstr>Next steps</vt:lpstr>
      <vt:lpstr>Thank you! 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16x9 PowerPoint Template &amp; Usage</dc:title>
  <dc:creator/>
  <cp:lastModifiedBy/>
  <cp:revision>99</cp:revision>
  <cp:lastPrinted>2011-08-30T12:20:26Z</cp:lastPrinted>
  <dcterms:created xsi:type="dcterms:W3CDTF">2013-08-14T12:09:46Z</dcterms:created>
  <dcterms:modified xsi:type="dcterms:W3CDTF">2014-11-05T22:18:14Z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0x01010045C4AEE61DDED940A4B89A602DFEC0A9</vt:lpwstr>
  </property>
  <property fmtid="{D5CDD505-2E9C-101B-9397-08002B2CF9AE}" pid="3" name="_NewReviewCycle">
    <vt:lpwstr/>
  </property>
  <property fmtid="{D5CDD505-2E9C-101B-9397-08002B2CF9AE}" pid="4" name="_AdHocReviewCycleID">
    <vt:i4>403260520</vt:i4>
  </property>
</Properties>
</file>