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8" r:id="rId3"/>
    <p:sldId id="256" r:id="rId4"/>
    <p:sldId id="260" r:id="rId5"/>
    <p:sldId id="25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233"/>
    <a:srgbClr val="A9DA74"/>
    <a:srgbClr val="FDA1A1"/>
    <a:srgbClr val="B6DF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PLMN 1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Cell A</c:v>
                </c:pt>
                <c:pt idx="1">
                  <c:v>Cell B</c:v>
                </c:pt>
                <c:pt idx="3">
                  <c:v>Cell A</c:v>
                </c:pt>
                <c:pt idx="4">
                  <c:v>Cell B</c:v>
                </c:pt>
                <c:pt idx="6">
                  <c:v>Cell A</c:v>
                </c:pt>
                <c:pt idx="7">
                  <c:v>Cell B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40</c:v>
                </c:pt>
                <c:pt idx="1">
                  <c:v>10</c:v>
                </c:pt>
                <c:pt idx="3">
                  <c:v>30</c:v>
                </c:pt>
                <c:pt idx="4">
                  <c:v>20</c:v>
                </c:pt>
                <c:pt idx="6">
                  <c:v>25</c:v>
                </c:pt>
                <c:pt idx="7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PLMN 2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Cell A</c:v>
                </c:pt>
                <c:pt idx="1">
                  <c:v>Cell B</c:v>
                </c:pt>
                <c:pt idx="3">
                  <c:v>Cell A</c:v>
                </c:pt>
                <c:pt idx="4">
                  <c:v>Cell B</c:v>
                </c:pt>
                <c:pt idx="6">
                  <c:v>Cell A</c:v>
                </c:pt>
                <c:pt idx="7">
                  <c:v>Cell B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50</c:v>
                </c:pt>
                <c:pt idx="1">
                  <c:v>20</c:v>
                </c:pt>
                <c:pt idx="3">
                  <c:v>50</c:v>
                </c:pt>
                <c:pt idx="4">
                  <c:v>20</c:v>
                </c:pt>
                <c:pt idx="6">
                  <c:v>35</c:v>
                </c:pt>
                <c:pt idx="7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6436992"/>
        <c:axId val="76438144"/>
      </c:barChart>
      <c:catAx>
        <c:axId val="76436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6438144"/>
        <c:crosses val="autoZero"/>
        <c:auto val="1"/>
        <c:lblAlgn val="ctr"/>
        <c:lblOffset val="100"/>
        <c:noMultiLvlLbl val="0"/>
      </c:catAx>
      <c:valAx>
        <c:axId val="76438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6436992"/>
        <c:crosses val="autoZero"/>
        <c:crossBetween val="between"/>
      </c:valAx>
      <c:spPr>
        <a:noFill/>
        <a:ln w="2541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3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D737-34A3-4814-993F-D9F594C24ED6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55151-386F-446A-866A-BE7B50E4A9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D737-34A3-4814-993F-D9F594C24ED6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55151-386F-446A-866A-BE7B50E4A9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D737-34A3-4814-993F-D9F594C24ED6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55151-386F-446A-866A-BE7B50E4A9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PT_7th_0707_high_タイトル_001_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127375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873250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r>
              <a:rPr lang="en-US" altLang="ja-JP" smtClean="0"/>
              <a:t>Click to edit Master title style</a:t>
            </a:r>
            <a:endParaRPr lang="en-US" altLang="ja-JP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292600"/>
            <a:ext cx="8642350" cy="1752600"/>
          </a:xfrm>
        </p:spPr>
        <p:txBody>
          <a:bodyPr anchor="ctr"/>
          <a:lstStyle>
            <a:lvl1pPr marL="0" indent="0" algn="ctr">
              <a:buFont typeface="Arial" charset="0"/>
              <a:buNone/>
              <a:defRPr sz="2000"/>
            </a:lvl1pPr>
          </a:lstStyle>
          <a:p>
            <a:r>
              <a:rPr lang="en-US" altLang="ja-JP" smtClean="0"/>
              <a:t>Click to edit Master subtitle style</a:t>
            </a: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51352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503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681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5871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209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393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8557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267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D737-34A3-4814-993F-D9F594C24ED6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55151-386F-446A-866A-BE7B50E4A9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ja-JP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3354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8515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5888"/>
            <a:ext cx="2209800" cy="6121400"/>
          </a:xfrm>
        </p:spPr>
        <p:txBody>
          <a:bodyPr vert="eaVert"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15888"/>
            <a:ext cx="6477000" cy="6121400"/>
          </a:xfrm>
        </p:spPr>
        <p:txBody>
          <a:bodyPr vert="eaVert"/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2344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r>
              <a:rPr lang="en-US" altLang="ja-JP" smtClean="0"/>
              <a:t>Click icon to add chart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58888" y="6524625"/>
            <a:ext cx="2159000" cy="3333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04800" y="6524625"/>
            <a:ext cx="811213" cy="333375"/>
          </a:xfr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8675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888"/>
            <a:ext cx="8839200" cy="539750"/>
          </a:xfrm>
        </p:spPr>
        <p:txBody>
          <a:bodyPr/>
          <a:lstStyle/>
          <a:p>
            <a:r>
              <a:rPr lang="en-US" altLang="ja-JP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52400" y="981075"/>
            <a:ext cx="8839200" cy="5256213"/>
          </a:xfrm>
        </p:spPr>
        <p:txBody>
          <a:bodyPr/>
          <a:lstStyle/>
          <a:p>
            <a:r>
              <a:rPr lang="en-US" altLang="ja-JP" smtClean="0"/>
              <a:t>Click icon to add table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58888" y="6524625"/>
            <a:ext cx="2159000" cy="3333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04800" y="6524625"/>
            <a:ext cx="811213" cy="333375"/>
          </a:xfrm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21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D737-34A3-4814-993F-D9F594C24ED6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55151-386F-446A-866A-BE7B50E4A9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D737-34A3-4814-993F-D9F594C24ED6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55151-386F-446A-866A-BE7B50E4A9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D737-34A3-4814-993F-D9F594C24ED6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55151-386F-446A-866A-BE7B50E4A9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D737-34A3-4814-993F-D9F594C24ED6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55151-386F-446A-866A-BE7B50E4A9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D737-34A3-4814-993F-D9F594C24ED6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55151-386F-446A-866A-BE7B50E4A9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D737-34A3-4814-993F-D9F594C24ED6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55151-386F-446A-866A-BE7B50E4A9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D737-34A3-4814-993F-D9F594C24ED6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55151-386F-446A-866A-BE7B50E4A9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8D737-34A3-4814-993F-D9F594C24ED6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55151-386F-446A-866A-BE7B50E4A9E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PT_7th_0707_high_スライド_B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489700"/>
            <a:ext cx="9144000" cy="368300"/>
          </a:xfrm>
          <a:prstGeom prst="rect">
            <a:avLst/>
          </a:prstGeom>
          <a:noFill/>
        </p:spPr>
      </p:pic>
      <p:pic>
        <p:nvPicPr>
          <p:cNvPr id="5123" name="Picture 3" descr="PPT_7th_0707_スライド_01"/>
          <p:cNvPicPr>
            <a:picLocks noChangeAspect="1" noChangeArrowheads="1"/>
          </p:cNvPicPr>
          <p:nvPr/>
        </p:nvPicPr>
        <p:blipFill>
          <a:blip r:embed="rId16" cstate="print"/>
          <a:srcRect t="79562"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15888"/>
            <a:ext cx="88392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24625"/>
            <a:ext cx="2159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800" b="0"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524625"/>
            <a:ext cx="811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gray">
          <a:xfrm>
            <a:off x="4078288" y="6584950"/>
            <a:ext cx="96678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800">
                <a:solidFill>
                  <a:srgbClr val="000000"/>
                </a:solidFill>
                <a:cs typeface="Osaka" charset="-128"/>
              </a:rPr>
              <a:t>NEC Confidential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81075"/>
            <a:ext cx="8839200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30866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▐"/>
        <a:defRPr kumimoji="1" sz="2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Arial" charset="0"/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RSE: Load </a:t>
            </a:r>
            <a:r>
              <a:rPr lang="en-US" dirty="0"/>
              <a:t>balancing and On-demand capacity negotiation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Joerg Swetina, Xavier Perez Costa</a:t>
            </a:r>
          </a:p>
          <a:p>
            <a:r>
              <a:rPr lang="en-US" dirty="0" smtClean="0"/>
              <a:t>NEC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594928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S1-135055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997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3354192"/>
              </p:ext>
            </p:extLst>
          </p:nvPr>
        </p:nvGraphicFramePr>
        <p:xfrm>
          <a:off x="967680" y="1237456"/>
          <a:ext cx="7924800" cy="4727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ounded Rectangular Callout 11"/>
          <p:cNvSpPr>
            <a:spLocks noChangeArrowheads="1"/>
          </p:cNvSpPr>
          <p:nvPr/>
        </p:nvSpPr>
        <p:spPr bwMode="auto">
          <a:xfrm>
            <a:off x="358080" y="4293097"/>
            <a:ext cx="1143000" cy="888504"/>
          </a:xfrm>
          <a:prstGeom prst="wedgeRoundRectCallout">
            <a:avLst>
              <a:gd name="adj1" fmla="val 85088"/>
              <a:gd name="adj2" fmla="val 23440"/>
              <a:gd name="adj3" fmla="val 16667"/>
            </a:avLst>
          </a:prstGeom>
          <a:solidFill>
            <a:srgbClr val="FDA1A1"/>
          </a:solidFill>
          <a:ln w="25400" algn="ctr">
            <a:noFill/>
            <a:round/>
            <a:headEnd/>
            <a:tailEnd/>
          </a:ln>
        </p:spPr>
        <p:txBody>
          <a:bodyPr wrap="none" lIns="288000" tIns="90000" rIns="288000" bIns="90000" anchor="ctr"/>
          <a:lstStyle/>
          <a:p>
            <a:pPr algn="ctr"/>
            <a:r>
              <a:rPr lang="en-US" sz="1400" b="1" dirty="0"/>
              <a:t>PLMN 1 is</a:t>
            </a:r>
            <a:br>
              <a:rPr lang="en-US" sz="1400" b="1" dirty="0"/>
            </a:br>
            <a:r>
              <a:rPr lang="en-US" sz="1400" b="1" dirty="0"/>
              <a:t>above its </a:t>
            </a:r>
            <a:br>
              <a:rPr lang="en-US" sz="1400" b="1" dirty="0"/>
            </a:br>
            <a:r>
              <a:rPr lang="en-US" sz="1400" b="1" dirty="0"/>
              <a:t>limit of 30 </a:t>
            </a:r>
            <a:r>
              <a:rPr lang="en-US" sz="1400" b="1" dirty="0" smtClean="0"/>
              <a:t>%</a:t>
            </a:r>
            <a:br>
              <a:rPr lang="en-US" sz="1400" b="1" dirty="0" smtClean="0"/>
            </a:br>
            <a:r>
              <a:rPr lang="en-US" sz="1400" b="1" dirty="0" smtClean="0"/>
              <a:t>!!!</a:t>
            </a:r>
            <a:endParaRPr lang="en-US" sz="1400" b="1" dirty="0"/>
          </a:p>
        </p:txBody>
      </p:sp>
      <p:sp>
        <p:nvSpPr>
          <p:cNvPr id="7" name="Line Callout 1 6"/>
          <p:cNvSpPr/>
          <p:nvPr/>
        </p:nvSpPr>
        <p:spPr bwMode="auto">
          <a:xfrm>
            <a:off x="251520" y="1176338"/>
            <a:ext cx="762000" cy="804862"/>
          </a:xfrm>
          <a:prstGeom prst="borderCallout1">
            <a:avLst>
              <a:gd name="adj1" fmla="val 51563"/>
              <a:gd name="adj2" fmla="val 97917"/>
              <a:gd name="adj3" fmla="val 81823"/>
              <a:gd name="adj4" fmla="val 200417"/>
            </a:avLst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88000" tIns="90000" rIns="288000" bIns="90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High</a:t>
            </a:r>
            <a:br>
              <a:rPr kumimoji="1" lang="en-US" sz="1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</a:br>
            <a:r>
              <a:rPr kumimoji="1" lang="en-US" sz="1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cell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i="1" dirty="0" smtClean="0">
                <a:solidFill>
                  <a:schemeClr val="bg1"/>
                </a:solidFill>
              </a:rPr>
              <a:t>Load!</a:t>
            </a:r>
            <a:endParaRPr kumimoji="1" lang="en-US" sz="18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9" name="Rounded Rectangular Callout 11"/>
          <p:cNvSpPr>
            <a:spLocks noChangeArrowheads="1"/>
          </p:cNvSpPr>
          <p:nvPr/>
        </p:nvSpPr>
        <p:spPr bwMode="auto">
          <a:xfrm>
            <a:off x="2481619" y="2996952"/>
            <a:ext cx="1295400" cy="1077057"/>
          </a:xfrm>
          <a:prstGeom prst="wedgeRoundRectCallout">
            <a:avLst>
              <a:gd name="adj1" fmla="val 82267"/>
              <a:gd name="adj2" fmla="val 121927"/>
              <a:gd name="adj3" fmla="val 16667"/>
            </a:avLst>
          </a:prstGeom>
          <a:solidFill>
            <a:srgbClr val="A9DA74"/>
          </a:solidFill>
          <a:ln w="25400" algn="ctr">
            <a:noFill/>
            <a:round/>
            <a:headEnd/>
            <a:tailEnd/>
          </a:ln>
        </p:spPr>
        <p:txBody>
          <a:bodyPr wrap="none" lIns="288000" tIns="90000" rIns="288000" bIns="90000" anchor="ctr"/>
          <a:lstStyle/>
          <a:p>
            <a:pPr algn="ctr"/>
            <a:r>
              <a:rPr lang="en-US" sz="1400" b="1" dirty="0" smtClean="0"/>
              <a:t>Agreed share </a:t>
            </a:r>
            <a:br>
              <a:rPr lang="en-US" sz="1400" b="1" dirty="0" smtClean="0"/>
            </a:br>
            <a:r>
              <a:rPr lang="en-US" sz="1400" b="1" dirty="0" smtClean="0"/>
              <a:t>of PLMN1 </a:t>
            </a:r>
            <a:br>
              <a:rPr lang="en-US" sz="1400" b="1" dirty="0" smtClean="0"/>
            </a:br>
            <a:r>
              <a:rPr lang="en-US" sz="1400" b="1" dirty="0" smtClean="0"/>
              <a:t>in cell A (30%)</a:t>
            </a:r>
            <a:br>
              <a:rPr lang="en-US" sz="1400" b="1" dirty="0" smtClean="0"/>
            </a:br>
            <a:r>
              <a:rPr lang="en-US" sz="1400" b="1" dirty="0" smtClean="0"/>
              <a:t>re-established</a:t>
            </a:r>
            <a:endParaRPr lang="en-US" b="1" dirty="0"/>
          </a:p>
        </p:txBody>
      </p:sp>
      <p:sp>
        <p:nvSpPr>
          <p:cNvPr id="10" name="Curved Up Arrow 9"/>
          <p:cNvSpPr/>
          <p:nvPr/>
        </p:nvSpPr>
        <p:spPr bwMode="auto">
          <a:xfrm>
            <a:off x="1920180" y="5867400"/>
            <a:ext cx="952500" cy="381000"/>
          </a:xfrm>
          <a:prstGeom prst="curvedUpArrow">
            <a:avLst>
              <a:gd name="adj1" fmla="val 52716"/>
              <a:gd name="adj2" fmla="val 72680"/>
              <a:gd name="adj3" fmla="val 55000"/>
            </a:avLst>
          </a:prstGeom>
          <a:solidFill>
            <a:schemeClr val="accent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88000" tIns="90000" rIns="288000" bIns="90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HGP創英角ｺﾞｼｯｸUB"/>
              <a:cs typeface="HGP創英角ｺﾞｼｯｸUB"/>
            </a:endParaRPr>
          </a:p>
        </p:txBody>
      </p:sp>
      <p:sp>
        <p:nvSpPr>
          <p:cNvPr id="11" name="Curved Up Arrow 10"/>
          <p:cNvSpPr/>
          <p:nvPr/>
        </p:nvSpPr>
        <p:spPr bwMode="auto">
          <a:xfrm>
            <a:off x="4155380" y="5867400"/>
            <a:ext cx="1003300" cy="381000"/>
          </a:xfrm>
          <a:prstGeom prst="curvedUpArrow">
            <a:avLst>
              <a:gd name="adj1" fmla="val 52716"/>
              <a:gd name="adj2" fmla="val 72680"/>
              <a:gd name="adj3" fmla="val 55000"/>
            </a:avLst>
          </a:prstGeom>
          <a:gradFill>
            <a:gsLst>
              <a:gs pos="0">
                <a:schemeClr val="accent2">
                  <a:lumMod val="87000"/>
                  <a:lumOff val="13000"/>
                </a:schemeClr>
              </a:gs>
              <a:gs pos="68000">
                <a:schemeClr val="accent2"/>
              </a:gs>
              <a:gs pos="70000">
                <a:schemeClr val="accent1"/>
              </a:gs>
              <a:gs pos="100000">
                <a:schemeClr val="accent1">
                  <a:lumMod val="96000"/>
                  <a:lumOff val="4000"/>
                </a:schemeClr>
              </a:gs>
            </a:gsLst>
            <a:lin ang="5400000" scaled="0"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88000" tIns="90000" rIns="288000" bIns="90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HGP創英角ｺﾞｼｯｸUB"/>
              <a:cs typeface="HGP創英角ｺﾞｼｯｸUB"/>
            </a:endParaRPr>
          </a:p>
        </p:txBody>
      </p:sp>
      <p:sp>
        <p:nvSpPr>
          <p:cNvPr id="2" name="Pentagon 1"/>
          <p:cNvSpPr/>
          <p:nvPr/>
        </p:nvSpPr>
        <p:spPr>
          <a:xfrm>
            <a:off x="2247876" y="1484784"/>
            <a:ext cx="1820068" cy="738664"/>
          </a:xfrm>
          <a:prstGeom prst="homePlate">
            <a:avLst/>
          </a:prstGeom>
          <a:solidFill>
            <a:srgbClr val="D8E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i="1" dirty="0" smtClean="0"/>
              <a:t>try to re-establish </a:t>
            </a:r>
            <a:br>
              <a:rPr lang="en-US" sz="1400" i="1" dirty="0" smtClean="0"/>
            </a:br>
            <a:r>
              <a:rPr lang="en-US" sz="1400" i="1" dirty="0" smtClean="0"/>
              <a:t>agreed share </a:t>
            </a:r>
            <a:br>
              <a:rPr lang="en-US" sz="1400" i="1" dirty="0" smtClean="0"/>
            </a:br>
            <a:r>
              <a:rPr lang="en-US" sz="1400" i="1" dirty="0" smtClean="0"/>
              <a:t>(PLMN 1)</a:t>
            </a:r>
            <a:endParaRPr lang="en-US" sz="1400" i="1" dirty="0"/>
          </a:p>
        </p:txBody>
      </p:sp>
      <p:sp>
        <p:nvSpPr>
          <p:cNvPr id="14" name="Pentagon 13"/>
          <p:cNvSpPr/>
          <p:nvPr/>
        </p:nvSpPr>
        <p:spPr>
          <a:xfrm>
            <a:off x="4860032" y="1484784"/>
            <a:ext cx="1820068" cy="738664"/>
          </a:xfrm>
          <a:prstGeom prst="homePlate">
            <a:avLst/>
          </a:prstGeom>
          <a:solidFill>
            <a:srgbClr val="D8E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i="1" dirty="0" smtClean="0"/>
              <a:t>further load balancing possible</a:t>
            </a:r>
            <a:br>
              <a:rPr lang="en-US" sz="1400" i="1" dirty="0" smtClean="0"/>
            </a:br>
            <a:r>
              <a:rPr lang="en-US" sz="1400" i="1" dirty="0" smtClean="0"/>
              <a:t>(PLMN 2 and 1)</a:t>
            </a:r>
            <a:endParaRPr lang="en-US" sz="1400" i="1" dirty="0"/>
          </a:p>
        </p:txBody>
      </p:sp>
      <p:sp>
        <p:nvSpPr>
          <p:cNvPr id="3" name="Rounded Rectangle 2"/>
          <p:cNvSpPr/>
          <p:nvPr/>
        </p:nvSpPr>
        <p:spPr>
          <a:xfrm>
            <a:off x="2411760" y="641102"/>
            <a:ext cx="3718346" cy="6996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Sharing Agreement: </a:t>
            </a:r>
          </a:p>
          <a:p>
            <a:pPr algn="ctr"/>
            <a:r>
              <a:rPr lang="en-US" dirty="0" smtClean="0"/>
              <a:t>PLMN 1: 30%, PLNM 2: 70%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527796" y="44624"/>
            <a:ext cx="6068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u="sng" dirty="0" smtClean="0"/>
              <a:t>Load balancing in Hosting E-UTRAN</a:t>
            </a:r>
            <a:endParaRPr lang="en-US" sz="2800" b="1" u="sng" dirty="0"/>
          </a:p>
        </p:txBody>
      </p:sp>
      <p:sp>
        <p:nvSpPr>
          <p:cNvPr id="12" name="TextBox 11"/>
          <p:cNvSpPr txBox="1"/>
          <p:nvPr/>
        </p:nvSpPr>
        <p:spPr>
          <a:xfrm>
            <a:off x="899592" y="594928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S1-135055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1179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Oval 113"/>
          <p:cNvSpPr/>
          <p:nvPr/>
        </p:nvSpPr>
        <p:spPr bwMode="auto">
          <a:xfrm>
            <a:off x="564013" y="2096869"/>
            <a:ext cx="1645787" cy="344066"/>
          </a:xfrm>
          <a:prstGeom prst="ellipse">
            <a:avLst/>
          </a:prstGeom>
          <a:noFill/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110" name="Oval 109"/>
          <p:cNvSpPr/>
          <p:nvPr/>
        </p:nvSpPr>
        <p:spPr bwMode="auto">
          <a:xfrm>
            <a:off x="2895600" y="2133803"/>
            <a:ext cx="1744298" cy="344066"/>
          </a:xfrm>
          <a:prstGeom prst="ellipse">
            <a:avLst/>
          </a:prstGeom>
          <a:noFill/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111" name="Oval 110"/>
          <p:cNvSpPr/>
          <p:nvPr/>
        </p:nvSpPr>
        <p:spPr bwMode="auto">
          <a:xfrm>
            <a:off x="4343400" y="2133803"/>
            <a:ext cx="1905000" cy="344066"/>
          </a:xfrm>
          <a:prstGeom prst="ellipse">
            <a:avLst/>
          </a:prstGeom>
          <a:noFill/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112" name="Oval 111"/>
          <p:cNvSpPr/>
          <p:nvPr/>
        </p:nvSpPr>
        <p:spPr bwMode="auto">
          <a:xfrm>
            <a:off x="5898013" y="2133803"/>
            <a:ext cx="1645787" cy="344066"/>
          </a:xfrm>
          <a:prstGeom prst="ellipse">
            <a:avLst/>
          </a:prstGeom>
          <a:noFill/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pic>
        <p:nvPicPr>
          <p:cNvPr id="117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0686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46050"/>
            <a:ext cx="8839200" cy="539750"/>
          </a:xfrm>
        </p:spPr>
        <p:txBody>
          <a:bodyPr/>
          <a:lstStyle/>
          <a:p>
            <a:r>
              <a:rPr lang="en-GB" sz="2400" u="sng" dirty="0"/>
              <a:t>Load balancing in Hosting E-UTRAN</a:t>
            </a:r>
            <a:endParaRPr lang="en-US" sz="2400" u="sn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E745AC-F83A-4C39-9CB0-EC9A0F41F9B2}" type="slidenum">
              <a:rPr lang="en-US" smtClean="0">
                <a:solidFill>
                  <a:srgbClr val="000000"/>
                </a:solidFill>
              </a:rPr>
              <a:pPr/>
              <a:t>3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8600" y="1868269"/>
            <a:ext cx="4683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i="1" dirty="0" err="1" smtClean="0">
                <a:solidFill>
                  <a:srgbClr val="000000"/>
                </a:solidFill>
              </a:rPr>
              <a:t>eNB</a:t>
            </a:r>
            <a:endParaRPr lang="en-US" sz="1100" b="1" i="1" dirty="0">
              <a:solidFill>
                <a:srgbClr val="000000"/>
              </a:solidFill>
            </a:endParaRPr>
          </a:p>
        </p:txBody>
      </p:sp>
      <p:grpSp>
        <p:nvGrpSpPr>
          <p:cNvPr id="37" name="Group 46"/>
          <p:cNvGrpSpPr>
            <a:grpSpLocks/>
          </p:cNvGrpSpPr>
          <p:nvPr/>
        </p:nvGrpSpPr>
        <p:grpSpPr bwMode="auto">
          <a:xfrm>
            <a:off x="1110959" y="1411069"/>
            <a:ext cx="504544" cy="1033684"/>
            <a:chOff x="5435" y="3545"/>
            <a:chExt cx="133" cy="275"/>
          </a:xfrm>
        </p:grpSpPr>
        <p:sp>
          <p:nvSpPr>
            <p:cNvPr id="38" name="Freeform 47"/>
            <p:cNvSpPr>
              <a:spLocks/>
            </p:cNvSpPr>
            <p:nvPr/>
          </p:nvSpPr>
          <p:spPr bwMode="auto">
            <a:xfrm>
              <a:off x="5445" y="3602"/>
              <a:ext cx="112" cy="194"/>
            </a:xfrm>
            <a:custGeom>
              <a:avLst/>
              <a:gdLst>
                <a:gd name="T0" fmla="*/ 56 w 112"/>
                <a:gd name="T1" fmla="*/ 194 h 194"/>
                <a:gd name="T2" fmla="*/ 112 w 112"/>
                <a:gd name="T3" fmla="*/ 165 h 194"/>
                <a:gd name="T4" fmla="*/ 19 w 112"/>
                <a:gd name="T5" fmla="*/ 117 h 194"/>
                <a:gd name="T6" fmla="*/ 83 w 112"/>
                <a:gd name="T7" fmla="*/ 84 h 194"/>
                <a:gd name="T8" fmla="*/ 35 w 112"/>
                <a:gd name="T9" fmla="*/ 60 h 194"/>
                <a:gd name="T10" fmla="*/ 72 w 112"/>
                <a:gd name="T11" fmla="*/ 41 h 194"/>
                <a:gd name="T12" fmla="*/ 43 w 112"/>
                <a:gd name="T13" fmla="*/ 26 h 194"/>
                <a:gd name="T14" fmla="*/ 66 w 112"/>
                <a:gd name="T15" fmla="*/ 14 h 194"/>
                <a:gd name="T16" fmla="*/ 48 w 112"/>
                <a:gd name="T17" fmla="*/ 4 h 194"/>
                <a:gd name="T18" fmla="*/ 55 w 112"/>
                <a:gd name="T19" fmla="*/ 0 h 194"/>
                <a:gd name="T20" fmla="*/ 63 w 112"/>
                <a:gd name="T21" fmla="*/ 4 h 194"/>
                <a:gd name="T22" fmla="*/ 45 w 112"/>
                <a:gd name="T23" fmla="*/ 14 h 194"/>
                <a:gd name="T24" fmla="*/ 68 w 112"/>
                <a:gd name="T25" fmla="*/ 26 h 194"/>
                <a:gd name="T26" fmla="*/ 39 w 112"/>
                <a:gd name="T27" fmla="*/ 41 h 194"/>
                <a:gd name="T28" fmla="*/ 76 w 112"/>
                <a:gd name="T29" fmla="*/ 60 h 194"/>
                <a:gd name="T30" fmla="*/ 29 w 112"/>
                <a:gd name="T31" fmla="*/ 84 h 194"/>
                <a:gd name="T32" fmla="*/ 93 w 112"/>
                <a:gd name="T33" fmla="*/ 117 h 194"/>
                <a:gd name="T34" fmla="*/ 0 w 112"/>
                <a:gd name="T35" fmla="*/ 165 h 194"/>
                <a:gd name="T36" fmla="*/ 56 w 112"/>
                <a:gd name="T37" fmla="*/ 194 h 1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2"/>
                <a:gd name="T58" fmla="*/ 0 h 194"/>
                <a:gd name="T59" fmla="*/ 112 w 112"/>
                <a:gd name="T60" fmla="*/ 194 h 1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2" h="194">
                  <a:moveTo>
                    <a:pt x="56" y="194"/>
                  </a:moveTo>
                  <a:lnTo>
                    <a:pt x="112" y="165"/>
                  </a:lnTo>
                  <a:lnTo>
                    <a:pt x="19" y="117"/>
                  </a:lnTo>
                  <a:lnTo>
                    <a:pt x="83" y="84"/>
                  </a:lnTo>
                  <a:lnTo>
                    <a:pt x="35" y="60"/>
                  </a:lnTo>
                  <a:lnTo>
                    <a:pt x="72" y="41"/>
                  </a:lnTo>
                  <a:lnTo>
                    <a:pt x="43" y="26"/>
                  </a:lnTo>
                  <a:lnTo>
                    <a:pt x="66" y="14"/>
                  </a:lnTo>
                  <a:lnTo>
                    <a:pt x="48" y="4"/>
                  </a:lnTo>
                  <a:lnTo>
                    <a:pt x="55" y="0"/>
                  </a:lnTo>
                  <a:lnTo>
                    <a:pt x="63" y="4"/>
                  </a:lnTo>
                  <a:lnTo>
                    <a:pt x="45" y="14"/>
                  </a:lnTo>
                  <a:lnTo>
                    <a:pt x="68" y="26"/>
                  </a:lnTo>
                  <a:lnTo>
                    <a:pt x="39" y="41"/>
                  </a:lnTo>
                  <a:lnTo>
                    <a:pt x="76" y="60"/>
                  </a:lnTo>
                  <a:lnTo>
                    <a:pt x="29" y="84"/>
                  </a:lnTo>
                  <a:lnTo>
                    <a:pt x="93" y="117"/>
                  </a:lnTo>
                  <a:lnTo>
                    <a:pt x="0" y="165"/>
                  </a:lnTo>
                  <a:lnTo>
                    <a:pt x="56" y="194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9" name="Line 48"/>
            <p:cNvSpPr>
              <a:spLocks noChangeShapeType="1"/>
            </p:cNvSpPr>
            <p:nvPr/>
          </p:nvSpPr>
          <p:spPr bwMode="auto">
            <a:xfrm>
              <a:off x="5501" y="3545"/>
              <a:ext cx="1" cy="275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0" name="Freeform 49"/>
            <p:cNvSpPr>
              <a:spLocks/>
            </p:cNvSpPr>
            <p:nvPr/>
          </p:nvSpPr>
          <p:spPr bwMode="auto">
            <a:xfrm>
              <a:off x="5455" y="3607"/>
              <a:ext cx="92" cy="159"/>
            </a:xfrm>
            <a:custGeom>
              <a:avLst/>
              <a:gdLst>
                <a:gd name="T0" fmla="*/ 46 w 92"/>
                <a:gd name="T1" fmla="*/ 159 h 159"/>
                <a:gd name="T2" fmla="*/ 0 w 92"/>
                <a:gd name="T3" fmla="*/ 135 h 159"/>
                <a:gd name="T4" fmla="*/ 78 w 92"/>
                <a:gd name="T5" fmla="*/ 96 h 159"/>
                <a:gd name="T6" fmla="*/ 21 w 92"/>
                <a:gd name="T7" fmla="*/ 67 h 159"/>
                <a:gd name="T8" fmla="*/ 63 w 92"/>
                <a:gd name="T9" fmla="*/ 45 h 159"/>
                <a:gd name="T10" fmla="*/ 31 w 92"/>
                <a:gd name="T11" fmla="*/ 28 h 159"/>
                <a:gd name="T12" fmla="*/ 57 w 92"/>
                <a:gd name="T13" fmla="*/ 14 h 159"/>
                <a:gd name="T14" fmla="*/ 37 w 92"/>
                <a:gd name="T15" fmla="*/ 4 h 159"/>
                <a:gd name="T16" fmla="*/ 45 w 92"/>
                <a:gd name="T17" fmla="*/ 0 h 159"/>
                <a:gd name="T18" fmla="*/ 54 w 92"/>
                <a:gd name="T19" fmla="*/ 4 h 159"/>
                <a:gd name="T20" fmla="*/ 34 w 92"/>
                <a:gd name="T21" fmla="*/ 14 h 159"/>
                <a:gd name="T22" fmla="*/ 61 w 92"/>
                <a:gd name="T23" fmla="*/ 28 h 159"/>
                <a:gd name="T24" fmla="*/ 27 w 92"/>
                <a:gd name="T25" fmla="*/ 45 h 159"/>
                <a:gd name="T26" fmla="*/ 70 w 92"/>
                <a:gd name="T27" fmla="*/ 67 h 159"/>
                <a:gd name="T28" fmla="*/ 14 w 92"/>
                <a:gd name="T29" fmla="*/ 96 h 159"/>
                <a:gd name="T30" fmla="*/ 92 w 92"/>
                <a:gd name="T31" fmla="*/ 135 h 159"/>
                <a:gd name="T32" fmla="*/ 46 w 92"/>
                <a:gd name="T33" fmla="*/ 159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2"/>
                <a:gd name="T52" fmla="*/ 0 h 159"/>
                <a:gd name="T53" fmla="*/ 92 w 92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2" h="159">
                  <a:moveTo>
                    <a:pt x="46" y="159"/>
                  </a:moveTo>
                  <a:lnTo>
                    <a:pt x="0" y="135"/>
                  </a:lnTo>
                  <a:lnTo>
                    <a:pt x="78" y="96"/>
                  </a:lnTo>
                  <a:lnTo>
                    <a:pt x="21" y="67"/>
                  </a:lnTo>
                  <a:lnTo>
                    <a:pt x="63" y="45"/>
                  </a:lnTo>
                  <a:lnTo>
                    <a:pt x="31" y="28"/>
                  </a:lnTo>
                  <a:lnTo>
                    <a:pt x="57" y="14"/>
                  </a:lnTo>
                  <a:lnTo>
                    <a:pt x="37" y="4"/>
                  </a:lnTo>
                  <a:lnTo>
                    <a:pt x="45" y="0"/>
                  </a:lnTo>
                  <a:lnTo>
                    <a:pt x="54" y="4"/>
                  </a:lnTo>
                  <a:lnTo>
                    <a:pt x="34" y="14"/>
                  </a:lnTo>
                  <a:lnTo>
                    <a:pt x="61" y="28"/>
                  </a:lnTo>
                  <a:lnTo>
                    <a:pt x="27" y="45"/>
                  </a:lnTo>
                  <a:lnTo>
                    <a:pt x="70" y="67"/>
                  </a:lnTo>
                  <a:lnTo>
                    <a:pt x="14" y="96"/>
                  </a:lnTo>
                  <a:lnTo>
                    <a:pt x="92" y="135"/>
                  </a:lnTo>
                  <a:lnTo>
                    <a:pt x="46" y="159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1" name="Freeform 50"/>
            <p:cNvSpPr>
              <a:spLocks/>
            </p:cNvSpPr>
            <p:nvPr/>
          </p:nvSpPr>
          <p:spPr bwMode="auto">
            <a:xfrm>
              <a:off x="5435" y="3578"/>
              <a:ext cx="133" cy="242"/>
            </a:xfrm>
            <a:custGeom>
              <a:avLst/>
              <a:gdLst>
                <a:gd name="T0" fmla="*/ 0 w 501"/>
                <a:gd name="T1" fmla="*/ 0 h 916"/>
                <a:gd name="T2" fmla="*/ 0 w 501"/>
                <a:gd name="T3" fmla="*/ 0 h 916"/>
                <a:gd name="T4" fmla="*/ 0 w 501"/>
                <a:gd name="T5" fmla="*/ 0 h 916"/>
                <a:gd name="T6" fmla="*/ 0 w 501"/>
                <a:gd name="T7" fmla="*/ 0 h 916"/>
                <a:gd name="T8" fmla="*/ 0 w 501"/>
                <a:gd name="T9" fmla="*/ 0 h 916"/>
                <a:gd name="T10" fmla="*/ 0 w 501"/>
                <a:gd name="T11" fmla="*/ 0 h 916"/>
                <a:gd name="T12" fmla="*/ 0 w 501"/>
                <a:gd name="T13" fmla="*/ 0 h 916"/>
                <a:gd name="T14" fmla="*/ 0 w 501"/>
                <a:gd name="T15" fmla="*/ 0 h 916"/>
                <a:gd name="T16" fmla="*/ 0 w 501"/>
                <a:gd name="T17" fmla="*/ 0 h 916"/>
                <a:gd name="T18" fmla="*/ 0 w 501"/>
                <a:gd name="T19" fmla="*/ 0 h 916"/>
                <a:gd name="T20" fmla="*/ 0 w 501"/>
                <a:gd name="T21" fmla="*/ 0 h 916"/>
                <a:gd name="T22" fmla="*/ 0 w 501"/>
                <a:gd name="T23" fmla="*/ 0 h 916"/>
                <a:gd name="T24" fmla="*/ 0 w 501"/>
                <a:gd name="T25" fmla="*/ 0 h 916"/>
                <a:gd name="T26" fmla="*/ 0 w 501"/>
                <a:gd name="T27" fmla="*/ 0 h 916"/>
                <a:gd name="T28" fmla="*/ 0 w 501"/>
                <a:gd name="T29" fmla="*/ 0 h 916"/>
                <a:gd name="T30" fmla="*/ 0 w 501"/>
                <a:gd name="T31" fmla="*/ 0 h 9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01"/>
                <a:gd name="T49" fmla="*/ 0 h 916"/>
                <a:gd name="T50" fmla="*/ 501 w 501"/>
                <a:gd name="T51" fmla="*/ 916 h 91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01" h="916">
                  <a:moveTo>
                    <a:pt x="0" y="801"/>
                  </a:moveTo>
                  <a:cubicBezTo>
                    <a:pt x="101" y="576"/>
                    <a:pt x="173" y="342"/>
                    <a:pt x="214" y="104"/>
                  </a:cubicBezTo>
                  <a:lnTo>
                    <a:pt x="226" y="103"/>
                  </a:lnTo>
                  <a:cubicBezTo>
                    <a:pt x="229" y="69"/>
                    <a:pt x="231" y="34"/>
                    <a:pt x="233" y="0"/>
                  </a:cubicBezTo>
                  <a:cubicBezTo>
                    <a:pt x="242" y="0"/>
                    <a:pt x="251" y="0"/>
                    <a:pt x="260" y="0"/>
                  </a:cubicBezTo>
                  <a:cubicBezTo>
                    <a:pt x="261" y="33"/>
                    <a:pt x="263" y="67"/>
                    <a:pt x="266" y="101"/>
                  </a:cubicBezTo>
                  <a:cubicBezTo>
                    <a:pt x="270" y="101"/>
                    <a:pt x="274" y="102"/>
                    <a:pt x="278" y="103"/>
                  </a:cubicBezTo>
                  <a:cubicBezTo>
                    <a:pt x="317" y="343"/>
                    <a:pt x="392" y="578"/>
                    <a:pt x="501" y="801"/>
                  </a:cubicBezTo>
                  <a:lnTo>
                    <a:pt x="460" y="714"/>
                  </a:lnTo>
                  <a:lnTo>
                    <a:pt x="249" y="822"/>
                  </a:lnTo>
                  <a:lnTo>
                    <a:pt x="248" y="916"/>
                  </a:lnTo>
                  <a:lnTo>
                    <a:pt x="249" y="822"/>
                  </a:lnTo>
                  <a:lnTo>
                    <a:pt x="38" y="713"/>
                  </a:lnTo>
                  <a:lnTo>
                    <a:pt x="0" y="801"/>
                  </a:ln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2" name="Group 46"/>
          <p:cNvGrpSpPr>
            <a:grpSpLocks/>
          </p:cNvGrpSpPr>
          <p:nvPr/>
        </p:nvGrpSpPr>
        <p:grpSpPr bwMode="auto">
          <a:xfrm>
            <a:off x="3471401" y="1411069"/>
            <a:ext cx="504544" cy="1033684"/>
            <a:chOff x="5435" y="3545"/>
            <a:chExt cx="133" cy="275"/>
          </a:xfrm>
        </p:grpSpPr>
        <p:sp>
          <p:nvSpPr>
            <p:cNvPr id="43" name="Freeform 47"/>
            <p:cNvSpPr>
              <a:spLocks/>
            </p:cNvSpPr>
            <p:nvPr/>
          </p:nvSpPr>
          <p:spPr bwMode="auto">
            <a:xfrm>
              <a:off x="5445" y="3602"/>
              <a:ext cx="112" cy="194"/>
            </a:xfrm>
            <a:custGeom>
              <a:avLst/>
              <a:gdLst>
                <a:gd name="T0" fmla="*/ 56 w 112"/>
                <a:gd name="T1" fmla="*/ 194 h 194"/>
                <a:gd name="T2" fmla="*/ 112 w 112"/>
                <a:gd name="T3" fmla="*/ 165 h 194"/>
                <a:gd name="T4" fmla="*/ 19 w 112"/>
                <a:gd name="T5" fmla="*/ 117 h 194"/>
                <a:gd name="T6" fmla="*/ 83 w 112"/>
                <a:gd name="T7" fmla="*/ 84 h 194"/>
                <a:gd name="T8" fmla="*/ 35 w 112"/>
                <a:gd name="T9" fmla="*/ 60 h 194"/>
                <a:gd name="T10" fmla="*/ 72 w 112"/>
                <a:gd name="T11" fmla="*/ 41 h 194"/>
                <a:gd name="T12" fmla="*/ 43 w 112"/>
                <a:gd name="T13" fmla="*/ 26 h 194"/>
                <a:gd name="T14" fmla="*/ 66 w 112"/>
                <a:gd name="T15" fmla="*/ 14 h 194"/>
                <a:gd name="T16" fmla="*/ 48 w 112"/>
                <a:gd name="T17" fmla="*/ 4 h 194"/>
                <a:gd name="T18" fmla="*/ 55 w 112"/>
                <a:gd name="T19" fmla="*/ 0 h 194"/>
                <a:gd name="T20" fmla="*/ 63 w 112"/>
                <a:gd name="T21" fmla="*/ 4 h 194"/>
                <a:gd name="T22" fmla="*/ 45 w 112"/>
                <a:gd name="T23" fmla="*/ 14 h 194"/>
                <a:gd name="T24" fmla="*/ 68 w 112"/>
                <a:gd name="T25" fmla="*/ 26 h 194"/>
                <a:gd name="T26" fmla="*/ 39 w 112"/>
                <a:gd name="T27" fmla="*/ 41 h 194"/>
                <a:gd name="T28" fmla="*/ 76 w 112"/>
                <a:gd name="T29" fmla="*/ 60 h 194"/>
                <a:gd name="T30" fmla="*/ 29 w 112"/>
                <a:gd name="T31" fmla="*/ 84 h 194"/>
                <a:gd name="T32" fmla="*/ 93 w 112"/>
                <a:gd name="T33" fmla="*/ 117 h 194"/>
                <a:gd name="T34" fmla="*/ 0 w 112"/>
                <a:gd name="T35" fmla="*/ 165 h 194"/>
                <a:gd name="T36" fmla="*/ 56 w 112"/>
                <a:gd name="T37" fmla="*/ 194 h 1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2"/>
                <a:gd name="T58" fmla="*/ 0 h 194"/>
                <a:gd name="T59" fmla="*/ 112 w 112"/>
                <a:gd name="T60" fmla="*/ 194 h 1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2" h="194">
                  <a:moveTo>
                    <a:pt x="56" y="194"/>
                  </a:moveTo>
                  <a:lnTo>
                    <a:pt x="112" y="165"/>
                  </a:lnTo>
                  <a:lnTo>
                    <a:pt x="19" y="117"/>
                  </a:lnTo>
                  <a:lnTo>
                    <a:pt x="83" y="84"/>
                  </a:lnTo>
                  <a:lnTo>
                    <a:pt x="35" y="60"/>
                  </a:lnTo>
                  <a:lnTo>
                    <a:pt x="72" y="41"/>
                  </a:lnTo>
                  <a:lnTo>
                    <a:pt x="43" y="26"/>
                  </a:lnTo>
                  <a:lnTo>
                    <a:pt x="66" y="14"/>
                  </a:lnTo>
                  <a:lnTo>
                    <a:pt x="48" y="4"/>
                  </a:lnTo>
                  <a:lnTo>
                    <a:pt x="55" y="0"/>
                  </a:lnTo>
                  <a:lnTo>
                    <a:pt x="63" y="4"/>
                  </a:lnTo>
                  <a:lnTo>
                    <a:pt x="45" y="14"/>
                  </a:lnTo>
                  <a:lnTo>
                    <a:pt x="68" y="26"/>
                  </a:lnTo>
                  <a:lnTo>
                    <a:pt x="39" y="41"/>
                  </a:lnTo>
                  <a:lnTo>
                    <a:pt x="76" y="60"/>
                  </a:lnTo>
                  <a:lnTo>
                    <a:pt x="29" y="84"/>
                  </a:lnTo>
                  <a:lnTo>
                    <a:pt x="93" y="117"/>
                  </a:lnTo>
                  <a:lnTo>
                    <a:pt x="0" y="165"/>
                  </a:lnTo>
                  <a:lnTo>
                    <a:pt x="56" y="194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4" name="Line 48"/>
            <p:cNvSpPr>
              <a:spLocks noChangeShapeType="1"/>
            </p:cNvSpPr>
            <p:nvPr/>
          </p:nvSpPr>
          <p:spPr bwMode="auto">
            <a:xfrm>
              <a:off x="5501" y="3545"/>
              <a:ext cx="1" cy="275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auto">
            <a:xfrm>
              <a:off x="5455" y="3607"/>
              <a:ext cx="92" cy="159"/>
            </a:xfrm>
            <a:custGeom>
              <a:avLst/>
              <a:gdLst>
                <a:gd name="T0" fmla="*/ 46 w 92"/>
                <a:gd name="T1" fmla="*/ 159 h 159"/>
                <a:gd name="T2" fmla="*/ 0 w 92"/>
                <a:gd name="T3" fmla="*/ 135 h 159"/>
                <a:gd name="T4" fmla="*/ 78 w 92"/>
                <a:gd name="T5" fmla="*/ 96 h 159"/>
                <a:gd name="T6" fmla="*/ 21 w 92"/>
                <a:gd name="T7" fmla="*/ 67 h 159"/>
                <a:gd name="T8" fmla="*/ 63 w 92"/>
                <a:gd name="T9" fmla="*/ 45 h 159"/>
                <a:gd name="T10" fmla="*/ 31 w 92"/>
                <a:gd name="T11" fmla="*/ 28 h 159"/>
                <a:gd name="T12" fmla="*/ 57 w 92"/>
                <a:gd name="T13" fmla="*/ 14 h 159"/>
                <a:gd name="T14" fmla="*/ 37 w 92"/>
                <a:gd name="T15" fmla="*/ 4 h 159"/>
                <a:gd name="T16" fmla="*/ 45 w 92"/>
                <a:gd name="T17" fmla="*/ 0 h 159"/>
                <a:gd name="T18" fmla="*/ 54 w 92"/>
                <a:gd name="T19" fmla="*/ 4 h 159"/>
                <a:gd name="T20" fmla="*/ 34 w 92"/>
                <a:gd name="T21" fmla="*/ 14 h 159"/>
                <a:gd name="T22" fmla="*/ 61 w 92"/>
                <a:gd name="T23" fmla="*/ 28 h 159"/>
                <a:gd name="T24" fmla="*/ 27 w 92"/>
                <a:gd name="T25" fmla="*/ 45 h 159"/>
                <a:gd name="T26" fmla="*/ 70 w 92"/>
                <a:gd name="T27" fmla="*/ 67 h 159"/>
                <a:gd name="T28" fmla="*/ 14 w 92"/>
                <a:gd name="T29" fmla="*/ 96 h 159"/>
                <a:gd name="T30" fmla="*/ 92 w 92"/>
                <a:gd name="T31" fmla="*/ 135 h 159"/>
                <a:gd name="T32" fmla="*/ 46 w 92"/>
                <a:gd name="T33" fmla="*/ 159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2"/>
                <a:gd name="T52" fmla="*/ 0 h 159"/>
                <a:gd name="T53" fmla="*/ 92 w 92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2" h="159">
                  <a:moveTo>
                    <a:pt x="46" y="159"/>
                  </a:moveTo>
                  <a:lnTo>
                    <a:pt x="0" y="135"/>
                  </a:lnTo>
                  <a:lnTo>
                    <a:pt x="78" y="96"/>
                  </a:lnTo>
                  <a:lnTo>
                    <a:pt x="21" y="67"/>
                  </a:lnTo>
                  <a:lnTo>
                    <a:pt x="63" y="45"/>
                  </a:lnTo>
                  <a:lnTo>
                    <a:pt x="31" y="28"/>
                  </a:lnTo>
                  <a:lnTo>
                    <a:pt x="57" y="14"/>
                  </a:lnTo>
                  <a:lnTo>
                    <a:pt x="37" y="4"/>
                  </a:lnTo>
                  <a:lnTo>
                    <a:pt x="45" y="0"/>
                  </a:lnTo>
                  <a:lnTo>
                    <a:pt x="54" y="4"/>
                  </a:lnTo>
                  <a:lnTo>
                    <a:pt x="34" y="14"/>
                  </a:lnTo>
                  <a:lnTo>
                    <a:pt x="61" y="28"/>
                  </a:lnTo>
                  <a:lnTo>
                    <a:pt x="27" y="45"/>
                  </a:lnTo>
                  <a:lnTo>
                    <a:pt x="70" y="67"/>
                  </a:lnTo>
                  <a:lnTo>
                    <a:pt x="14" y="96"/>
                  </a:lnTo>
                  <a:lnTo>
                    <a:pt x="92" y="135"/>
                  </a:lnTo>
                  <a:lnTo>
                    <a:pt x="46" y="159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auto">
            <a:xfrm>
              <a:off x="5435" y="3578"/>
              <a:ext cx="133" cy="242"/>
            </a:xfrm>
            <a:custGeom>
              <a:avLst/>
              <a:gdLst>
                <a:gd name="T0" fmla="*/ 0 w 501"/>
                <a:gd name="T1" fmla="*/ 0 h 916"/>
                <a:gd name="T2" fmla="*/ 0 w 501"/>
                <a:gd name="T3" fmla="*/ 0 h 916"/>
                <a:gd name="T4" fmla="*/ 0 w 501"/>
                <a:gd name="T5" fmla="*/ 0 h 916"/>
                <a:gd name="T6" fmla="*/ 0 w 501"/>
                <a:gd name="T7" fmla="*/ 0 h 916"/>
                <a:gd name="T8" fmla="*/ 0 w 501"/>
                <a:gd name="T9" fmla="*/ 0 h 916"/>
                <a:gd name="T10" fmla="*/ 0 w 501"/>
                <a:gd name="T11" fmla="*/ 0 h 916"/>
                <a:gd name="T12" fmla="*/ 0 w 501"/>
                <a:gd name="T13" fmla="*/ 0 h 916"/>
                <a:gd name="T14" fmla="*/ 0 w 501"/>
                <a:gd name="T15" fmla="*/ 0 h 916"/>
                <a:gd name="T16" fmla="*/ 0 w 501"/>
                <a:gd name="T17" fmla="*/ 0 h 916"/>
                <a:gd name="T18" fmla="*/ 0 w 501"/>
                <a:gd name="T19" fmla="*/ 0 h 916"/>
                <a:gd name="T20" fmla="*/ 0 w 501"/>
                <a:gd name="T21" fmla="*/ 0 h 916"/>
                <a:gd name="T22" fmla="*/ 0 w 501"/>
                <a:gd name="T23" fmla="*/ 0 h 916"/>
                <a:gd name="T24" fmla="*/ 0 w 501"/>
                <a:gd name="T25" fmla="*/ 0 h 916"/>
                <a:gd name="T26" fmla="*/ 0 w 501"/>
                <a:gd name="T27" fmla="*/ 0 h 916"/>
                <a:gd name="T28" fmla="*/ 0 w 501"/>
                <a:gd name="T29" fmla="*/ 0 h 916"/>
                <a:gd name="T30" fmla="*/ 0 w 501"/>
                <a:gd name="T31" fmla="*/ 0 h 9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01"/>
                <a:gd name="T49" fmla="*/ 0 h 916"/>
                <a:gd name="T50" fmla="*/ 501 w 501"/>
                <a:gd name="T51" fmla="*/ 916 h 91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01" h="916">
                  <a:moveTo>
                    <a:pt x="0" y="801"/>
                  </a:moveTo>
                  <a:cubicBezTo>
                    <a:pt x="101" y="576"/>
                    <a:pt x="173" y="342"/>
                    <a:pt x="214" y="104"/>
                  </a:cubicBezTo>
                  <a:lnTo>
                    <a:pt x="226" y="103"/>
                  </a:lnTo>
                  <a:cubicBezTo>
                    <a:pt x="229" y="69"/>
                    <a:pt x="231" y="34"/>
                    <a:pt x="233" y="0"/>
                  </a:cubicBezTo>
                  <a:cubicBezTo>
                    <a:pt x="242" y="0"/>
                    <a:pt x="251" y="0"/>
                    <a:pt x="260" y="0"/>
                  </a:cubicBezTo>
                  <a:cubicBezTo>
                    <a:pt x="261" y="33"/>
                    <a:pt x="263" y="67"/>
                    <a:pt x="266" y="101"/>
                  </a:cubicBezTo>
                  <a:cubicBezTo>
                    <a:pt x="270" y="101"/>
                    <a:pt x="274" y="102"/>
                    <a:pt x="278" y="103"/>
                  </a:cubicBezTo>
                  <a:cubicBezTo>
                    <a:pt x="317" y="343"/>
                    <a:pt x="392" y="578"/>
                    <a:pt x="501" y="801"/>
                  </a:cubicBezTo>
                  <a:lnTo>
                    <a:pt x="460" y="714"/>
                  </a:lnTo>
                  <a:lnTo>
                    <a:pt x="249" y="822"/>
                  </a:lnTo>
                  <a:lnTo>
                    <a:pt x="248" y="916"/>
                  </a:lnTo>
                  <a:lnTo>
                    <a:pt x="249" y="822"/>
                  </a:lnTo>
                  <a:lnTo>
                    <a:pt x="38" y="713"/>
                  </a:lnTo>
                  <a:lnTo>
                    <a:pt x="0" y="801"/>
                  </a:ln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7" name="Group 46"/>
          <p:cNvGrpSpPr>
            <a:grpSpLocks/>
          </p:cNvGrpSpPr>
          <p:nvPr/>
        </p:nvGrpSpPr>
        <p:grpSpPr bwMode="auto">
          <a:xfrm>
            <a:off x="4995401" y="1411069"/>
            <a:ext cx="504544" cy="1033684"/>
            <a:chOff x="5435" y="3545"/>
            <a:chExt cx="133" cy="275"/>
          </a:xfrm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5445" y="3602"/>
              <a:ext cx="112" cy="194"/>
            </a:xfrm>
            <a:custGeom>
              <a:avLst/>
              <a:gdLst>
                <a:gd name="T0" fmla="*/ 56 w 112"/>
                <a:gd name="T1" fmla="*/ 194 h 194"/>
                <a:gd name="T2" fmla="*/ 112 w 112"/>
                <a:gd name="T3" fmla="*/ 165 h 194"/>
                <a:gd name="T4" fmla="*/ 19 w 112"/>
                <a:gd name="T5" fmla="*/ 117 h 194"/>
                <a:gd name="T6" fmla="*/ 83 w 112"/>
                <a:gd name="T7" fmla="*/ 84 h 194"/>
                <a:gd name="T8" fmla="*/ 35 w 112"/>
                <a:gd name="T9" fmla="*/ 60 h 194"/>
                <a:gd name="T10" fmla="*/ 72 w 112"/>
                <a:gd name="T11" fmla="*/ 41 h 194"/>
                <a:gd name="T12" fmla="*/ 43 w 112"/>
                <a:gd name="T13" fmla="*/ 26 h 194"/>
                <a:gd name="T14" fmla="*/ 66 w 112"/>
                <a:gd name="T15" fmla="*/ 14 h 194"/>
                <a:gd name="T16" fmla="*/ 48 w 112"/>
                <a:gd name="T17" fmla="*/ 4 h 194"/>
                <a:gd name="T18" fmla="*/ 55 w 112"/>
                <a:gd name="T19" fmla="*/ 0 h 194"/>
                <a:gd name="T20" fmla="*/ 63 w 112"/>
                <a:gd name="T21" fmla="*/ 4 h 194"/>
                <a:gd name="T22" fmla="*/ 45 w 112"/>
                <a:gd name="T23" fmla="*/ 14 h 194"/>
                <a:gd name="T24" fmla="*/ 68 w 112"/>
                <a:gd name="T25" fmla="*/ 26 h 194"/>
                <a:gd name="T26" fmla="*/ 39 w 112"/>
                <a:gd name="T27" fmla="*/ 41 h 194"/>
                <a:gd name="T28" fmla="*/ 76 w 112"/>
                <a:gd name="T29" fmla="*/ 60 h 194"/>
                <a:gd name="T30" fmla="*/ 29 w 112"/>
                <a:gd name="T31" fmla="*/ 84 h 194"/>
                <a:gd name="T32" fmla="*/ 93 w 112"/>
                <a:gd name="T33" fmla="*/ 117 h 194"/>
                <a:gd name="T34" fmla="*/ 0 w 112"/>
                <a:gd name="T35" fmla="*/ 165 h 194"/>
                <a:gd name="T36" fmla="*/ 56 w 112"/>
                <a:gd name="T37" fmla="*/ 194 h 1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2"/>
                <a:gd name="T58" fmla="*/ 0 h 194"/>
                <a:gd name="T59" fmla="*/ 112 w 112"/>
                <a:gd name="T60" fmla="*/ 194 h 1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2" h="194">
                  <a:moveTo>
                    <a:pt x="56" y="194"/>
                  </a:moveTo>
                  <a:lnTo>
                    <a:pt x="112" y="165"/>
                  </a:lnTo>
                  <a:lnTo>
                    <a:pt x="19" y="117"/>
                  </a:lnTo>
                  <a:lnTo>
                    <a:pt x="83" y="84"/>
                  </a:lnTo>
                  <a:lnTo>
                    <a:pt x="35" y="60"/>
                  </a:lnTo>
                  <a:lnTo>
                    <a:pt x="72" y="41"/>
                  </a:lnTo>
                  <a:lnTo>
                    <a:pt x="43" y="26"/>
                  </a:lnTo>
                  <a:lnTo>
                    <a:pt x="66" y="14"/>
                  </a:lnTo>
                  <a:lnTo>
                    <a:pt x="48" y="4"/>
                  </a:lnTo>
                  <a:lnTo>
                    <a:pt x="55" y="0"/>
                  </a:lnTo>
                  <a:lnTo>
                    <a:pt x="63" y="4"/>
                  </a:lnTo>
                  <a:lnTo>
                    <a:pt x="45" y="14"/>
                  </a:lnTo>
                  <a:lnTo>
                    <a:pt x="68" y="26"/>
                  </a:lnTo>
                  <a:lnTo>
                    <a:pt x="39" y="41"/>
                  </a:lnTo>
                  <a:lnTo>
                    <a:pt x="76" y="60"/>
                  </a:lnTo>
                  <a:lnTo>
                    <a:pt x="29" y="84"/>
                  </a:lnTo>
                  <a:lnTo>
                    <a:pt x="93" y="117"/>
                  </a:lnTo>
                  <a:lnTo>
                    <a:pt x="0" y="165"/>
                  </a:lnTo>
                  <a:lnTo>
                    <a:pt x="56" y="194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5501" y="3545"/>
              <a:ext cx="1" cy="275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5455" y="3607"/>
              <a:ext cx="92" cy="159"/>
            </a:xfrm>
            <a:custGeom>
              <a:avLst/>
              <a:gdLst>
                <a:gd name="T0" fmla="*/ 46 w 92"/>
                <a:gd name="T1" fmla="*/ 159 h 159"/>
                <a:gd name="T2" fmla="*/ 0 w 92"/>
                <a:gd name="T3" fmla="*/ 135 h 159"/>
                <a:gd name="T4" fmla="*/ 78 w 92"/>
                <a:gd name="T5" fmla="*/ 96 h 159"/>
                <a:gd name="T6" fmla="*/ 21 w 92"/>
                <a:gd name="T7" fmla="*/ 67 h 159"/>
                <a:gd name="T8" fmla="*/ 63 w 92"/>
                <a:gd name="T9" fmla="*/ 45 h 159"/>
                <a:gd name="T10" fmla="*/ 31 w 92"/>
                <a:gd name="T11" fmla="*/ 28 h 159"/>
                <a:gd name="T12" fmla="*/ 57 w 92"/>
                <a:gd name="T13" fmla="*/ 14 h 159"/>
                <a:gd name="T14" fmla="*/ 37 w 92"/>
                <a:gd name="T15" fmla="*/ 4 h 159"/>
                <a:gd name="T16" fmla="*/ 45 w 92"/>
                <a:gd name="T17" fmla="*/ 0 h 159"/>
                <a:gd name="T18" fmla="*/ 54 w 92"/>
                <a:gd name="T19" fmla="*/ 4 h 159"/>
                <a:gd name="T20" fmla="*/ 34 w 92"/>
                <a:gd name="T21" fmla="*/ 14 h 159"/>
                <a:gd name="T22" fmla="*/ 61 w 92"/>
                <a:gd name="T23" fmla="*/ 28 h 159"/>
                <a:gd name="T24" fmla="*/ 27 w 92"/>
                <a:gd name="T25" fmla="*/ 45 h 159"/>
                <a:gd name="T26" fmla="*/ 70 w 92"/>
                <a:gd name="T27" fmla="*/ 67 h 159"/>
                <a:gd name="T28" fmla="*/ 14 w 92"/>
                <a:gd name="T29" fmla="*/ 96 h 159"/>
                <a:gd name="T30" fmla="*/ 92 w 92"/>
                <a:gd name="T31" fmla="*/ 135 h 159"/>
                <a:gd name="T32" fmla="*/ 46 w 92"/>
                <a:gd name="T33" fmla="*/ 159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2"/>
                <a:gd name="T52" fmla="*/ 0 h 159"/>
                <a:gd name="T53" fmla="*/ 92 w 92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2" h="159">
                  <a:moveTo>
                    <a:pt x="46" y="159"/>
                  </a:moveTo>
                  <a:lnTo>
                    <a:pt x="0" y="135"/>
                  </a:lnTo>
                  <a:lnTo>
                    <a:pt x="78" y="96"/>
                  </a:lnTo>
                  <a:lnTo>
                    <a:pt x="21" y="67"/>
                  </a:lnTo>
                  <a:lnTo>
                    <a:pt x="63" y="45"/>
                  </a:lnTo>
                  <a:lnTo>
                    <a:pt x="31" y="28"/>
                  </a:lnTo>
                  <a:lnTo>
                    <a:pt x="57" y="14"/>
                  </a:lnTo>
                  <a:lnTo>
                    <a:pt x="37" y="4"/>
                  </a:lnTo>
                  <a:lnTo>
                    <a:pt x="45" y="0"/>
                  </a:lnTo>
                  <a:lnTo>
                    <a:pt x="54" y="4"/>
                  </a:lnTo>
                  <a:lnTo>
                    <a:pt x="34" y="14"/>
                  </a:lnTo>
                  <a:lnTo>
                    <a:pt x="61" y="28"/>
                  </a:lnTo>
                  <a:lnTo>
                    <a:pt x="27" y="45"/>
                  </a:lnTo>
                  <a:lnTo>
                    <a:pt x="70" y="67"/>
                  </a:lnTo>
                  <a:lnTo>
                    <a:pt x="14" y="96"/>
                  </a:lnTo>
                  <a:lnTo>
                    <a:pt x="92" y="135"/>
                  </a:lnTo>
                  <a:lnTo>
                    <a:pt x="46" y="159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5435" y="3578"/>
              <a:ext cx="133" cy="242"/>
            </a:xfrm>
            <a:custGeom>
              <a:avLst/>
              <a:gdLst>
                <a:gd name="T0" fmla="*/ 0 w 501"/>
                <a:gd name="T1" fmla="*/ 0 h 916"/>
                <a:gd name="T2" fmla="*/ 0 w 501"/>
                <a:gd name="T3" fmla="*/ 0 h 916"/>
                <a:gd name="T4" fmla="*/ 0 w 501"/>
                <a:gd name="T5" fmla="*/ 0 h 916"/>
                <a:gd name="T6" fmla="*/ 0 w 501"/>
                <a:gd name="T7" fmla="*/ 0 h 916"/>
                <a:gd name="T8" fmla="*/ 0 w 501"/>
                <a:gd name="T9" fmla="*/ 0 h 916"/>
                <a:gd name="T10" fmla="*/ 0 w 501"/>
                <a:gd name="T11" fmla="*/ 0 h 916"/>
                <a:gd name="T12" fmla="*/ 0 w 501"/>
                <a:gd name="T13" fmla="*/ 0 h 916"/>
                <a:gd name="T14" fmla="*/ 0 w 501"/>
                <a:gd name="T15" fmla="*/ 0 h 916"/>
                <a:gd name="T16" fmla="*/ 0 w 501"/>
                <a:gd name="T17" fmla="*/ 0 h 916"/>
                <a:gd name="T18" fmla="*/ 0 w 501"/>
                <a:gd name="T19" fmla="*/ 0 h 916"/>
                <a:gd name="T20" fmla="*/ 0 w 501"/>
                <a:gd name="T21" fmla="*/ 0 h 916"/>
                <a:gd name="T22" fmla="*/ 0 w 501"/>
                <a:gd name="T23" fmla="*/ 0 h 916"/>
                <a:gd name="T24" fmla="*/ 0 w 501"/>
                <a:gd name="T25" fmla="*/ 0 h 916"/>
                <a:gd name="T26" fmla="*/ 0 w 501"/>
                <a:gd name="T27" fmla="*/ 0 h 916"/>
                <a:gd name="T28" fmla="*/ 0 w 501"/>
                <a:gd name="T29" fmla="*/ 0 h 916"/>
                <a:gd name="T30" fmla="*/ 0 w 501"/>
                <a:gd name="T31" fmla="*/ 0 h 9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01"/>
                <a:gd name="T49" fmla="*/ 0 h 916"/>
                <a:gd name="T50" fmla="*/ 501 w 501"/>
                <a:gd name="T51" fmla="*/ 916 h 91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01" h="916">
                  <a:moveTo>
                    <a:pt x="0" y="801"/>
                  </a:moveTo>
                  <a:cubicBezTo>
                    <a:pt x="101" y="576"/>
                    <a:pt x="173" y="342"/>
                    <a:pt x="214" y="104"/>
                  </a:cubicBezTo>
                  <a:lnTo>
                    <a:pt x="226" y="103"/>
                  </a:lnTo>
                  <a:cubicBezTo>
                    <a:pt x="229" y="69"/>
                    <a:pt x="231" y="34"/>
                    <a:pt x="233" y="0"/>
                  </a:cubicBezTo>
                  <a:cubicBezTo>
                    <a:pt x="242" y="0"/>
                    <a:pt x="251" y="0"/>
                    <a:pt x="260" y="0"/>
                  </a:cubicBezTo>
                  <a:cubicBezTo>
                    <a:pt x="261" y="33"/>
                    <a:pt x="263" y="67"/>
                    <a:pt x="266" y="101"/>
                  </a:cubicBezTo>
                  <a:cubicBezTo>
                    <a:pt x="270" y="101"/>
                    <a:pt x="274" y="102"/>
                    <a:pt x="278" y="103"/>
                  </a:cubicBezTo>
                  <a:cubicBezTo>
                    <a:pt x="317" y="343"/>
                    <a:pt x="392" y="578"/>
                    <a:pt x="501" y="801"/>
                  </a:cubicBezTo>
                  <a:lnTo>
                    <a:pt x="460" y="714"/>
                  </a:lnTo>
                  <a:lnTo>
                    <a:pt x="249" y="822"/>
                  </a:lnTo>
                  <a:lnTo>
                    <a:pt x="248" y="916"/>
                  </a:lnTo>
                  <a:lnTo>
                    <a:pt x="249" y="822"/>
                  </a:lnTo>
                  <a:lnTo>
                    <a:pt x="38" y="713"/>
                  </a:lnTo>
                  <a:lnTo>
                    <a:pt x="0" y="801"/>
                  </a:ln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2" name="Group 46"/>
          <p:cNvGrpSpPr>
            <a:grpSpLocks/>
          </p:cNvGrpSpPr>
          <p:nvPr/>
        </p:nvGrpSpPr>
        <p:grpSpPr bwMode="auto">
          <a:xfrm>
            <a:off x="6595601" y="1411069"/>
            <a:ext cx="504544" cy="1033684"/>
            <a:chOff x="5435" y="3545"/>
            <a:chExt cx="133" cy="275"/>
          </a:xfrm>
        </p:grpSpPr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5445" y="3602"/>
              <a:ext cx="112" cy="194"/>
            </a:xfrm>
            <a:custGeom>
              <a:avLst/>
              <a:gdLst>
                <a:gd name="T0" fmla="*/ 56 w 112"/>
                <a:gd name="T1" fmla="*/ 194 h 194"/>
                <a:gd name="T2" fmla="*/ 112 w 112"/>
                <a:gd name="T3" fmla="*/ 165 h 194"/>
                <a:gd name="T4" fmla="*/ 19 w 112"/>
                <a:gd name="T5" fmla="*/ 117 h 194"/>
                <a:gd name="T6" fmla="*/ 83 w 112"/>
                <a:gd name="T7" fmla="*/ 84 h 194"/>
                <a:gd name="T8" fmla="*/ 35 w 112"/>
                <a:gd name="T9" fmla="*/ 60 h 194"/>
                <a:gd name="T10" fmla="*/ 72 w 112"/>
                <a:gd name="T11" fmla="*/ 41 h 194"/>
                <a:gd name="T12" fmla="*/ 43 w 112"/>
                <a:gd name="T13" fmla="*/ 26 h 194"/>
                <a:gd name="T14" fmla="*/ 66 w 112"/>
                <a:gd name="T15" fmla="*/ 14 h 194"/>
                <a:gd name="T16" fmla="*/ 48 w 112"/>
                <a:gd name="T17" fmla="*/ 4 h 194"/>
                <a:gd name="T18" fmla="*/ 55 w 112"/>
                <a:gd name="T19" fmla="*/ 0 h 194"/>
                <a:gd name="T20" fmla="*/ 63 w 112"/>
                <a:gd name="T21" fmla="*/ 4 h 194"/>
                <a:gd name="T22" fmla="*/ 45 w 112"/>
                <a:gd name="T23" fmla="*/ 14 h 194"/>
                <a:gd name="T24" fmla="*/ 68 w 112"/>
                <a:gd name="T25" fmla="*/ 26 h 194"/>
                <a:gd name="T26" fmla="*/ 39 w 112"/>
                <a:gd name="T27" fmla="*/ 41 h 194"/>
                <a:gd name="T28" fmla="*/ 76 w 112"/>
                <a:gd name="T29" fmla="*/ 60 h 194"/>
                <a:gd name="T30" fmla="*/ 29 w 112"/>
                <a:gd name="T31" fmla="*/ 84 h 194"/>
                <a:gd name="T32" fmla="*/ 93 w 112"/>
                <a:gd name="T33" fmla="*/ 117 h 194"/>
                <a:gd name="T34" fmla="*/ 0 w 112"/>
                <a:gd name="T35" fmla="*/ 165 h 194"/>
                <a:gd name="T36" fmla="*/ 56 w 112"/>
                <a:gd name="T37" fmla="*/ 194 h 1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2"/>
                <a:gd name="T58" fmla="*/ 0 h 194"/>
                <a:gd name="T59" fmla="*/ 112 w 112"/>
                <a:gd name="T60" fmla="*/ 194 h 19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2" h="194">
                  <a:moveTo>
                    <a:pt x="56" y="194"/>
                  </a:moveTo>
                  <a:lnTo>
                    <a:pt x="112" y="165"/>
                  </a:lnTo>
                  <a:lnTo>
                    <a:pt x="19" y="117"/>
                  </a:lnTo>
                  <a:lnTo>
                    <a:pt x="83" y="84"/>
                  </a:lnTo>
                  <a:lnTo>
                    <a:pt x="35" y="60"/>
                  </a:lnTo>
                  <a:lnTo>
                    <a:pt x="72" y="41"/>
                  </a:lnTo>
                  <a:lnTo>
                    <a:pt x="43" y="26"/>
                  </a:lnTo>
                  <a:lnTo>
                    <a:pt x="66" y="14"/>
                  </a:lnTo>
                  <a:lnTo>
                    <a:pt x="48" y="4"/>
                  </a:lnTo>
                  <a:lnTo>
                    <a:pt x="55" y="0"/>
                  </a:lnTo>
                  <a:lnTo>
                    <a:pt x="63" y="4"/>
                  </a:lnTo>
                  <a:lnTo>
                    <a:pt x="45" y="14"/>
                  </a:lnTo>
                  <a:lnTo>
                    <a:pt x="68" y="26"/>
                  </a:lnTo>
                  <a:lnTo>
                    <a:pt x="39" y="41"/>
                  </a:lnTo>
                  <a:lnTo>
                    <a:pt x="76" y="60"/>
                  </a:lnTo>
                  <a:lnTo>
                    <a:pt x="29" y="84"/>
                  </a:lnTo>
                  <a:lnTo>
                    <a:pt x="93" y="117"/>
                  </a:lnTo>
                  <a:lnTo>
                    <a:pt x="0" y="165"/>
                  </a:lnTo>
                  <a:lnTo>
                    <a:pt x="56" y="194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4" name="Line 48"/>
            <p:cNvSpPr>
              <a:spLocks noChangeShapeType="1"/>
            </p:cNvSpPr>
            <p:nvPr/>
          </p:nvSpPr>
          <p:spPr bwMode="auto">
            <a:xfrm>
              <a:off x="5501" y="3545"/>
              <a:ext cx="1" cy="275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5455" y="3607"/>
              <a:ext cx="92" cy="159"/>
            </a:xfrm>
            <a:custGeom>
              <a:avLst/>
              <a:gdLst>
                <a:gd name="T0" fmla="*/ 46 w 92"/>
                <a:gd name="T1" fmla="*/ 159 h 159"/>
                <a:gd name="T2" fmla="*/ 0 w 92"/>
                <a:gd name="T3" fmla="*/ 135 h 159"/>
                <a:gd name="T4" fmla="*/ 78 w 92"/>
                <a:gd name="T5" fmla="*/ 96 h 159"/>
                <a:gd name="T6" fmla="*/ 21 w 92"/>
                <a:gd name="T7" fmla="*/ 67 h 159"/>
                <a:gd name="T8" fmla="*/ 63 w 92"/>
                <a:gd name="T9" fmla="*/ 45 h 159"/>
                <a:gd name="T10" fmla="*/ 31 w 92"/>
                <a:gd name="T11" fmla="*/ 28 h 159"/>
                <a:gd name="T12" fmla="*/ 57 w 92"/>
                <a:gd name="T13" fmla="*/ 14 h 159"/>
                <a:gd name="T14" fmla="*/ 37 w 92"/>
                <a:gd name="T15" fmla="*/ 4 h 159"/>
                <a:gd name="T16" fmla="*/ 45 w 92"/>
                <a:gd name="T17" fmla="*/ 0 h 159"/>
                <a:gd name="T18" fmla="*/ 54 w 92"/>
                <a:gd name="T19" fmla="*/ 4 h 159"/>
                <a:gd name="T20" fmla="*/ 34 w 92"/>
                <a:gd name="T21" fmla="*/ 14 h 159"/>
                <a:gd name="T22" fmla="*/ 61 w 92"/>
                <a:gd name="T23" fmla="*/ 28 h 159"/>
                <a:gd name="T24" fmla="*/ 27 w 92"/>
                <a:gd name="T25" fmla="*/ 45 h 159"/>
                <a:gd name="T26" fmla="*/ 70 w 92"/>
                <a:gd name="T27" fmla="*/ 67 h 159"/>
                <a:gd name="T28" fmla="*/ 14 w 92"/>
                <a:gd name="T29" fmla="*/ 96 h 159"/>
                <a:gd name="T30" fmla="*/ 92 w 92"/>
                <a:gd name="T31" fmla="*/ 135 h 159"/>
                <a:gd name="T32" fmla="*/ 46 w 92"/>
                <a:gd name="T33" fmla="*/ 159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2"/>
                <a:gd name="T52" fmla="*/ 0 h 159"/>
                <a:gd name="T53" fmla="*/ 92 w 92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2" h="159">
                  <a:moveTo>
                    <a:pt x="46" y="159"/>
                  </a:moveTo>
                  <a:lnTo>
                    <a:pt x="0" y="135"/>
                  </a:lnTo>
                  <a:lnTo>
                    <a:pt x="78" y="96"/>
                  </a:lnTo>
                  <a:lnTo>
                    <a:pt x="21" y="67"/>
                  </a:lnTo>
                  <a:lnTo>
                    <a:pt x="63" y="45"/>
                  </a:lnTo>
                  <a:lnTo>
                    <a:pt x="31" y="28"/>
                  </a:lnTo>
                  <a:lnTo>
                    <a:pt x="57" y="14"/>
                  </a:lnTo>
                  <a:lnTo>
                    <a:pt x="37" y="4"/>
                  </a:lnTo>
                  <a:lnTo>
                    <a:pt x="45" y="0"/>
                  </a:lnTo>
                  <a:lnTo>
                    <a:pt x="54" y="4"/>
                  </a:lnTo>
                  <a:lnTo>
                    <a:pt x="34" y="14"/>
                  </a:lnTo>
                  <a:lnTo>
                    <a:pt x="61" y="28"/>
                  </a:lnTo>
                  <a:lnTo>
                    <a:pt x="27" y="45"/>
                  </a:lnTo>
                  <a:lnTo>
                    <a:pt x="70" y="67"/>
                  </a:lnTo>
                  <a:lnTo>
                    <a:pt x="14" y="96"/>
                  </a:lnTo>
                  <a:lnTo>
                    <a:pt x="92" y="135"/>
                  </a:lnTo>
                  <a:lnTo>
                    <a:pt x="46" y="159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5435" y="3578"/>
              <a:ext cx="133" cy="242"/>
            </a:xfrm>
            <a:custGeom>
              <a:avLst/>
              <a:gdLst>
                <a:gd name="T0" fmla="*/ 0 w 501"/>
                <a:gd name="T1" fmla="*/ 0 h 916"/>
                <a:gd name="T2" fmla="*/ 0 w 501"/>
                <a:gd name="T3" fmla="*/ 0 h 916"/>
                <a:gd name="T4" fmla="*/ 0 w 501"/>
                <a:gd name="T5" fmla="*/ 0 h 916"/>
                <a:gd name="T6" fmla="*/ 0 w 501"/>
                <a:gd name="T7" fmla="*/ 0 h 916"/>
                <a:gd name="T8" fmla="*/ 0 w 501"/>
                <a:gd name="T9" fmla="*/ 0 h 916"/>
                <a:gd name="T10" fmla="*/ 0 w 501"/>
                <a:gd name="T11" fmla="*/ 0 h 916"/>
                <a:gd name="T12" fmla="*/ 0 w 501"/>
                <a:gd name="T13" fmla="*/ 0 h 916"/>
                <a:gd name="T14" fmla="*/ 0 w 501"/>
                <a:gd name="T15" fmla="*/ 0 h 916"/>
                <a:gd name="T16" fmla="*/ 0 w 501"/>
                <a:gd name="T17" fmla="*/ 0 h 916"/>
                <a:gd name="T18" fmla="*/ 0 w 501"/>
                <a:gd name="T19" fmla="*/ 0 h 916"/>
                <a:gd name="T20" fmla="*/ 0 w 501"/>
                <a:gd name="T21" fmla="*/ 0 h 916"/>
                <a:gd name="T22" fmla="*/ 0 w 501"/>
                <a:gd name="T23" fmla="*/ 0 h 916"/>
                <a:gd name="T24" fmla="*/ 0 w 501"/>
                <a:gd name="T25" fmla="*/ 0 h 916"/>
                <a:gd name="T26" fmla="*/ 0 w 501"/>
                <a:gd name="T27" fmla="*/ 0 h 916"/>
                <a:gd name="T28" fmla="*/ 0 w 501"/>
                <a:gd name="T29" fmla="*/ 0 h 916"/>
                <a:gd name="T30" fmla="*/ 0 w 501"/>
                <a:gd name="T31" fmla="*/ 0 h 9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01"/>
                <a:gd name="T49" fmla="*/ 0 h 916"/>
                <a:gd name="T50" fmla="*/ 501 w 501"/>
                <a:gd name="T51" fmla="*/ 916 h 91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01" h="916">
                  <a:moveTo>
                    <a:pt x="0" y="801"/>
                  </a:moveTo>
                  <a:cubicBezTo>
                    <a:pt x="101" y="576"/>
                    <a:pt x="173" y="342"/>
                    <a:pt x="214" y="104"/>
                  </a:cubicBezTo>
                  <a:lnTo>
                    <a:pt x="226" y="103"/>
                  </a:lnTo>
                  <a:cubicBezTo>
                    <a:pt x="229" y="69"/>
                    <a:pt x="231" y="34"/>
                    <a:pt x="233" y="0"/>
                  </a:cubicBezTo>
                  <a:cubicBezTo>
                    <a:pt x="242" y="0"/>
                    <a:pt x="251" y="0"/>
                    <a:pt x="260" y="0"/>
                  </a:cubicBezTo>
                  <a:cubicBezTo>
                    <a:pt x="261" y="33"/>
                    <a:pt x="263" y="67"/>
                    <a:pt x="266" y="101"/>
                  </a:cubicBezTo>
                  <a:cubicBezTo>
                    <a:pt x="270" y="101"/>
                    <a:pt x="274" y="102"/>
                    <a:pt x="278" y="103"/>
                  </a:cubicBezTo>
                  <a:cubicBezTo>
                    <a:pt x="317" y="343"/>
                    <a:pt x="392" y="578"/>
                    <a:pt x="501" y="801"/>
                  </a:cubicBezTo>
                  <a:lnTo>
                    <a:pt x="460" y="714"/>
                  </a:lnTo>
                  <a:lnTo>
                    <a:pt x="249" y="822"/>
                  </a:lnTo>
                  <a:lnTo>
                    <a:pt x="248" y="916"/>
                  </a:lnTo>
                  <a:lnTo>
                    <a:pt x="249" y="822"/>
                  </a:lnTo>
                  <a:lnTo>
                    <a:pt x="38" y="713"/>
                  </a:lnTo>
                  <a:lnTo>
                    <a:pt x="0" y="801"/>
                  </a:ln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>
                <a:solidFill>
                  <a:srgbClr val="000000"/>
                </a:solidFill>
              </a:endParaRPr>
            </a:p>
          </p:txBody>
        </p:sp>
      </p:grpSp>
      <p:pic>
        <p:nvPicPr>
          <p:cNvPr id="57" name="Picture 38" descr="http://www.mercedmall.com/uploads/images/222-logo-t-mobile_logo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957" y="3202911"/>
            <a:ext cx="1071643" cy="36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55" descr="https://encrypted-tbn2.gstatic.com/images?q=tbn:ANd9GcSymFvUAL4IpThA0devwXtf7RFvZtp5L-WAc6WsOYw12GOo-1lUi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757" y="4207422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63" descr="https://encrypted-tbn1.gstatic.com/images?q=tbn:ANd9GcSweMP832NsTqK7iJXzC4N3FSAQhcqhq4pvu1NwXA0ZRcYpC9mpu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487" y="3589904"/>
            <a:ext cx="609600" cy="488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34"/>
          <p:cNvSpPr/>
          <p:nvPr/>
        </p:nvSpPr>
        <p:spPr bwMode="auto">
          <a:xfrm>
            <a:off x="3088952" y="3239869"/>
            <a:ext cx="424118" cy="3048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3088952" y="3544669"/>
            <a:ext cx="424118" cy="304800"/>
          </a:xfrm>
          <a:prstGeom prst="rect">
            <a:avLst/>
          </a:prstGeom>
          <a:solidFill>
            <a:srgbClr val="FFFF00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3513070" y="3544669"/>
            <a:ext cx="424118" cy="304800"/>
          </a:xfrm>
          <a:prstGeom prst="rect">
            <a:avLst/>
          </a:prstGeom>
          <a:solidFill>
            <a:schemeClr val="accent2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3910980" y="3544669"/>
            <a:ext cx="424118" cy="304800"/>
          </a:xfrm>
          <a:prstGeom prst="rect">
            <a:avLst/>
          </a:prstGeom>
          <a:solidFill>
            <a:srgbClr val="002060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grpSp>
        <p:nvGrpSpPr>
          <p:cNvPr id="79" name="Group 78"/>
          <p:cNvGrpSpPr/>
          <p:nvPr/>
        </p:nvGrpSpPr>
        <p:grpSpPr>
          <a:xfrm>
            <a:off x="656754" y="3239869"/>
            <a:ext cx="1262318" cy="609600"/>
            <a:chOff x="936709" y="2743200"/>
            <a:chExt cx="1521179" cy="457200"/>
          </a:xfrm>
        </p:grpSpPr>
        <p:sp>
          <p:nvSpPr>
            <p:cNvPr id="80" name="Rectangle 79"/>
            <p:cNvSpPr/>
            <p:nvPr/>
          </p:nvSpPr>
          <p:spPr bwMode="auto">
            <a:xfrm>
              <a:off x="936709" y="2743200"/>
              <a:ext cx="511091" cy="228600"/>
            </a:xfrm>
            <a:prstGeom prst="rect">
              <a:avLst/>
            </a:prstGeom>
            <a:solidFill>
              <a:srgbClr val="FFFF00"/>
            </a:solidFill>
            <a:ln w="38100" cap="flat" cmpd="sng" algn="ctr">
              <a:solidFill>
                <a:srgbClr val="00B4A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smtClean="0">
                <a:solidFill>
                  <a:srgbClr val="000000"/>
                </a:solidFill>
                <a:ea typeface="HGP創英角ｺﾞｼｯｸUB" pitchFamily="50" charset="-128"/>
              </a:endParaRPr>
            </a:p>
          </p:txBody>
        </p:sp>
        <p:sp>
          <p:nvSpPr>
            <p:cNvPr id="81" name="Rectangle 80"/>
            <p:cNvSpPr/>
            <p:nvPr/>
          </p:nvSpPr>
          <p:spPr bwMode="auto">
            <a:xfrm>
              <a:off x="1447800" y="2743200"/>
              <a:ext cx="511091" cy="228600"/>
            </a:xfrm>
            <a:prstGeom prst="rect">
              <a:avLst/>
            </a:prstGeom>
            <a:noFill/>
            <a:ln w="38100" cap="flat" cmpd="sng" algn="ctr">
              <a:solidFill>
                <a:srgbClr val="00B4A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smtClean="0">
                <a:solidFill>
                  <a:srgbClr val="000000"/>
                </a:solidFill>
                <a:ea typeface="HGP創英角ｺﾞｼｯｸUB" pitchFamily="50" charset="-128"/>
              </a:endParaRPr>
            </a:p>
          </p:txBody>
        </p:sp>
        <p:sp>
          <p:nvSpPr>
            <p:cNvPr id="82" name="Rectangle 81"/>
            <p:cNvSpPr/>
            <p:nvPr/>
          </p:nvSpPr>
          <p:spPr bwMode="auto">
            <a:xfrm>
              <a:off x="1946797" y="2743200"/>
              <a:ext cx="511091" cy="228600"/>
            </a:xfrm>
            <a:prstGeom prst="rect">
              <a:avLst/>
            </a:prstGeom>
            <a:solidFill>
              <a:srgbClr val="002060"/>
            </a:solidFill>
            <a:ln w="38100" cap="flat" cmpd="sng" algn="ctr">
              <a:solidFill>
                <a:srgbClr val="00B4A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smtClean="0">
                <a:solidFill>
                  <a:srgbClr val="000000"/>
                </a:solidFill>
                <a:ea typeface="HGP創英角ｺﾞｼｯｸUB" pitchFamily="50" charset="-128"/>
              </a:endParaRPr>
            </a:p>
          </p:txBody>
        </p:sp>
        <p:sp>
          <p:nvSpPr>
            <p:cNvPr id="83" name="Rectangle 82"/>
            <p:cNvSpPr/>
            <p:nvPr/>
          </p:nvSpPr>
          <p:spPr bwMode="auto">
            <a:xfrm>
              <a:off x="936709" y="2971800"/>
              <a:ext cx="511091" cy="228600"/>
            </a:xfrm>
            <a:prstGeom prst="rect">
              <a:avLst/>
            </a:prstGeom>
            <a:solidFill>
              <a:srgbClr val="FFFF00"/>
            </a:solidFill>
            <a:ln w="38100" cap="flat" cmpd="sng" algn="ctr">
              <a:solidFill>
                <a:srgbClr val="00B4A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smtClean="0">
                <a:solidFill>
                  <a:srgbClr val="000000"/>
                </a:solidFill>
                <a:ea typeface="HGP創英角ｺﾞｼｯｸUB" pitchFamily="50" charset="-128"/>
              </a:endParaRPr>
            </a:p>
          </p:txBody>
        </p:sp>
        <p:sp>
          <p:nvSpPr>
            <p:cNvPr id="84" name="Rectangle 83"/>
            <p:cNvSpPr/>
            <p:nvPr/>
          </p:nvSpPr>
          <p:spPr bwMode="auto">
            <a:xfrm>
              <a:off x="1447800" y="2971800"/>
              <a:ext cx="511091" cy="228600"/>
            </a:xfrm>
            <a:prstGeom prst="rect">
              <a:avLst/>
            </a:prstGeom>
            <a:solidFill>
              <a:schemeClr val="accent2"/>
            </a:solidFill>
            <a:ln w="38100" cap="flat" cmpd="sng" algn="ctr">
              <a:solidFill>
                <a:srgbClr val="00B4A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smtClean="0">
                <a:solidFill>
                  <a:srgbClr val="000000"/>
                </a:solidFill>
                <a:ea typeface="HGP創英角ｺﾞｼｯｸUB" pitchFamily="50" charset="-128"/>
              </a:endParaRPr>
            </a:p>
          </p:txBody>
        </p:sp>
        <p:sp>
          <p:nvSpPr>
            <p:cNvPr id="85" name="Rectangle 84"/>
            <p:cNvSpPr/>
            <p:nvPr/>
          </p:nvSpPr>
          <p:spPr bwMode="auto">
            <a:xfrm>
              <a:off x="1946797" y="2971800"/>
              <a:ext cx="511091" cy="228600"/>
            </a:xfrm>
            <a:prstGeom prst="rect">
              <a:avLst/>
            </a:prstGeom>
            <a:solidFill>
              <a:srgbClr val="002060"/>
            </a:solidFill>
            <a:ln w="38100" cap="flat" cmpd="sng" algn="ctr">
              <a:solidFill>
                <a:srgbClr val="00B4A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smtClean="0">
                <a:solidFill>
                  <a:srgbClr val="000000"/>
                </a:solidFill>
                <a:ea typeface="HGP創英角ｺﾞｼｯｸUB" pitchFamily="50" charset="-128"/>
              </a:endParaRPr>
            </a:p>
          </p:txBody>
        </p:sp>
      </p:grpSp>
      <p:sp>
        <p:nvSpPr>
          <p:cNvPr id="87" name="Rectangle 86"/>
          <p:cNvSpPr/>
          <p:nvPr/>
        </p:nvSpPr>
        <p:spPr bwMode="auto">
          <a:xfrm>
            <a:off x="4639898" y="3239869"/>
            <a:ext cx="424118" cy="3048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5064016" y="3239869"/>
            <a:ext cx="424118" cy="304800"/>
          </a:xfrm>
          <a:prstGeom prst="rect">
            <a:avLst/>
          </a:prstGeom>
          <a:solidFill>
            <a:schemeClr val="accent2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639898" y="3544669"/>
            <a:ext cx="424118" cy="304800"/>
          </a:xfrm>
          <a:prstGeom prst="rect">
            <a:avLst/>
          </a:prstGeom>
          <a:solidFill>
            <a:srgbClr val="FFFF00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5064016" y="3544669"/>
            <a:ext cx="424118" cy="304800"/>
          </a:xfrm>
          <a:prstGeom prst="rect">
            <a:avLst/>
          </a:prstGeom>
          <a:solidFill>
            <a:schemeClr val="accent2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5486400" y="3544669"/>
            <a:ext cx="424118" cy="304800"/>
          </a:xfrm>
          <a:prstGeom prst="rect">
            <a:avLst/>
          </a:prstGeom>
          <a:solidFill>
            <a:srgbClr val="002060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6240098" y="3239869"/>
            <a:ext cx="1246146" cy="609600"/>
            <a:chOff x="936709" y="2743200"/>
            <a:chExt cx="1501691" cy="457200"/>
          </a:xfrm>
        </p:grpSpPr>
        <p:sp>
          <p:nvSpPr>
            <p:cNvPr id="95" name="Rectangle 94"/>
            <p:cNvSpPr/>
            <p:nvPr/>
          </p:nvSpPr>
          <p:spPr bwMode="auto">
            <a:xfrm>
              <a:off x="936709" y="2743200"/>
              <a:ext cx="511091" cy="228600"/>
            </a:xfrm>
            <a:prstGeom prst="rect">
              <a:avLst/>
            </a:prstGeom>
            <a:solidFill>
              <a:srgbClr val="FFFF00"/>
            </a:solidFill>
            <a:ln w="38100" cap="flat" cmpd="sng" algn="ctr">
              <a:solidFill>
                <a:srgbClr val="00B4A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smtClean="0">
                <a:solidFill>
                  <a:srgbClr val="000000"/>
                </a:solidFill>
                <a:ea typeface="HGP創英角ｺﾞｼｯｸUB" pitchFamily="50" charset="-128"/>
              </a:endParaRPr>
            </a:p>
          </p:txBody>
        </p:sp>
        <p:sp>
          <p:nvSpPr>
            <p:cNvPr id="96" name="Rectangle 95"/>
            <p:cNvSpPr/>
            <p:nvPr/>
          </p:nvSpPr>
          <p:spPr bwMode="auto">
            <a:xfrm>
              <a:off x="1447800" y="2743200"/>
              <a:ext cx="511091" cy="228600"/>
            </a:xfrm>
            <a:prstGeom prst="rect">
              <a:avLst/>
            </a:prstGeom>
            <a:solidFill>
              <a:srgbClr val="FF0000"/>
            </a:solidFill>
            <a:ln w="38100" cap="flat" cmpd="sng" algn="ctr">
              <a:solidFill>
                <a:srgbClr val="00B4A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smtClean="0">
                <a:solidFill>
                  <a:srgbClr val="000000"/>
                </a:solidFill>
                <a:ea typeface="HGP創英角ｺﾞｼｯｸUB" pitchFamily="50" charset="-128"/>
              </a:endParaRPr>
            </a:p>
          </p:txBody>
        </p:sp>
        <p:sp>
          <p:nvSpPr>
            <p:cNvPr id="97" name="Rectangle 96"/>
            <p:cNvSpPr/>
            <p:nvPr/>
          </p:nvSpPr>
          <p:spPr bwMode="auto">
            <a:xfrm>
              <a:off x="1927309" y="2743200"/>
              <a:ext cx="511091" cy="228600"/>
            </a:xfrm>
            <a:prstGeom prst="rect">
              <a:avLst/>
            </a:prstGeom>
            <a:solidFill>
              <a:srgbClr val="002060"/>
            </a:solidFill>
            <a:ln w="38100" cap="flat" cmpd="sng" algn="ctr">
              <a:solidFill>
                <a:srgbClr val="00B4A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smtClean="0">
                <a:solidFill>
                  <a:srgbClr val="000000"/>
                </a:solidFill>
                <a:ea typeface="HGP創英角ｺﾞｼｯｸUB" pitchFamily="50" charset="-128"/>
              </a:endParaRPr>
            </a:p>
          </p:txBody>
        </p:sp>
        <p:sp>
          <p:nvSpPr>
            <p:cNvPr id="98" name="Rectangle 97"/>
            <p:cNvSpPr/>
            <p:nvPr/>
          </p:nvSpPr>
          <p:spPr bwMode="auto">
            <a:xfrm>
              <a:off x="936709" y="2971800"/>
              <a:ext cx="511091" cy="228600"/>
            </a:xfrm>
            <a:prstGeom prst="rect">
              <a:avLst/>
            </a:prstGeom>
            <a:solidFill>
              <a:srgbClr val="FFFF00"/>
            </a:solidFill>
            <a:ln w="38100" cap="flat" cmpd="sng" algn="ctr">
              <a:solidFill>
                <a:srgbClr val="00B4A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smtClean="0">
                <a:solidFill>
                  <a:srgbClr val="000000"/>
                </a:solidFill>
                <a:ea typeface="HGP創英角ｺﾞｼｯｸUB" pitchFamily="50" charset="-128"/>
              </a:endParaRPr>
            </a:p>
          </p:txBody>
        </p:sp>
        <p:sp>
          <p:nvSpPr>
            <p:cNvPr id="99" name="Rectangle 98"/>
            <p:cNvSpPr/>
            <p:nvPr/>
          </p:nvSpPr>
          <p:spPr bwMode="auto">
            <a:xfrm>
              <a:off x="1447800" y="2971800"/>
              <a:ext cx="511091" cy="228600"/>
            </a:xfrm>
            <a:prstGeom prst="rect">
              <a:avLst/>
            </a:prstGeom>
            <a:solidFill>
              <a:schemeClr val="accent2"/>
            </a:solidFill>
            <a:ln w="38100" cap="flat" cmpd="sng" algn="ctr">
              <a:solidFill>
                <a:srgbClr val="00B4A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smtClean="0">
                <a:solidFill>
                  <a:srgbClr val="000000"/>
                </a:solidFill>
                <a:ea typeface="HGP創英角ｺﾞｼｯｸUB" pitchFamily="50" charset="-128"/>
              </a:endParaRPr>
            </a:p>
          </p:txBody>
        </p:sp>
        <p:sp>
          <p:nvSpPr>
            <p:cNvPr id="100" name="Rectangle 99"/>
            <p:cNvSpPr/>
            <p:nvPr/>
          </p:nvSpPr>
          <p:spPr bwMode="auto">
            <a:xfrm>
              <a:off x="1927309" y="2971800"/>
              <a:ext cx="511091" cy="228600"/>
            </a:xfrm>
            <a:prstGeom prst="rect">
              <a:avLst/>
            </a:prstGeom>
            <a:solidFill>
              <a:srgbClr val="002060"/>
            </a:solidFill>
            <a:ln w="38100" cap="flat" cmpd="sng" algn="ctr">
              <a:solidFill>
                <a:srgbClr val="00B4A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126000" rIns="90000" bIns="12600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smtClean="0">
                <a:solidFill>
                  <a:srgbClr val="000000"/>
                </a:solidFill>
                <a:ea typeface="HGP創英角ｺﾞｼｯｸUB" pitchFamily="50" charset="-128"/>
              </a:endParaRPr>
            </a:p>
          </p:txBody>
        </p:sp>
      </p:grpSp>
      <p:pic>
        <p:nvPicPr>
          <p:cNvPr id="101" name="Picture 38" descr="http://www.mercedmall.com/uploads/images/222-logo-t-mobile_logo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95337" y="2639286"/>
            <a:ext cx="685801" cy="36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55" descr="https://encrypted-tbn2.gstatic.com/images?q=tbn:ANd9GcSymFvUAL4IpThA0devwXtf7RFvZtp5L-WAc6WsOYw12GOo-1lUi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215" y="2782669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63" descr="https://encrypted-tbn1.gstatic.com/images?q=tbn:ANd9GcSweMP832NsTqK7iJXzC4N3FSAQhcqhq4pvu1NwXA0ZRcYpC9mpu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88" y="2685750"/>
            <a:ext cx="609600" cy="488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66" y="39256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352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151" y="39256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9256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489176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1524000" y="5114762"/>
            <a:ext cx="304800" cy="334907"/>
            <a:chOff x="152400" y="5380093"/>
            <a:chExt cx="304800" cy="334907"/>
          </a:xfrm>
        </p:grpSpPr>
        <p:cxnSp>
          <p:nvCxnSpPr>
            <p:cNvPr id="6" name="Straight Connector 5"/>
            <p:cNvCxnSpPr/>
            <p:nvPr/>
          </p:nvCxnSpPr>
          <p:spPr bwMode="auto">
            <a:xfrm flipV="1">
              <a:off x="152400" y="5380093"/>
              <a:ext cx="304800" cy="327260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8" name="Straight Connector 117"/>
            <p:cNvCxnSpPr/>
            <p:nvPr/>
          </p:nvCxnSpPr>
          <p:spPr bwMode="auto">
            <a:xfrm flipH="1" flipV="1">
              <a:off x="152400" y="5387740"/>
              <a:ext cx="304800" cy="327260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126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907" y="39256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9256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5038562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9256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4590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955776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893" y="3955776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893" y="4489176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093" y="3955776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893" y="5038562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07" y="39256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07" y="44590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9256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4590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07" y="39256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07" y="4459069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Picture 57" descr="http://blog.alert-info.net/wp-content/uploads/2011/02/nec-medias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07" y="5022576"/>
            <a:ext cx="503293" cy="5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ight Arrow 8"/>
          <p:cNvSpPr/>
          <p:nvPr/>
        </p:nvSpPr>
        <p:spPr bwMode="auto">
          <a:xfrm rot="10800000">
            <a:off x="5638801" y="5161290"/>
            <a:ext cx="487306" cy="204532"/>
          </a:xfrm>
          <a:prstGeom prst="rightArrow">
            <a:avLst/>
          </a:prstGeom>
          <a:solidFill>
            <a:schemeClr val="bg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3505200" y="3237079"/>
            <a:ext cx="424118" cy="3048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5486400" y="3239869"/>
            <a:ext cx="424118" cy="30480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3910980" y="3239869"/>
            <a:ext cx="424118" cy="304800"/>
          </a:xfrm>
          <a:prstGeom prst="rect">
            <a:avLst/>
          </a:prstGeom>
          <a:solidFill>
            <a:srgbClr val="002060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3497527" y="3239869"/>
            <a:ext cx="424118" cy="304800"/>
          </a:xfrm>
          <a:prstGeom prst="rect">
            <a:avLst/>
          </a:prstGeom>
          <a:solidFill>
            <a:srgbClr val="002060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5486400" y="3249860"/>
            <a:ext cx="424118" cy="304800"/>
          </a:xfrm>
          <a:prstGeom prst="rect">
            <a:avLst/>
          </a:prstGeom>
          <a:solidFill>
            <a:schemeClr val="accent2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122" name="Rectangle 121"/>
          <p:cNvSpPr/>
          <p:nvPr/>
        </p:nvSpPr>
        <p:spPr bwMode="auto">
          <a:xfrm>
            <a:off x="4642534" y="3249860"/>
            <a:ext cx="424118" cy="304800"/>
          </a:xfrm>
          <a:prstGeom prst="rect">
            <a:avLst/>
          </a:prstGeom>
          <a:solidFill>
            <a:srgbClr val="FFFF00"/>
          </a:solidFill>
          <a:ln w="38100" cap="flat" cmpd="sng" algn="ctr">
            <a:solidFill>
              <a:srgbClr val="00B4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126000" rIns="90000" bIns="12600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smtClean="0">
              <a:solidFill>
                <a:srgbClr val="000000"/>
              </a:solidFill>
              <a:ea typeface="HGP創英角ｺﾞｼｯｸUB" pitchFamily="50" charset="-12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6241" y="905972"/>
            <a:ext cx="2813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u="sng" dirty="0" smtClean="0">
                <a:solidFill>
                  <a:srgbClr val="000000"/>
                </a:solidFill>
              </a:rPr>
              <a:t>No RSE Load Balancing</a:t>
            </a:r>
            <a:endParaRPr lang="en-US" b="1" u="sng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39952" y="905972"/>
            <a:ext cx="3003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 smtClean="0">
                <a:solidFill>
                  <a:srgbClr val="000000"/>
                </a:solidFill>
              </a:rPr>
              <a:t>With RSE Load Balancing</a:t>
            </a:r>
            <a:endParaRPr lang="en-US" b="1" dirty="0">
              <a:solidFill>
                <a:srgbClr val="0000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124200" y="2554069"/>
            <a:ext cx="4576855" cy="725269"/>
            <a:chOff x="3271745" y="2514600"/>
            <a:chExt cx="4252497" cy="725269"/>
          </a:xfrm>
        </p:grpSpPr>
        <p:grpSp>
          <p:nvGrpSpPr>
            <p:cNvPr id="12" name="Group 11"/>
            <p:cNvGrpSpPr/>
            <p:nvPr/>
          </p:nvGrpSpPr>
          <p:grpSpPr>
            <a:xfrm>
              <a:off x="3271745" y="2514600"/>
              <a:ext cx="4252497" cy="725269"/>
              <a:chOff x="2597272" y="2507056"/>
              <a:chExt cx="4252497" cy="725269"/>
            </a:xfrm>
          </p:grpSpPr>
          <p:sp>
            <p:nvSpPr>
              <p:cNvPr id="120" name="Rectangle 119"/>
              <p:cNvSpPr/>
              <p:nvPr/>
            </p:nvSpPr>
            <p:spPr>
              <a:xfrm>
                <a:off x="2597272" y="2507056"/>
                <a:ext cx="425249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Load Balancing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11" name="Straight Arrow Connector 10"/>
              <p:cNvCxnSpPr>
                <a:endCxn id="116" idx="0"/>
              </p:cNvCxnSpPr>
              <p:nvPr/>
            </p:nvCxnSpPr>
            <p:spPr bwMode="auto">
              <a:xfrm flipH="1">
                <a:off x="3042786" y="2965625"/>
                <a:ext cx="8311" cy="263910"/>
              </a:xfrm>
              <a:prstGeom prst="straightConnector1">
                <a:avLst/>
              </a:prstGeom>
              <a:solidFill>
                <a:schemeClr val="bg1"/>
              </a:solidFill>
              <a:ln w="38100" cap="flat" cmpd="sng" algn="ctr">
                <a:solidFill>
                  <a:srgbClr val="00B4A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123" name="Straight Arrow Connector 122"/>
              <p:cNvCxnSpPr>
                <a:endCxn id="121" idx="0"/>
              </p:cNvCxnSpPr>
              <p:nvPr/>
            </p:nvCxnSpPr>
            <p:spPr bwMode="auto">
              <a:xfrm>
                <a:off x="5023986" y="2935069"/>
                <a:ext cx="0" cy="297256"/>
              </a:xfrm>
              <a:prstGeom prst="straightConnector1">
                <a:avLst/>
              </a:prstGeom>
              <a:solidFill>
                <a:schemeClr val="bg1"/>
              </a:solidFill>
              <a:ln w="38100" cap="flat" cmpd="sng" algn="ctr">
                <a:solidFill>
                  <a:srgbClr val="00B4A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125" name="Straight Arrow Connector 124"/>
            <p:cNvCxnSpPr/>
            <p:nvPr/>
          </p:nvCxnSpPr>
          <p:spPr bwMode="auto">
            <a:xfrm>
              <a:off x="4841947" y="2890363"/>
              <a:ext cx="0" cy="297256"/>
            </a:xfrm>
            <a:prstGeom prst="straightConnector1">
              <a:avLst/>
            </a:prstGeom>
            <a:solidFill>
              <a:schemeClr val="bg1"/>
            </a:solidFill>
            <a:ln w="38100" cap="flat" cmpd="sng" algn="ctr">
              <a:solidFill>
                <a:srgbClr val="00B4A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04" name="TextBox 103"/>
          <p:cNvSpPr txBox="1"/>
          <p:nvPr/>
        </p:nvSpPr>
        <p:spPr>
          <a:xfrm>
            <a:off x="899592" y="594928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S1-135055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5924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111" grpId="0" animBg="1"/>
      <p:bldP spid="112" grpId="0" animBg="1"/>
      <p:bldP spid="35" grpId="0" animBg="1"/>
      <p:bldP spid="66" grpId="0" animBg="1"/>
      <p:bldP spid="67" grpId="0" animBg="1"/>
      <p:bldP spid="68" grpId="0" animBg="1"/>
      <p:bldP spid="87" grpId="0" animBg="1"/>
      <p:bldP spid="88" grpId="0" animBg="1"/>
      <p:bldP spid="91" grpId="0" animBg="1"/>
      <p:bldP spid="92" grpId="0" animBg="1"/>
      <p:bldP spid="93" grpId="0" animBg="1"/>
      <p:bldP spid="9" grpId="0" animBg="1"/>
      <p:bldP spid="116" grpId="0" animBg="1"/>
      <p:bldP spid="121" grpId="0" animBg="1"/>
      <p:bldP spid="65" grpId="0" animBg="1"/>
      <p:bldP spid="64" grpId="0" animBg="1"/>
      <p:bldP spid="89" grpId="0" animBg="1"/>
      <p:bldP spid="122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Left Arrow 1098"/>
          <p:cNvSpPr/>
          <p:nvPr/>
        </p:nvSpPr>
        <p:spPr>
          <a:xfrm>
            <a:off x="6156176" y="1916832"/>
            <a:ext cx="1368152" cy="1080120"/>
          </a:xfrm>
          <a:prstGeom prst="leftArrow">
            <a:avLst/>
          </a:prstGeom>
          <a:noFill/>
          <a:ln w="3175">
            <a:solidFill>
              <a:srgbClr val="FF0000"/>
            </a:solidFill>
          </a:ln>
          <a:effectLst>
            <a:glow rad="2286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!!!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5788" y="44624"/>
            <a:ext cx="6068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u="sng" dirty="0"/>
              <a:t>On-demand capacity negotiation</a:t>
            </a:r>
            <a:endParaRPr lang="en-US" sz="2800" b="1" u="sng" dirty="0"/>
          </a:p>
        </p:txBody>
      </p:sp>
      <p:pic>
        <p:nvPicPr>
          <p:cNvPr id="1129" name="Picture 105" descr="C:\Users\swetina\AppData\Local\Microsoft\Windows\Temporary Internet Files\Content.IE5\31CQ8YW7\MC90034999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749" y="1268760"/>
            <a:ext cx="684499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2" name="Picture 108" descr="C:\Users\swetina\AppData\Local\Microsoft\Windows\Temporary Internet Files\Content.IE5\NV867W0K\MC90043484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991" y="1323167"/>
            <a:ext cx="1097721" cy="109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" name="TextBox 1097"/>
          <p:cNvSpPr txBox="1"/>
          <p:nvPr/>
        </p:nvSpPr>
        <p:spPr>
          <a:xfrm>
            <a:off x="539552" y="69269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Participating Operator’s CN</a:t>
            </a:r>
            <a:endParaRPr lang="en-US" dirty="0"/>
          </a:p>
        </p:txBody>
      </p:sp>
      <p:sp>
        <p:nvSpPr>
          <p:cNvPr id="111" name="TextBox 110"/>
          <p:cNvSpPr txBox="1"/>
          <p:nvPr/>
        </p:nvSpPr>
        <p:spPr>
          <a:xfrm>
            <a:off x="4156883" y="76470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Hosting E-UTRAN</a:t>
            </a:r>
            <a:endParaRPr lang="en-US" dirty="0"/>
          </a:p>
        </p:txBody>
      </p:sp>
      <p:pic>
        <p:nvPicPr>
          <p:cNvPr id="1133" name="Picture 109" descr="C:\Users\swetina\AppData\Local\Microsoft\Windows\Temporary Internet Files\Content.IE5\NV867W0K\MC910216363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772816"/>
            <a:ext cx="1901083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01" name="Straight Connector 1100"/>
          <p:cNvCxnSpPr/>
          <p:nvPr/>
        </p:nvCxnSpPr>
        <p:spPr>
          <a:xfrm>
            <a:off x="5292080" y="2564904"/>
            <a:ext cx="9318" cy="31683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>
            <a:off x="1350216" y="2564904"/>
            <a:ext cx="0" cy="38884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Left Arrow 117"/>
          <p:cNvSpPr/>
          <p:nvPr/>
        </p:nvSpPr>
        <p:spPr>
          <a:xfrm>
            <a:off x="1547664" y="2564904"/>
            <a:ext cx="3450734" cy="1440160"/>
          </a:xfrm>
          <a:prstGeom prst="leftArrow">
            <a:avLst>
              <a:gd name="adj1" fmla="val 67556"/>
              <a:gd name="adj2" fmla="val 35663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Unexpected high capacity demand in shared cells X and Y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You are exceeding your share !!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02" name="Right Arrow 1101"/>
          <p:cNvSpPr/>
          <p:nvPr/>
        </p:nvSpPr>
        <p:spPr>
          <a:xfrm>
            <a:off x="1583668" y="3861048"/>
            <a:ext cx="3617330" cy="936104"/>
          </a:xfrm>
          <a:prstGeom prst="rightArrow">
            <a:avLst>
              <a:gd name="adj1" fmla="val 50000"/>
              <a:gd name="adj2" fmla="val 42122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Temporarily need more capacity !!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0" name="Left Arrow 119"/>
          <p:cNvSpPr/>
          <p:nvPr/>
        </p:nvSpPr>
        <p:spPr>
          <a:xfrm>
            <a:off x="1547664" y="4725144"/>
            <a:ext cx="3450734" cy="1008112"/>
          </a:xfrm>
          <a:prstGeom prst="leftArrow">
            <a:avLst>
              <a:gd name="adj1" fmla="val 55853"/>
              <a:gd name="adj2" fmla="val 50000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OK, additional capacity granted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21" name="Picture 105" descr="C:\Users\swetina\AppData\Local\Microsoft\Windows\Temporary Internet Files\Content.IE5\31CQ8YW7\MC90034999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589240"/>
            <a:ext cx="513374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105" descr="C:\Users\swetina\AppData\Local\Microsoft\Windows\Temporary Internet Files\Content.IE5\31CQ8YW7\MC90034999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424" y="5661248"/>
            <a:ext cx="513374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105" descr="C:\Users\swetina\AppData\Local\Microsoft\Windows\Temporary Internet Files\Content.IE5\31CQ8YW7\MC90034999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746" y="5733256"/>
            <a:ext cx="513374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105" descr="C:\Users\swetina\AppData\Local\Microsoft\Windows\Temporary Internet Files\Content.IE5\31CQ8YW7\MC90034999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46" y="5805264"/>
            <a:ext cx="513374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07" name="Group 1106"/>
          <p:cNvGrpSpPr/>
          <p:nvPr/>
        </p:nvGrpSpPr>
        <p:grpSpPr>
          <a:xfrm>
            <a:off x="7164288" y="5184576"/>
            <a:ext cx="1757067" cy="1556792"/>
            <a:chOff x="7236296" y="5229200"/>
            <a:chExt cx="1440160" cy="1366275"/>
          </a:xfrm>
        </p:grpSpPr>
        <p:pic>
          <p:nvPicPr>
            <p:cNvPr id="128" name="Picture 109" descr="C:\Users\swetina\AppData\Local\Microsoft\Windows\Temporary Internet Files\Content.IE5\NV867W0K\MC910216363[1]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3462" y="5373216"/>
              <a:ext cx="1402994" cy="12222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6" name="Rectangle 1105"/>
            <p:cNvSpPr/>
            <p:nvPr/>
          </p:nvSpPr>
          <p:spPr>
            <a:xfrm>
              <a:off x="7236296" y="5229200"/>
              <a:ext cx="1440160" cy="129614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8" name="Oval 1107"/>
          <p:cNvSpPr/>
          <p:nvPr/>
        </p:nvSpPr>
        <p:spPr>
          <a:xfrm>
            <a:off x="6012160" y="5661248"/>
            <a:ext cx="1152128" cy="792088"/>
          </a:xfrm>
          <a:prstGeom prst="ellipse">
            <a:avLst/>
          </a:prstGeom>
          <a:noFill/>
          <a:ln>
            <a:solidFill>
              <a:srgbClr val="00C233"/>
            </a:solidFill>
          </a:ln>
          <a:effectLst>
            <a:glow rad="228600">
              <a:srgbClr val="00C233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OK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99592" y="594928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S1-135055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7034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mantic descriptions in M2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NEC Stream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200"/>
      </a:accent1>
      <a:accent2>
        <a:srgbClr val="E62D00"/>
      </a:accent2>
      <a:accent3>
        <a:srgbClr val="FFFFFF"/>
      </a:accent3>
      <a:accent4>
        <a:srgbClr val="000000"/>
      </a:accent4>
      <a:accent5>
        <a:srgbClr val="FFE5AA"/>
      </a:accent5>
      <a:accent6>
        <a:srgbClr val="00B4A0"/>
      </a:accent6>
      <a:hlink>
        <a:srgbClr val="00B4A0"/>
      </a:hlink>
      <a:folHlink>
        <a:srgbClr val="69B43C"/>
      </a:folHlink>
    </a:clrScheme>
    <a:fontScheme name="1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126000" rIns="90000" bIns="126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14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Semantic descriptions in M2M</Template>
  <TotalTime>116</TotalTime>
  <Words>97</Words>
  <Application>Microsoft Office PowerPoint</Application>
  <PresentationFormat>On-screen Show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Semantic descriptions in M2M</vt:lpstr>
      <vt:lpstr>1_NEC Stream</vt:lpstr>
      <vt:lpstr>RSE: Load balancing and On-demand capacity negotiation</vt:lpstr>
      <vt:lpstr>PowerPoint Presentation</vt:lpstr>
      <vt:lpstr>Load balancing in Hosting E-UTRAN</vt:lpstr>
      <vt:lpstr>PowerPoint Presentation</vt:lpstr>
    </vt:vector>
  </TitlesOfParts>
  <Company>NEC Europe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Joerg Swetina (3)</dc:creator>
  <cp:lastModifiedBy>Joerg</cp:lastModifiedBy>
  <cp:revision>25</cp:revision>
  <dcterms:created xsi:type="dcterms:W3CDTF">2012-07-29T15:08:21Z</dcterms:created>
  <dcterms:modified xsi:type="dcterms:W3CDTF">2013-10-31T16:58:33Z</dcterms:modified>
</cp:coreProperties>
</file>