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2"/>
  </p:notesMasterIdLst>
  <p:handoutMasterIdLst>
    <p:handoutMasterId r:id="rId23"/>
  </p:handoutMasterIdLst>
  <p:sldIdLst>
    <p:sldId id="303" r:id="rId2"/>
    <p:sldId id="839" r:id="rId3"/>
    <p:sldId id="838" r:id="rId4"/>
    <p:sldId id="708" r:id="rId5"/>
    <p:sldId id="709" r:id="rId6"/>
    <p:sldId id="710" r:id="rId7"/>
    <p:sldId id="711" r:id="rId8"/>
    <p:sldId id="712" r:id="rId9"/>
    <p:sldId id="714" r:id="rId10"/>
    <p:sldId id="717" r:id="rId11"/>
    <p:sldId id="759" r:id="rId12"/>
    <p:sldId id="761" r:id="rId13"/>
    <p:sldId id="760" r:id="rId14"/>
    <p:sldId id="724" r:id="rId15"/>
    <p:sldId id="898" r:id="rId16"/>
    <p:sldId id="892" r:id="rId17"/>
    <p:sldId id="899" r:id="rId18"/>
    <p:sldId id="901" r:id="rId19"/>
    <p:sldId id="900" r:id="rId20"/>
    <p:sldId id="614" r:id="rId21"/>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87" autoAdjust="0"/>
    <p:restoredTop sz="94625" autoAdjust="0"/>
  </p:normalViewPr>
  <p:slideViewPr>
    <p:cSldViewPr snapToGrid="0">
      <p:cViewPr varScale="1">
        <p:scale>
          <a:sx n="120" d="100"/>
          <a:sy n="120" d="100"/>
        </p:scale>
        <p:origin x="942"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12/7/2018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12/7/2018</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2018</a:t>
            </a:r>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a:solidFill>
                  <a:schemeClr val="tx1"/>
                </a:solidFill>
              </a:rPr>
              <a:t>SP-181158</a:t>
            </a:r>
            <a:br>
              <a:rPr lang="en-GB" sz="1200" b="1" dirty="0">
                <a:solidFill>
                  <a:schemeClr val="tx1"/>
                </a:solidFill>
              </a:rPr>
            </a:br>
            <a:r>
              <a:rPr lang="en-GB" sz="1200" b="1" dirty="0">
                <a:solidFill>
                  <a:schemeClr val="tx1"/>
                </a:solidFill>
              </a:rPr>
              <a:t>RP-182201</a:t>
            </a:r>
            <a:br>
              <a:rPr lang="en-GB" sz="1200" b="1" dirty="0">
                <a:solidFill>
                  <a:schemeClr val="tx1"/>
                </a:solidFill>
              </a:rPr>
            </a:br>
            <a:r>
              <a:rPr lang="en-GB" sz="1200" b="1" dirty="0">
                <a:solidFill>
                  <a:schemeClr val="tx1"/>
                </a:solidFill>
              </a:rPr>
              <a:t>CP-183007</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a:solidFill>
                  <a:schemeClr val="tx1"/>
                </a:solidFill>
                <a:latin typeface="Arial "/>
              </a:rPr>
              <a:t>Sorrento, Italy, December 2018</a:t>
            </a:r>
            <a:endParaRPr lang="sv-SE" sz="1200" b="1" dirty="0">
              <a:solidFill>
                <a:schemeClr val="tx1"/>
              </a:solidFill>
              <a:latin typeface="Arial "/>
            </a:endParaRPr>
          </a:p>
          <a:p>
            <a:r>
              <a:rPr lang="sv-SE" sz="1200" b="1" dirty="0">
                <a:solidFill>
                  <a:schemeClr val="tx1"/>
                </a:solidFill>
                <a:latin typeface="Arial "/>
              </a:rPr>
              <a:t>3GPP TSGs CT, RAN, SA #82</a:t>
            </a:r>
          </a:p>
        </p:txBody>
      </p:sp>
      <p:pic>
        <p:nvPicPr>
          <p:cNvPr id="3" name="Picture 2">
            <a:extLst>
              <a:ext uri="{FF2B5EF4-FFF2-40B4-BE49-F238E27FC236}">
                <a16:creationId xmlns:a16="http://schemas.microsoft.com/office/drawing/2014/main" id="{DD859FE8-E9C6-474D-A9D9-F7EDC3776B7F}"/>
              </a:ext>
            </a:extLst>
          </p:cNvPr>
          <p:cNvPicPr>
            <a:picLocks noChangeAspect="1"/>
          </p:cNvPicPr>
          <p:nvPr userDrawn="1"/>
        </p:nvPicPr>
        <p:blipFill>
          <a:blip r:embed="rId7"/>
          <a:stretch>
            <a:fillRect/>
          </a:stretch>
        </p:blipFill>
        <p:spPr>
          <a:xfrm>
            <a:off x="2771554" y="152400"/>
            <a:ext cx="1781175" cy="342900"/>
          </a:xfrm>
          <a:prstGeom prst="rect">
            <a:avLst/>
          </a:prstGeom>
        </p:spPr>
      </p:pic>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mailto:3GPP_WG_GROUP@list.etsi.org"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3gpp.org/ftp/PCG/PCG_41/docs/PCG41_21.zip" TargetMode="External"/><Relationship Id="rId1" Type="http://schemas.openxmlformats.org/officeDocument/2006/relationships/slideLayout" Target="../slideLayouts/slideLayout3.xml"/><Relationship Id="rId4" Type="http://schemas.openxmlformats.org/officeDocument/2006/relationships/hyperlink" Target="mailto:3GPP_WG_GROUP@list.etsi.or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hyperlink" Target="mailto:3gppMembership@etsi.org" TargetMode="Externa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hyperlink" Target="https://openclipart.org/detail/224370/gurlydrinkglitch" TargetMode="External"/><Relationship Id="rId2" Type="http://schemas.openxmlformats.org/officeDocument/2006/relationships/image" Target="../media/image27.png"/><Relationship Id="rId1" Type="http://schemas.openxmlformats.org/officeDocument/2006/relationships/slideLayout" Target="../slideLayouts/slideLayout3.xml"/><Relationship Id="rId5" Type="http://schemas.openxmlformats.org/officeDocument/2006/relationships/hyperlink" Target="http://womentakingastand.blogspot.com/2012_01_01_archive.html" TargetMode="Externa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hyperlink" Target="https://commons.wikimedia.org/wiki/File:Snowman_drawing.svg" TargetMode="External"/><Relationship Id="rId3" Type="http://schemas.openxmlformats.org/officeDocument/2006/relationships/hyperlink" Target="http://www.3gpp.org/" TargetMode="External"/><Relationship Id="rId7" Type="http://schemas.openxmlformats.org/officeDocument/2006/relationships/image" Target="../media/image31.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hyperlink" Target="https://openclipart.org/detail/176188/Clipart-by-TheresaKnott" TargetMode="External"/><Relationship Id="rId5" Type="http://schemas.openxmlformats.org/officeDocument/2006/relationships/image" Target="../media/image30.png"/><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a:effectLst>
                  <a:outerShdw blurRad="38100" dist="38100" dir="2700000" algn="tl">
                    <a:srgbClr val="C0C0C0"/>
                  </a:outerShdw>
                </a:effectLst>
              </a:rPr>
              <a:t>  </a:t>
            </a:r>
            <a:br>
              <a:rPr lang="en-GB" sz="2900" dirty="0"/>
            </a:br>
            <a:r>
              <a:rPr lang="en-GB" sz="2900" dirty="0"/>
              <a:t> </a:t>
            </a:r>
            <a:r>
              <a:rPr lang="en-US" sz="5400" b="1" dirty="0"/>
              <a:t>Support Team Report</a:t>
            </a:r>
            <a:br>
              <a:rPr lang="en-GB" sz="5400" b="1" i="1" dirty="0"/>
            </a:br>
            <a:r>
              <a:rPr lang="en-GB" sz="2900" dirty="0">
                <a:latin typeface="Arial" panose="020B0604020202020204" pitchFamily="34" charset="0"/>
              </a:rPr>
              <a:t> </a:t>
            </a:r>
            <a:br>
              <a:rPr lang="en-US" sz="2900" dirty="0">
                <a:effectLst>
                  <a:outerShdw blurRad="38100" dist="38100" dir="2700000" algn="tl">
                    <a:srgbClr val="C0C0C0"/>
                  </a:outerShdw>
                </a:effectLst>
                <a:latin typeface="Arial" panose="020B0604020202020204" pitchFamily="34" charset="0"/>
              </a:rPr>
            </a:br>
            <a:br>
              <a:rPr lang="en-US" sz="2500" dirty="0">
                <a:effectLst>
                  <a:outerShdw blurRad="38100" dist="38100" dir="2700000" algn="tl">
                    <a:srgbClr val="C0C0C0"/>
                  </a:outerShdw>
                </a:effectLst>
              </a:rPr>
            </a:br>
            <a:endParaRPr lang="en-GB" sz="2500" dirty="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br>
              <a:rPr lang="en-US" sz="2000" dirty="0"/>
            </a:br>
            <a:r>
              <a:rPr lang="en-US" dirty="0">
                <a:latin typeface="Arial" panose="020B0604020202020204" pitchFamily="34" charset="0"/>
              </a:rPr>
              <a:t>John M Meredith</a:t>
            </a:r>
          </a:p>
          <a:p>
            <a:pPr>
              <a:lnSpc>
                <a:spcPct val="80000"/>
              </a:lnSpc>
            </a:pPr>
            <a:endParaRPr lang="en-US" sz="2000" dirty="0">
              <a:latin typeface="Arial" panose="020B0604020202020204" pitchFamily="34" charset="0"/>
            </a:endParaRPr>
          </a:p>
          <a:p>
            <a:pPr>
              <a:lnSpc>
                <a:spcPct val="80000"/>
              </a:lnSpc>
            </a:pPr>
            <a:r>
              <a:rPr lang="en-US" sz="2000" dirty="0">
                <a:latin typeface="Arial" panose="020B0604020202020204" pitchFamily="34" charset="0"/>
              </a:rPr>
              <a:t>Director, MCC</a:t>
            </a:r>
          </a:p>
          <a:p>
            <a:pPr>
              <a:lnSpc>
                <a:spcPct val="80000"/>
              </a:lnSpc>
            </a:pPr>
            <a:endParaRPr lang="en-GB"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6885BD8-9BDA-4886-8FAA-DFDF2B672893}"/>
              </a:ext>
            </a:extLst>
          </p:cNvPr>
          <p:cNvPicPr>
            <a:picLocks noChangeAspect="1"/>
          </p:cNvPicPr>
          <p:nvPr/>
        </p:nvPicPr>
        <p:blipFill>
          <a:blip r:embed="rId2"/>
          <a:stretch>
            <a:fillRect/>
          </a:stretch>
        </p:blipFill>
        <p:spPr>
          <a:xfrm>
            <a:off x="879354" y="1270977"/>
            <a:ext cx="7455011" cy="2457450"/>
          </a:xfrm>
          <a:prstGeom prst="rect">
            <a:avLst/>
          </a:prstGeom>
        </p:spPr>
      </p:pic>
      <p:pic>
        <p:nvPicPr>
          <p:cNvPr id="3" name="Picture 2">
            <a:extLst>
              <a:ext uri="{FF2B5EF4-FFF2-40B4-BE49-F238E27FC236}">
                <a16:creationId xmlns:a16="http://schemas.microsoft.com/office/drawing/2014/main" id="{9059D54B-B3BC-47C8-9A7B-A7065BC0E509}"/>
              </a:ext>
            </a:extLst>
          </p:cNvPr>
          <p:cNvPicPr>
            <a:picLocks noChangeAspect="1"/>
          </p:cNvPicPr>
          <p:nvPr/>
        </p:nvPicPr>
        <p:blipFill>
          <a:blip r:embed="rId3"/>
          <a:stretch>
            <a:fillRect/>
          </a:stretch>
        </p:blipFill>
        <p:spPr>
          <a:xfrm>
            <a:off x="879354" y="3728427"/>
            <a:ext cx="7474486" cy="2457450"/>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27A494-B2D0-4925-8E13-27AF9F051DD1}"/>
              </a:ext>
            </a:extLst>
          </p:cNvPr>
          <p:cNvPicPr>
            <a:picLocks noChangeAspect="1"/>
          </p:cNvPicPr>
          <p:nvPr/>
        </p:nvPicPr>
        <p:blipFill>
          <a:blip r:embed="rId2"/>
          <a:stretch>
            <a:fillRect/>
          </a:stretch>
        </p:blipFill>
        <p:spPr>
          <a:xfrm>
            <a:off x="611934" y="1291262"/>
            <a:ext cx="7920132" cy="5029200"/>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0E493C-5513-4012-BC7E-6B05075BE0A1}"/>
              </a:ext>
            </a:extLst>
          </p:cNvPr>
          <p:cNvPicPr>
            <a:picLocks noChangeAspect="1"/>
          </p:cNvPicPr>
          <p:nvPr/>
        </p:nvPicPr>
        <p:blipFill>
          <a:blip r:embed="rId2"/>
          <a:stretch>
            <a:fillRect/>
          </a:stretch>
        </p:blipFill>
        <p:spPr>
          <a:xfrm>
            <a:off x="342066" y="1314437"/>
            <a:ext cx="8331083" cy="5029200"/>
          </a:xfrm>
          <a:prstGeom prst="rect">
            <a:avLst/>
          </a:prstGeom>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486273" y="5840413"/>
            <a:ext cx="7536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200" baseline="30000" dirty="0">
                <a:latin typeface="Times New Roman" panose="02020603050405020304" pitchFamily="18" charset="0"/>
              </a:rPr>
              <a:t>#</a:t>
            </a:r>
            <a:r>
              <a:rPr lang="en-US" sz="1200" dirty="0">
                <a:latin typeface="Times New Roman" panose="02020603050405020304" pitchFamily="18" charset="0"/>
              </a:rPr>
              <a:t> Greyed Releases are closed.                                  </a:t>
            </a:r>
            <a:br>
              <a:rPr lang="en-US" sz="1200" dirty="0">
                <a:latin typeface="Times New Roman" panose="02020603050405020304" pitchFamily="18" charset="0"/>
              </a:rPr>
            </a:br>
            <a:r>
              <a:rPr lang="en-US" sz="1200" dirty="0">
                <a:latin typeface="Times New Roman" panose="02020603050405020304" pitchFamily="18" charset="0"/>
              </a:rPr>
              <a:t>* Figures in the right column are values reported last plenary meeting.</a:t>
            </a:r>
            <a:endParaRPr lang="en-GB" sz="1200" dirty="0">
              <a:latin typeface="Times New Roman" panose="02020603050405020304" pitchFamily="18" charset="0"/>
            </a:endParaRPr>
          </a:p>
        </p:txBody>
      </p:sp>
      <p:pic>
        <p:nvPicPr>
          <p:cNvPr id="2" name="Picture 1">
            <a:extLst>
              <a:ext uri="{FF2B5EF4-FFF2-40B4-BE49-F238E27FC236}">
                <a16:creationId xmlns:a16="http://schemas.microsoft.com/office/drawing/2014/main" id="{E4895B83-B148-4E12-9070-CF184D035E31}"/>
              </a:ext>
            </a:extLst>
          </p:cNvPr>
          <p:cNvPicPr>
            <a:picLocks noChangeAspect="1"/>
          </p:cNvPicPr>
          <p:nvPr/>
        </p:nvPicPr>
        <p:blipFill>
          <a:blip r:embed="rId2"/>
          <a:stretch>
            <a:fillRect/>
          </a:stretch>
        </p:blipFill>
        <p:spPr>
          <a:xfrm>
            <a:off x="622300" y="2343394"/>
            <a:ext cx="3536980" cy="2782288"/>
          </a:xfrm>
          <a:prstGeom prst="rect">
            <a:avLst/>
          </a:prstGeom>
        </p:spPr>
      </p:pic>
      <p:pic>
        <p:nvPicPr>
          <p:cNvPr id="3" name="Picture 2">
            <a:extLst>
              <a:ext uri="{FF2B5EF4-FFF2-40B4-BE49-F238E27FC236}">
                <a16:creationId xmlns:a16="http://schemas.microsoft.com/office/drawing/2014/main" id="{CDB7EFCD-22F1-430F-AA19-86BD41575927}"/>
              </a:ext>
            </a:extLst>
          </p:cNvPr>
          <p:cNvPicPr>
            <a:picLocks noChangeAspect="1"/>
          </p:cNvPicPr>
          <p:nvPr/>
        </p:nvPicPr>
        <p:blipFill>
          <a:blip r:embed="rId3"/>
          <a:stretch>
            <a:fillRect/>
          </a:stretch>
        </p:blipFill>
        <p:spPr>
          <a:xfrm>
            <a:off x="4701455" y="2343394"/>
            <a:ext cx="3820245" cy="2741921"/>
          </a:xfrm>
          <a:prstGeom prst="rect">
            <a:avLst/>
          </a:prstGeom>
        </p:spPr>
      </p:pic>
    </p:spTree>
  </p:cSld>
  <p:clrMapOvr>
    <a:masterClrMapping/>
  </p:clrMapOvr>
  <p:transition spd="slow">
    <p:diamon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8" y="397230"/>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a:t>Marketing matters… </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15</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9" name="Content Placeholder 2">
            <a:extLst>
              <a:ext uri="{FF2B5EF4-FFF2-40B4-BE49-F238E27FC236}">
                <a16:creationId xmlns:a16="http://schemas.microsoft.com/office/drawing/2014/main" id="{27256460-7E28-419D-BD55-0EF264E25E0D}"/>
              </a:ext>
            </a:extLst>
          </p:cNvPr>
          <p:cNvSpPr>
            <a:spLocks noGrp="1"/>
          </p:cNvSpPr>
          <p:nvPr>
            <p:ph idx="1"/>
          </p:nvPr>
        </p:nvSpPr>
        <p:spPr bwMode="auto">
          <a:xfrm>
            <a:off x="255588" y="1098550"/>
            <a:ext cx="8302625" cy="8318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2"/>
              </a:buBlip>
            </a:pPr>
            <a:r>
              <a:rPr lang="en-GB" altLang="en-US" sz="1800" dirty="0"/>
              <a:t>11 Web news stories (3gpp.org) in past 3 months, since TSG#81</a:t>
            </a:r>
          </a:p>
          <a:p>
            <a:pPr>
              <a:buFontTx/>
              <a:buBlip>
                <a:blip r:embed="rId2"/>
              </a:buBlip>
            </a:pPr>
            <a:r>
              <a:rPr lang="en-GB" altLang="en-US" sz="1800" dirty="0"/>
              <a:t>We have speaking slots at 8 conferences in 2019 </a:t>
            </a:r>
            <a:r>
              <a:rPr lang="en-GB" altLang="en-US" sz="1400" dirty="0"/>
              <a:t>(Any others?)</a:t>
            </a:r>
            <a:endParaRPr lang="en-GB" altLang="en-US" sz="1200" dirty="0"/>
          </a:p>
          <a:p>
            <a:pPr lvl="1"/>
            <a:endParaRPr lang="en-GB" altLang="en-US" sz="1200" dirty="0"/>
          </a:p>
          <a:p>
            <a:pPr lvl="1"/>
            <a:endParaRPr lang="en-GB" altLang="en-US" sz="1200" dirty="0"/>
          </a:p>
          <a:p>
            <a:pPr lvl="1"/>
            <a:endParaRPr lang="en-GB" altLang="en-US" sz="1200" dirty="0"/>
          </a:p>
          <a:p>
            <a:pPr>
              <a:buFontTx/>
              <a:buBlip>
                <a:blip r:embed="rId2"/>
              </a:buBlip>
            </a:pPr>
            <a:endParaRPr lang="en-GB" altLang="en-US" sz="1800" dirty="0"/>
          </a:p>
        </p:txBody>
      </p:sp>
      <p:graphicFrame>
        <p:nvGraphicFramePr>
          <p:cNvPr id="10" name="Table 9">
            <a:extLst>
              <a:ext uri="{FF2B5EF4-FFF2-40B4-BE49-F238E27FC236}">
                <a16:creationId xmlns:a16="http://schemas.microsoft.com/office/drawing/2014/main" id="{5C64F59E-B6EC-49C6-89C1-55510B896DB9}"/>
              </a:ext>
            </a:extLst>
          </p:cNvPr>
          <p:cNvGraphicFramePr>
            <a:graphicFrameLocks noGrp="1"/>
          </p:cNvGraphicFramePr>
          <p:nvPr/>
        </p:nvGraphicFramePr>
        <p:xfrm>
          <a:off x="4548188" y="2241550"/>
          <a:ext cx="4405312" cy="3154680"/>
        </p:xfrm>
        <a:graphic>
          <a:graphicData uri="http://schemas.openxmlformats.org/drawingml/2006/table">
            <a:tbl>
              <a:tblPr>
                <a:tableStyleId>{BC89EF96-8CEA-46FF-86C4-4CE0E7609802}</a:tableStyleId>
              </a:tblPr>
              <a:tblGrid>
                <a:gridCol w="1023028">
                  <a:extLst>
                    <a:ext uri="{9D8B030D-6E8A-4147-A177-3AD203B41FA5}">
                      <a16:colId xmlns:a16="http://schemas.microsoft.com/office/drawing/2014/main" val="20000"/>
                    </a:ext>
                  </a:extLst>
                </a:gridCol>
                <a:gridCol w="2660561">
                  <a:extLst>
                    <a:ext uri="{9D8B030D-6E8A-4147-A177-3AD203B41FA5}">
                      <a16:colId xmlns:a16="http://schemas.microsoft.com/office/drawing/2014/main" val="20001"/>
                    </a:ext>
                  </a:extLst>
                </a:gridCol>
                <a:gridCol w="347323">
                  <a:extLst>
                    <a:ext uri="{9D8B030D-6E8A-4147-A177-3AD203B41FA5}">
                      <a16:colId xmlns:a16="http://schemas.microsoft.com/office/drawing/2014/main" val="20002"/>
                    </a:ext>
                  </a:extLst>
                </a:gridCol>
                <a:gridCol w="374400">
                  <a:extLst>
                    <a:ext uri="{9D8B030D-6E8A-4147-A177-3AD203B41FA5}">
                      <a16:colId xmlns:a16="http://schemas.microsoft.com/office/drawing/2014/main" val="20003"/>
                    </a:ext>
                  </a:extLst>
                </a:gridCol>
              </a:tblGrid>
              <a:tr h="335246">
                <a:tc>
                  <a:txBody>
                    <a:bodyPr/>
                    <a:lstStyle/>
                    <a:p>
                      <a:pPr algn="ctr" fontAlgn="b"/>
                      <a:r>
                        <a:rPr lang="en-GB" sz="1100" u="none" strike="noStrike" dirty="0">
                          <a:effectLst/>
                        </a:rPr>
                        <a:t>27/11/2018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dirty="0">
                          <a:effectLst/>
                        </a:rPr>
                        <a:t>Interoperability and compatibility of 5G specifications</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dirty="0">
                          <a:effectLst/>
                        </a:rPr>
                        <a:t>654</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0"/>
                  </a:ext>
                </a:extLst>
              </a:tr>
              <a:tr h="167623">
                <a:tc>
                  <a:txBody>
                    <a:bodyPr/>
                    <a:lstStyle/>
                    <a:p>
                      <a:pPr algn="ctr" fontAlgn="b"/>
                      <a:r>
                        <a:rPr lang="en-GB" sz="1100" u="none" strike="noStrike" dirty="0">
                          <a:effectLst/>
                        </a:rPr>
                        <a:t>09/11/2018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dirty="0">
                          <a:effectLst/>
                        </a:rPr>
                        <a:t>5G for future industry</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578</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1"/>
                  </a:ext>
                </a:extLst>
              </a:tr>
              <a:tr h="411439">
                <a:tc>
                  <a:txBody>
                    <a:bodyPr/>
                    <a:lstStyle/>
                    <a:p>
                      <a:pPr algn="ctr" fontAlgn="b"/>
                      <a:r>
                        <a:rPr lang="en-GB" sz="1100" u="none" strike="noStrike" dirty="0">
                          <a:effectLst/>
                        </a:rPr>
                        <a:t>30/10/2018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dirty="0">
                          <a:effectLst/>
                        </a:rPr>
                        <a:t>3GPP Summit at CEATEC JAPAN 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1061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Intro page 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2"/>
                  </a:ext>
                </a:extLst>
              </a:tr>
              <a:tr h="411439">
                <a:tc>
                  <a:txBody>
                    <a:bodyPr/>
                    <a:lstStyle/>
                    <a:p>
                      <a:pPr algn="ctr" fontAlgn="b"/>
                      <a:r>
                        <a:rPr lang="en-GB" sz="1100" u="none" strike="noStrike" dirty="0">
                          <a:effectLst/>
                        </a:rPr>
                        <a:t>27/10/2018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dirty="0">
                          <a:effectLst/>
                        </a:rPr>
                        <a:t>3GPP 5G – Briefing for Evaluation Groups</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2450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Intro page 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3"/>
                  </a:ext>
                </a:extLst>
              </a:tr>
              <a:tr h="167623">
                <a:tc>
                  <a:txBody>
                    <a:bodyPr/>
                    <a:lstStyle/>
                    <a:p>
                      <a:pPr algn="ctr" fontAlgn="b"/>
                      <a:r>
                        <a:rPr lang="en-GB" sz="1100" u="none" strike="noStrike" dirty="0">
                          <a:effectLst/>
                        </a:rPr>
                        <a:t>23/10/2018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dirty="0">
                          <a:effectLst/>
                        </a:rPr>
                        <a:t>ESOA to partner 3GPP</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457</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4"/>
                  </a:ext>
                </a:extLst>
              </a:tr>
              <a:tr h="167623">
                <a:tc>
                  <a:txBody>
                    <a:bodyPr/>
                    <a:lstStyle/>
                    <a:p>
                      <a:pPr algn="ctr" fontAlgn="b"/>
                      <a:r>
                        <a:rPr lang="en-GB" sz="1100" u="none" strike="noStrike" dirty="0">
                          <a:effectLst/>
                        </a:rPr>
                        <a:t>22/10/2018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dirty="0">
                          <a:effectLst/>
                        </a:rPr>
                        <a:t>20th Anniversary approaches for 3GPP</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428</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5"/>
                  </a:ext>
                </a:extLst>
              </a:tr>
              <a:tr h="167623">
                <a:tc>
                  <a:txBody>
                    <a:bodyPr/>
                    <a:lstStyle/>
                    <a:p>
                      <a:pPr algn="ctr" fontAlgn="b"/>
                      <a:r>
                        <a:rPr lang="en-GB" sz="1100" u="none" strike="noStrike" dirty="0">
                          <a:effectLst/>
                        </a:rPr>
                        <a:t>04/10/2018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dirty="0">
                          <a:effectLst/>
                        </a:rPr>
                        <a:t>5G includes Virtual Reality from day 1!</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dirty="0">
                          <a:effectLst/>
                        </a:rPr>
                        <a:t>1521</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6"/>
                  </a:ext>
                </a:extLst>
              </a:tr>
              <a:tr h="411439">
                <a:tc>
                  <a:txBody>
                    <a:bodyPr/>
                    <a:lstStyle/>
                    <a:p>
                      <a:pPr algn="ctr" fontAlgn="b"/>
                      <a:r>
                        <a:rPr lang="en-GB" sz="1100" u="none" strike="noStrike" dirty="0">
                          <a:effectLst/>
                        </a:rPr>
                        <a:t>04/10/2018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a:effectLst/>
                        </a:rPr>
                        <a:t>Video interviews - post TSG#81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dirty="0">
                          <a:effectLst/>
                        </a:rPr>
                        <a:t>1027</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Intro page 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7"/>
                  </a:ext>
                </a:extLst>
              </a:tr>
              <a:tr h="411439">
                <a:tc>
                  <a:txBody>
                    <a:bodyPr/>
                    <a:lstStyle/>
                    <a:p>
                      <a:pPr algn="ctr" fontAlgn="b"/>
                      <a:r>
                        <a:rPr lang="en-GB" sz="1100" u="none" strike="noStrike" dirty="0">
                          <a:effectLst/>
                        </a:rPr>
                        <a:t>01/10/2018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a:effectLst/>
                        </a:rPr>
                        <a:t>Workshop on 3GPP submission towards IMT-2020</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dirty="0">
                          <a:effectLst/>
                        </a:rPr>
                        <a:t>2825</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Intro page 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8"/>
                  </a:ext>
                </a:extLst>
              </a:tr>
              <a:tr h="335246">
                <a:tc>
                  <a:txBody>
                    <a:bodyPr/>
                    <a:lstStyle/>
                    <a:p>
                      <a:pPr algn="ctr" fontAlgn="b"/>
                      <a:r>
                        <a:rPr lang="en-GB" sz="1100" u="none" strike="noStrike" dirty="0">
                          <a:effectLst/>
                        </a:rPr>
                        <a:t>10/09/2018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a:effectLst/>
                        </a:rPr>
                        <a:t>3GPP receives a warm welcome at Gold Coast Plenary</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a:effectLst/>
                        </a:rPr>
                        <a:t>894</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09"/>
                  </a:ext>
                </a:extLst>
              </a:tr>
              <a:tr h="167623">
                <a:tc>
                  <a:txBody>
                    <a:bodyPr/>
                    <a:lstStyle/>
                    <a:p>
                      <a:pPr algn="ctr" fontAlgn="b"/>
                      <a:r>
                        <a:rPr lang="en-GB" sz="1100" u="none" strike="noStrike" dirty="0">
                          <a:effectLst/>
                        </a:rPr>
                        <a:t>05/09/2018</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100" u="none" strike="noStrike" dirty="0">
                          <a:effectLst/>
                        </a:rPr>
                        <a:t>Disaster Management &amp; PS Event - Melbourne</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100" u="none" strike="noStrike" dirty="0">
                          <a:effectLst/>
                        </a:rPr>
                        <a:t>685</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900" u="none" strike="noStrike" dirty="0">
                          <a:effectLst/>
                        </a:rPr>
                        <a:t>views</a:t>
                      </a:r>
                      <a:endParaRPr lang="en-GB" sz="9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010"/>
                  </a:ext>
                </a:extLst>
              </a:tr>
            </a:tbl>
          </a:graphicData>
        </a:graphic>
      </p:graphicFrame>
      <p:sp>
        <p:nvSpPr>
          <p:cNvPr id="11" name="TextBox 30">
            <a:extLst>
              <a:ext uri="{FF2B5EF4-FFF2-40B4-BE49-F238E27FC236}">
                <a16:creationId xmlns:a16="http://schemas.microsoft.com/office/drawing/2014/main" id="{D3EFC2F2-EAF0-4C76-9807-75FA9DC096EA}"/>
              </a:ext>
            </a:extLst>
          </p:cNvPr>
          <p:cNvSpPr txBox="1">
            <a:spLocks noChangeArrowheads="1"/>
          </p:cNvSpPr>
          <p:nvPr/>
        </p:nvSpPr>
        <p:spPr bwMode="auto">
          <a:xfrm>
            <a:off x="4429125" y="1993900"/>
            <a:ext cx="23352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en-US" b="1"/>
              <a:t>Published News articles (3 months)</a:t>
            </a:r>
          </a:p>
        </p:txBody>
      </p:sp>
      <p:graphicFrame>
        <p:nvGraphicFramePr>
          <p:cNvPr id="12" name="Table 11">
            <a:extLst>
              <a:ext uri="{FF2B5EF4-FFF2-40B4-BE49-F238E27FC236}">
                <a16:creationId xmlns:a16="http://schemas.microsoft.com/office/drawing/2014/main" id="{90E76AC5-8A87-432B-8D8D-5EC165DC5244}"/>
              </a:ext>
            </a:extLst>
          </p:cNvPr>
          <p:cNvGraphicFramePr>
            <a:graphicFrameLocks noGrp="1"/>
          </p:cNvGraphicFramePr>
          <p:nvPr/>
        </p:nvGraphicFramePr>
        <p:xfrm>
          <a:off x="501650" y="2246313"/>
          <a:ext cx="3841751" cy="1667230"/>
        </p:xfrm>
        <a:graphic>
          <a:graphicData uri="http://schemas.openxmlformats.org/drawingml/2006/table">
            <a:tbl>
              <a:tblPr>
                <a:tableStyleId>{5DA37D80-6434-44D0-A028-1B22A696006F}</a:tableStyleId>
              </a:tblPr>
              <a:tblGrid>
                <a:gridCol w="1867353">
                  <a:extLst>
                    <a:ext uri="{9D8B030D-6E8A-4147-A177-3AD203B41FA5}">
                      <a16:colId xmlns:a16="http://schemas.microsoft.com/office/drawing/2014/main" val="20000"/>
                    </a:ext>
                  </a:extLst>
                </a:gridCol>
                <a:gridCol w="880153">
                  <a:extLst>
                    <a:ext uri="{9D8B030D-6E8A-4147-A177-3AD203B41FA5}">
                      <a16:colId xmlns:a16="http://schemas.microsoft.com/office/drawing/2014/main" val="20001"/>
                    </a:ext>
                  </a:extLst>
                </a:gridCol>
                <a:gridCol w="1094245">
                  <a:extLst>
                    <a:ext uri="{9D8B030D-6E8A-4147-A177-3AD203B41FA5}">
                      <a16:colId xmlns:a16="http://schemas.microsoft.com/office/drawing/2014/main" val="20002"/>
                    </a:ext>
                  </a:extLst>
                </a:gridCol>
              </a:tblGrid>
              <a:tr h="375004">
                <a:tc>
                  <a:txBody>
                    <a:bodyPr/>
                    <a:lstStyle/>
                    <a:p>
                      <a:pPr algn="l" fontAlgn="ctr"/>
                      <a:r>
                        <a:rPr lang="en-GB" sz="1000" u="none" strike="noStrike" dirty="0">
                          <a:effectLst/>
                        </a:rPr>
                        <a:t>Critical Communications Europe</a:t>
                      </a:r>
                      <a:endParaRPr lang="en-GB" sz="1000" b="0" i="0" u="none" strike="noStrike" dirty="0">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12/03/2019</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dirty="0">
                          <a:effectLst/>
                        </a:rPr>
                        <a:t>Coventry</a:t>
                      </a:r>
                      <a:endParaRPr lang="en-GB" sz="1000" b="0" i="0" u="none" strike="noStrike" dirty="0">
                        <a:solidFill>
                          <a:srgbClr val="000000"/>
                        </a:solidFill>
                        <a:effectLst/>
                        <a:latin typeface="Calibri" panose="020F0502020204030204" pitchFamily="34" charset="0"/>
                      </a:endParaRPr>
                    </a:p>
                  </a:txBody>
                  <a:tcPr marL="7622" marR="7622" marT="7617" marB="0" anchor="ctr"/>
                </a:tc>
                <a:extLst>
                  <a:ext uri="{0D108BD9-81ED-4DB2-BD59-A6C34878D82A}">
                    <a16:rowId xmlns:a16="http://schemas.microsoft.com/office/drawing/2014/main" val="10000"/>
                  </a:ext>
                </a:extLst>
              </a:tr>
              <a:tr h="159966">
                <a:tc>
                  <a:txBody>
                    <a:bodyPr/>
                    <a:lstStyle/>
                    <a:p>
                      <a:pPr algn="l" fontAlgn="ctr"/>
                      <a:r>
                        <a:rPr lang="en-GB" sz="1000" u="none" strike="noStrike" dirty="0">
                          <a:effectLst/>
                        </a:rPr>
                        <a:t>5G Briefing</a:t>
                      </a:r>
                      <a:endParaRPr lang="en-GB" sz="1000" b="0" i="0" u="none" strike="noStrike" dirty="0">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26/03/2019</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Frankfurt</a:t>
                      </a:r>
                      <a:endParaRPr lang="en-GB" sz="1000" b="0" i="0" u="none" strike="noStrike">
                        <a:solidFill>
                          <a:srgbClr val="000000"/>
                        </a:solidFill>
                        <a:effectLst/>
                        <a:latin typeface="Calibri" panose="020F0502020204030204" pitchFamily="34" charset="0"/>
                      </a:endParaRPr>
                    </a:p>
                  </a:txBody>
                  <a:tcPr marL="7622" marR="7622" marT="7617" marB="0" anchor="ctr"/>
                </a:tc>
                <a:extLst>
                  <a:ext uri="{0D108BD9-81ED-4DB2-BD59-A6C34878D82A}">
                    <a16:rowId xmlns:a16="http://schemas.microsoft.com/office/drawing/2014/main" val="10001"/>
                  </a:ext>
                </a:extLst>
              </a:tr>
              <a:tr h="312315">
                <a:tc>
                  <a:txBody>
                    <a:bodyPr/>
                    <a:lstStyle/>
                    <a:p>
                      <a:pPr algn="l" fontAlgn="ctr"/>
                      <a:r>
                        <a:rPr lang="en-GB" sz="1000" u="none" strike="noStrike">
                          <a:effectLst/>
                        </a:rPr>
                        <a:t> IEEE 5th World Forum on Internet of Things (WF-IoT) </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15/04/2019</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dirty="0">
                          <a:effectLst/>
                        </a:rPr>
                        <a:t>Limerick</a:t>
                      </a:r>
                      <a:endParaRPr lang="en-GB" sz="1000" b="0" i="0" u="none" strike="noStrike" dirty="0">
                        <a:solidFill>
                          <a:srgbClr val="000000"/>
                        </a:solidFill>
                        <a:effectLst/>
                        <a:latin typeface="Calibri" panose="020F0502020204030204" pitchFamily="34" charset="0"/>
                      </a:endParaRPr>
                    </a:p>
                  </a:txBody>
                  <a:tcPr marL="7622" marR="7622" marT="7617" marB="0" anchor="ctr"/>
                </a:tc>
                <a:extLst>
                  <a:ext uri="{0D108BD9-81ED-4DB2-BD59-A6C34878D82A}">
                    <a16:rowId xmlns:a16="http://schemas.microsoft.com/office/drawing/2014/main" val="10002"/>
                  </a:ext>
                </a:extLst>
              </a:tr>
              <a:tr h="187341">
                <a:tc>
                  <a:txBody>
                    <a:bodyPr/>
                    <a:lstStyle/>
                    <a:p>
                      <a:pPr algn="l" fontAlgn="ctr"/>
                      <a:r>
                        <a:rPr lang="en-GB" sz="1000" u="none" strike="noStrike">
                          <a:effectLst/>
                        </a:rPr>
                        <a:t>5G North America</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dirty="0">
                          <a:effectLst/>
                        </a:rPr>
                        <a:t>06/05/2019</a:t>
                      </a:r>
                      <a:endParaRPr lang="en-GB" sz="1000" b="0" i="0" u="none" strike="noStrike" dirty="0">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Denver</a:t>
                      </a:r>
                      <a:endParaRPr lang="en-GB" sz="1000" b="0" i="0" u="none" strike="noStrike">
                        <a:solidFill>
                          <a:srgbClr val="000000"/>
                        </a:solidFill>
                        <a:effectLst/>
                        <a:latin typeface="Calibri" panose="020F0502020204030204" pitchFamily="34" charset="0"/>
                      </a:endParaRPr>
                    </a:p>
                  </a:txBody>
                  <a:tcPr marL="7622" marR="7622" marT="7617" marB="0" anchor="ctr"/>
                </a:tc>
                <a:extLst>
                  <a:ext uri="{0D108BD9-81ED-4DB2-BD59-A6C34878D82A}">
                    <a16:rowId xmlns:a16="http://schemas.microsoft.com/office/drawing/2014/main" val="10003"/>
                  </a:ext>
                </a:extLst>
              </a:tr>
              <a:tr h="159966">
                <a:tc>
                  <a:txBody>
                    <a:bodyPr/>
                    <a:lstStyle/>
                    <a:p>
                      <a:pPr algn="l" fontAlgn="ctr"/>
                      <a:r>
                        <a:rPr lang="en-GB" sz="1000" u="none" strike="noStrike">
                          <a:effectLst/>
                        </a:rPr>
                        <a:t>Satellite World </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dirty="0">
                          <a:effectLst/>
                        </a:rPr>
                        <a:t>07/05/2019</a:t>
                      </a:r>
                      <a:endParaRPr lang="en-GB" sz="1000" b="0" i="0" u="none" strike="noStrike" dirty="0">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Washington DC</a:t>
                      </a:r>
                      <a:endParaRPr lang="en-GB" sz="1000" b="0" i="0" u="none" strike="noStrike">
                        <a:solidFill>
                          <a:srgbClr val="000000"/>
                        </a:solidFill>
                        <a:effectLst/>
                        <a:latin typeface="Calibri" panose="020F0502020204030204" pitchFamily="34" charset="0"/>
                      </a:endParaRPr>
                    </a:p>
                  </a:txBody>
                  <a:tcPr marL="7622" marR="7622" marT="7617" marB="0" anchor="ctr"/>
                </a:tc>
                <a:extLst>
                  <a:ext uri="{0D108BD9-81ED-4DB2-BD59-A6C34878D82A}">
                    <a16:rowId xmlns:a16="http://schemas.microsoft.com/office/drawing/2014/main" val="10004"/>
                  </a:ext>
                </a:extLst>
              </a:tr>
              <a:tr h="159966">
                <a:tc>
                  <a:txBody>
                    <a:bodyPr/>
                    <a:lstStyle/>
                    <a:p>
                      <a:pPr algn="l" fontAlgn="ctr"/>
                      <a:r>
                        <a:rPr lang="en-GB" sz="1000" u="none" strike="noStrike">
                          <a:effectLst/>
                        </a:rPr>
                        <a:t>TechXLR8 / 5G World</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11/06/2019</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London</a:t>
                      </a:r>
                      <a:endParaRPr lang="en-GB" sz="1000" b="0" i="0" u="none" strike="noStrike">
                        <a:solidFill>
                          <a:srgbClr val="000000"/>
                        </a:solidFill>
                        <a:effectLst/>
                        <a:latin typeface="Calibri" panose="020F0502020204030204" pitchFamily="34" charset="0"/>
                      </a:endParaRPr>
                    </a:p>
                  </a:txBody>
                  <a:tcPr marL="7622" marR="7622" marT="7617" marB="0" anchor="ctr"/>
                </a:tc>
                <a:extLst>
                  <a:ext uri="{0D108BD9-81ED-4DB2-BD59-A6C34878D82A}">
                    <a16:rowId xmlns:a16="http://schemas.microsoft.com/office/drawing/2014/main" val="10005"/>
                  </a:ext>
                </a:extLst>
              </a:tr>
              <a:tr h="312315">
                <a:tc>
                  <a:txBody>
                    <a:bodyPr/>
                    <a:lstStyle/>
                    <a:p>
                      <a:pPr algn="l" fontAlgn="ctr"/>
                      <a:r>
                        <a:rPr lang="en-GB" sz="1000" u="none" strike="noStrike" dirty="0">
                          <a:effectLst/>
                        </a:rPr>
                        <a:t>Critical Communications World (CCW)</a:t>
                      </a:r>
                      <a:endParaRPr lang="en-GB" sz="1000" b="0" i="0" u="none" strike="noStrike" dirty="0">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a:effectLst/>
                        </a:rPr>
                        <a:t>18/06/2019</a:t>
                      </a:r>
                      <a:endParaRPr lang="en-GB" sz="1000" b="0" i="0" u="none" strike="noStrike">
                        <a:solidFill>
                          <a:srgbClr val="000000"/>
                        </a:solidFill>
                        <a:effectLst/>
                        <a:latin typeface="Calibri" panose="020F0502020204030204" pitchFamily="34" charset="0"/>
                      </a:endParaRPr>
                    </a:p>
                  </a:txBody>
                  <a:tcPr marL="7622" marR="7622" marT="7617" marB="0" anchor="ctr"/>
                </a:tc>
                <a:tc>
                  <a:txBody>
                    <a:bodyPr/>
                    <a:lstStyle/>
                    <a:p>
                      <a:pPr algn="l" fontAlgn="ctr"/>
                      <a:r>
                        <a:rPr lang="en-GB" sz="1000" u="none" strike="noStrike" dirty="0">
                          <a:effectLst/>
                        </a:rPr>
                        <a:t>Kuala Lumpur</a:t>
                      </a:r>
                      <a:endParaRPr lang="en-GB" sz="1000" b="0" i="0" u="none" strike="noStrike" dirty="0">
                        <a:solidFill>
                          <a:srgbClr val="000000"/>
                        </a:solidFill>
                        <a:effectLst/>
                        <a:latin typeface="Calibri" panose="020F0502020204030204" pitchFamily="34" charset="0"/>
                      </a:endParaRPr>
                    </a:p>
                  </a:txBody>
                  <a:tcPr marL="7622" marR="7622" marT="7617" marB="0" anchor="ctr"/>
                </a:tc>
                <a:extLst>
                  <a:ext uri="{0D108BD9-81ED-4DB2-BD59-A6C34878D82A}">
                    <a16:rowId xmlns:a16="http://schemas.microsoft.com/office/drawing/2014/main" val="10006"/>
                  </a:ext>
                </a:extLst>
              </a:tr>
            </a:tbl>
          </a:graphicData>
        </a:graphic>
      </p:graphicFrame>
      <p:sp>
        <p:nvSpPr>
          <p:cNvPr id="13" name="TextBox 50">
            <a:extLst>
              <a:ext uri="{FF2B5EF4-FFF2-40B4-BE49-F238E27FC236}">
                <a16:creationId xmlns:a16="http://schemas.microsoft.com/office/drawing/2014/main" id="{F8684382-9D61-43EC-8A0E-EA9FB19A7E3A}"/>
              </a:ext>
            </a:extLst>
          </p:cNvPr>
          <p:cNvSpPr txBox="1">
            <a:spLocks noChangeArrowheads="1"/>
          </p:cNvSpPr>
          <p:nvPr/>
        </p:nvSpPr>
        <p:spPr bwMode="auto">
          <a:xfrm>
            <a:off x="417513" y="1993900"/>
            <a:ext cx="2127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en-US" b="1"/>
              <a:t>3GPP Speakers at Conferences:</a:t>
            </a:r>
          </a:p>
        </p:txBody>
      </p:sp>
      <p:sp>
        <p:nvSpPr>
          <p:cNvPr id="14" name="Content Placeholder 2">
            <a:extLst>
              <a:ext uri="{FF2B5EF4-FFF2-40B4-BE49-F238E27FC236}">
                <a16:creationId xmlns:a16="http://schemas.microsoft.com/office/drawing/2014/main" id="{4C7D7C93-D2F6-4834-8B1E-771E2CB5B62D}"/>
              </a:ext>
            </a:extLst>
          </p:cNvPr>
          <p:cNvSpPr txBox="1">
            <a:spLocks/>
          </p:cNvSpPr>
          <p:nvPr/>
        </p:nvSpPr>
        <p:spPr bwMode="auto">
          <a:xfrm>
            <a:off x="203200" y="4043363"/>
            <a:ext cx="4344988" cy="20891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2"/>
              </a:buBlip>
              <a:defRPr/>
            </a:pPr>
            <a:r>
              <a:rPr lang="en-GB" altLang="en-US" sz="1800" kern="0" dirty="0"/>
              <a:t>Key marketing dates:</a:t>
            </a:r>
          </a:p>
          <a:p>
            <a:pPr lvl="1">
              <a:defRPr/>
            </a:pPr>
            <a:r>
              <a:rPr lang="en-GB" altLang="en-US" sz="1400" kern="0" dirty="0"/>
              <a:t>2018 Awards process (September – December)</a:t>
            </a:r>
          </a:p>
          <a:p>
            <a:pPr lvl="1">
              <a:defRPr/>
            </a:pPr>
            <a:r>
              <a:rPr lang="en-GB" altLang="en-US" sz="1400" kern="0" dirty="0"/>
              <a:t>3GPP 20 years – TSG#82 Sorrento (December) </a:t>
            </a:r>
          </a:p>
          <a:p>
            <a:pPr lvl="1">
              <a:defRPr/>
            </a:pPr>
            <a:r>
              <a:rPr lang="en-GB" altLang="en-US" sz="1400" kern="0" dirty="0"/>
              <a:t>Improvements needed to web banners (January 2019)</a:t>
            </a:r>
          </a:p>
          <a:p>
            <a:pPr lvl="1">
              <a:defRPr/>
            </a:pPr>
            <a:r>
              <a:rPr lang="en-GB" altLang="en-US" sz="1400" kern="0" dirty="0"/>
              <a:t>Planning ETSI/3GPP visits at MWC19, Barcelona</a:t>
            </a:r>
          </a:p>
          <a:p>
            <a:pPr lvl="1">
              <a:defRPr/>
            </a:pPr>
            <a:r>
              <a:rPr lang="en-GB" altLang="en-US" sz="1400" kern="0" dirty="0"/>
              <a:t>Planning exhibition stands at Critical </a:t>
            </a:r>
            <a:r>
              <a:rPr lang="en-GB" altLang="en-US" sz="1400" kern="0" dirty="0" err="1"/>
              <a:t>Comms</a:t>
            </a:r>
            <a:r>
              <a:rPr lang="en-GB" altLang="en-US" sz="1400" kern="0" dirty="0"/>
              <a:t> Europe (May) and 5G World (June)</a:t>
            </a:r>
          </a:p>
          <a:p>
            <a:pPr lvl="1">
              <a:defRPr/>
            </a:pPr>
            <a:endParaRPr lang="en-GB" altLang="en-US" sz="1200" kern="0" dirty="0"/>
          </a:p>
          <a:p>
            <a:pPr lvl="1">
              <a:defRPr/>
            </a:pPr>
            <a:endParaRPr lang="en-GB" altLang="en-US" sz="1200" kern="0" dirty="0"/>
          </a:p>
          <a:p>
            <a:pPr lvl="1">
              <a:defRPr/>
            </a:pPr>
            <a:endParaRPr lang="en-GB" altLang="en-US" sz="1200" kern="0" dirty="0"/>
          </a:p>
          <a:p>
            <a:pPr lvl="1">
              <a:defRPr/>
            </a:pPr>
            <a:endParaRPr lang="en-GB" altLang="en-US" sz="1200" kern="0" dirty="0"/>
          </a:p>
          <a:p>
            <a:pPr>
              <a:buFontTx/>
              <a:buBlip>
                <a:blip r:embed="rId2"/>
              </a:buBlip>
              <a:defRPr/>
            </a:pPr>
            <a:endParaRPr lang="en-GB" altLang="en-US" sz="1800" kern="0" dirty="0"/>
          </a:p>
        </p:txBody>
      </p:sp>
    </p:spTree>
  </p:cSld>
  <p:clrMapOvr>
    <a:masterClrMapping/>
  </p:clrMapOvr>
  <p:transition spd="slow" advClick="0" advTm="30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a:t>A 3GPP conundrum</a:t>
            </a:r>
          </a:p>
        </p:txBody>
      </p:sp>
      <p:sp>
        <p:nvSpPr>
          <p:cNvPr id="82947" name="Text Box 3"/>
          <p:cNvSpPr txBox="1">
            <a:spLocks noChangeArrowheads="1"/>
          </p:cNvSpPr>
          <p:nvPr/>
        </p:nvSpPr>
        <p:spPr bwMode="auto">
          <a:xfrm>
            <a:off x="588108" y="1479666"/>
            <a:ext cx="8159652"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The question of how to handle voting rights acquisition and retention for 3GPP groups which hold only virtual meetings has been discussed at the recent PCG meeting. </a:t>
            </a:r>
          </a:p>
          <a:p>
            <a:pPr>
              <a:spcBef>
                <a:spcPct val="50000"/>
              </a:spcBef>
            </a:pPr>
            <a:r>
              <a:rPr lang="en-GB" sz="1600" dirty="0"/>
              <a:t>The PCG has launched a discussion into the topic and has broadened the scope to address the subject of whether the current means of acquiring and retaining those rights are still appropriate today, twenty years after the rules were originally formulated.</a:t>
            </a:r>
          </a:p>
          <a:p>
            <a:pPr>
              <a:spcBef>
                <a:spcPct val="50000"/>
              </a:spcBef>
            </a:pPr>
            <a:r>
              <a:rPr lang="en-GB" sz="1600" dirty="0"/>
              <a:t>Companies with views on this topic are invited to make them known to the Organizational Partner(s) of which they are members to ensure that all interests are addressed in the PCG’s analysis.</a:t>
            </a:r>
          </a:p>
          <a:p>
            <a:pPr>
              <a:spcBef>
                <a:spcPct val="50000"/>
              </a:spcBef>
            </a:pPr>
            <a:r>
              <a:rPr lang="en-GB" sz="1600" dirty="0"/>
              <a:t>To join the email exploder, send an email containing the command</a:t>
            </a:r>
            <a:br>
              <a:rPr lang="en-GB" sz="1600" dirty="0"/>
            </a:br>
            <a:r>
              <a:rPr lang="en-GB" sz="1600" b="1" dirty="0">
                <a:latin typeface="Courier New" panose="02070309020205020404" pitchFamily="49" charset="0"/>
                <a:cs typeface="Courier New" panose="02070309020205020404" pitchFamily="49" charset="0"/>
              </a:rPr>
              <a:t>subscribe </a:t>
            </a:r>
            <a:r>
              <a:rPr lang="en-GB" sz="1600" b="1" dirty="0">
                <a:latin typeface="Courier New" panose="02070309020205020404" pitchFamily="49" charset="0"/>
                <a:cs typeface="Courier New" panose="02070309020205020404" pitchFamily="49" charset="0"/>
                <a:hlinkClick r:id="rId2"/>
              </a:rPr>
              <a:t>3GPP_WG_GROUP@list.etsi.org</a:t>
            </a:r>
            <a:r>
              <a:rPr lang="en-GB" sz="1600" b="1" dirty="0">
                <a:latin typeface="Courier New" panose="02070309020205020404" pitchFamily="49" charset="0"/>
                <a:cs typeface="Courier New" panose="02070309020205020404" pitchFamily="49" charset="0"/>
              </a:rPr>
              <a:t> &lt;</a:t>
            </a:r>
            <a:r>
              <a:rPr lang="en-GB" sz="1600" b="1" dirty="0" err="1">
                <a:latin typeface="Courier New" panose="02070309020205020404" pitchFamily="49" charset="0"/>
                <a:cs typeface="Courier New" panose="02070309020205020404" pitchFamily="49" charset="0"/>
              </a:rPr>
              <a:t>fullname</a:t>
            </a:r>
            <a:r>
              <a:rPr lang="en-GB" sz="1600" b="1" dirty="0">
                <a:latin typeface="Courier New" panose="02070309020205020404" pitchFamily="49" charset="0"/>
                <a:cs typeface="Courier New" panose="02070309020205020404" pitchFamily="49" charset="0"/>
              </a:rPr>
              <a:t>&gt;</a:t>
            </a:r>
            <a:br>
              <a:rPr lang="en-GB" sz="1600" dirty="0"/>
            </a:br>
            <a:r>
              <a:rPr lang="en-GB" sz="1600" dirty="0"/>
              <a:t>to</a:t>
            </a:r>
            <a:br>
              <a:rPr lang="en-GB" sz="1600" dirty="0"/>
            </a:br>
            <a:r>
              <a:rPr lang="en-GB" sz="1600" b="1" dirty="0">
                <a:latin typeface="Courier New" panose="02070309020205020404" pitchFamily="49" charset="0"/>
                <a:cs typeface="Courier New" panose="02070309020205020404" pitchFamily="49" charset="0"/>
              </a:rPr>
              <a:t>listserv@list.etsi.org</a:t>
            </a:r>
          </a:p>
          <a:p>
            <a:pPr>
              <a:spcBef>
                <a:spcPct val="50000"/>
              </a:spcBef>
            </a:pPr>
            <a:r>
              <a:rPr lang="en-GB" sz="1600" dirty="0"/>
              <a:t>Mr Stephen Hayes is convenor of the PCG ad hoc group on Working Procedures.</a:t>
            </a:r>
          </a:p>
        </p:txBody>
      </p:sp>
    </p:spTree>
  </p:cSld>
  <p:clrMapOvr>
    <a:masterClrMapping/>
  </p:clrMapOvr>
  <p:transition spd="slow">
    <p:cover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a:t>3GPP’s on-line facilities</a:t>
            </a:r>
          </a:p>
        </p:txBody>
      </p:sp>
      <p:sp>
        <p:nvSpPr>
          <p:cNvPr id="82947" name="Text Box 3"/>
          <p:cNvSpPr txBox="1">
            <a:spLocks noChangeArrowheads="1"/>
          </p:cNvSpPr>
          <p:nvPr/>
        </p:nvSpPr>
        <p:spPr bwMode="auto">
          <a:xfrm>
            <a:off x="588108" y="1479666"/>
            <a:ext cx="815965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The IT services group has for some time been analysing the ease of use of 3GPP’s web site and portal, and brought an analysis to the PCG in document </a:t>
            </a:r>
            <a:r>
              <a:rPr lang="en-GB" sz="1600" dirty="0">
                <a:hlinkClick r:id="rId2"/>
              </a:rPr>
              <a:t>PCG41_21</a:t>
            </a:r>
            <a:r>
              <a:rPr lang="en-GB" sz="1600" dirty="0"/>
              <a:t>. This included the condensed results from questionnaires sent to </a:t>
            </a:r>
            <a:br>
              <a:rPr lang="en-GB" sz="1600" dirty="0"/>
            </a:br>
            <a:endParaRPr lang="en-GB" sz="1600" dirty="0"/>
          </a:p>
          <a:p>
            <a:pPr lvl="3">
              <a:lnSpc>
                <a:spcPct val="90000"/>
              </a:lnSpc>
              <a:buFontTx/>
              <a:buBlip>
                <a:blip r:embed="rId3"/>
              </a:buBlip>
              <a:defRPr/>
            </a:pPr>
            <a:r>
              <a:rPr lang="en-US" altLang="en-US" sz="1600" dirty="0">
                <a:solidFill>
                  <a:srgbClr val="000000"/>
                </a:solidFill>
              </a:rPr>
              <a:t> Journalists</a:t>
            </a:r>
          </a:p>
          <a:p>
            <a:pPr lvl="3">
              <a:lnSpc>
                <a:spcPct val="90000"/>
              </a:lnSpc>
              <a:buFontTx/>
              <a:buBlip>
                <a:blip r:embed="rId3"/>
              </a:buBlip>
              <a:defRPr/>
            </a:pPr>
            <a:r>
              <a:rPr lang="en-US" altLang="en-US" sz="1600" dirty="0">
                <a:solidFill>
                  <a:srgbClr val="000000"/>
                </a:solidFill>
              </a:rPr>
              <a:t> Industry Analysts</a:t>
            </a:r>
          </a:p>
          <a:p>
            <a:pPr lvl="3">
              <a:lnSpc>
                <a:spcPct val="90000"/>
              </a:lnSpc>
              <a:buFontTx/>
              <a:buBlip>
                <a:blip r:embed="rId3"/>
              </a:buBlip>
              <a:defRPr/>
            </a:pPr>
            <a:r>
              <a:rPr lang="en-US" altLang="en-US" sz="1600" dirty="0">
                <a:solidFill>
                  <a:srgbClr val="000000"/>
                </a:solidFill>
              </a:rPr>
              <a:t> Industries outside telecom (verticals)</a:t>
            </a:r>
          </a:p>
          <a:p>
            <a:pPr lvl="3">
              <a:lnSpc>
                <a:spcPct val="90000"/>
              </a:lnSpc>
              <a:buFontTx/>
              <a:buBlip>
                <a:blip r:embed="rId3"/>
              </a:buBlip>
              <a:defRPr/>
            </a:pPr>
            <a:r>
              <a:rPr lang="en-US" altLang="en-US" sz="1600" dirty="0">
                <a:solidFill>
                  <a:srgbClr val="000000"/>
                </a:solidFill>
              </a:rPr>
              <a:t> New 3GPP delegates</a:t>
            </a:r>
          </a:p>
          <a:p>
            <a:pPr lvl="3">
              <a:lnSpc>
                <a:spcPct val="90000"/>
              </a:lnSpc>
              <a:buFontTx/>
              <a:buBlip>
                <a:blip r:embed="rId3"/>
              </a:buBlip>
              <a:defRPr/>
            </a:pPr>
            <a:r>
              <a:rPr lang="en-US" altLang="en-US" sz="1600" dirty="0"/>
              <a:t> Experienced 3GPP delegates, including OP delegates</a:t>
            </a:r>
          </a:p>
          <a:p>
            <a:pPr>
              <a:spcBef>
                <a:spcPct val="50000"/>
              </a:spcBef>
            </a:pPr>
            <a:r>
              <a:rPr lang="en-GB" sz="1600" dirty="0"/>
              <a:t>and provides some initial </a:t>
            </a:r>
            <a:r>
              <a:rPr lang="en-GB" sz="1600" u="sng" dirty="0"/>
              <a:t>findings</a:t>
            </a:r>
            <a:r>
              <a:rPr lang="en-GB" sz="1600" dirty="0"/>
              <a:t> and </a:t>
            </a:r>
            <a:r>
              <a:rPr lang="en-GB" sz="1600" u="sng" dirty="0"/>
              <a:t>recommendations</a:t>
            </a:r>
            <a:r>
              <a:rPr lang="en-GB" sz="1600" dirty="0"/>
              <a:t>.</a:t>
            </a:r>
          </a:p>
          <a:p>
            <a:pPr>
              <a:spcBef>
                <a:spcPct val="50000"/>
              </a:spcBef>
            </a:pPr>
            <a:r>
              <a:rPr lang="en-GB" sz="1600" dirty="0"/>
              <a:t>Mr Erik Guttman is the current convenor of the PCG ad hoc group on IT Services.</a:t>
            </a:r>
          </a:p>
          <a:p>
            <a:pPr>
              <a:spcBef>
                <a:spcPct val="50000"/>
              </a:spcBef>
            </a:pPr>
            <a:r>
              <a:rPr lang="en-GB" sz="1600" dirty="0"/>
              <a:t>To join the email exploder, send an email containing the command</a:t>
            </a:r>
            <a:br>
              <a:rPr lang="en-GB" sz="1600" dirty="0"/>
            </a:br>
            <a:r>
              <a:rPr lang="en-GB" sz="1600" b="1" dirty="0">
                <a:latin typeface="Courier New" panose="02070309020205020404" pitchFamily="49" charset="0"/>
                <a:cs typeface="Courier New" panose="02070309020205020404" pitchFamily="49" charset="0"/>
              </a:rPr>
              <a:t>subscribe </a:t>
            </a:r>
            <a:r>
              <a:rPr lang="en-GB" sz="1600" b="1" dirty="0">
                <a:latin typeface="Courier New" panose="02070309020205020404" pitchFamily="49" charset="0"/>
                <a:cs typeface="Courier New" panose="02070309020205020404" pitchFamily="49" charset="0"/>
                <a:hlinkClick r:id="rId4"/>
              </a:rPr>
              <a:t>3GPP_IT@list.etsi.org</a:t>
            </a:r>
            <a:r>
              <a:rPr lang="en-GB" sz="1600" b="1" dirty="0">
                <a:latin typeface="Courier New" panose="02070309020205020404" pitchFamily="49" charset="0"/>
                <a:cs typeface="Courier New" panose="02070309020205020404" pitchFamily="49" charset="0"/>
              </a:rPr>
              <a:t> &lt;</a:t>
            </a:r>
            <a:r>
              <a:rPr lang="en-GB" sz="1600" b="1" dirty="0" err="1">
                <a:latin typeface="Courier New" panose="02070309020205020404" pitchFamily="49" charset="0"/>
                <a:cs typeface="Courier New" panose="02070309020205020404" pitchFamily="49" charset="0"/>
              </a:rPr>
              <a:t>fullname</a:t>
            </a:r>
            <a:r>
              <a:rPr lang="en-GB" sz="1600" b="1" dirty="0">
                <a:latin typeface="Courier New" panose="02070309020205020404" pitchFamily="49" charset="0"/>
                <a:cs typeface="Courier New" panose="02070309020205020404" pitchFamily="49" charset="0"/>
              </a:rPr>
              <a:t>&gt;</a:t>
            </a:r>
            <a:br>
              <a:rPr lang="en-GB" sz="1600" dirty="0"/>
            </a:br>
            <a:r>
              <a:rPr lang="en-GB" sz="1600" dirty="0"/>
              <a:t>to</a:t>
            </a:r>
            <a:br>
              <a:rPr lang="en-GB" sz="1600" dirty="0"/>
            </a:br>
            <a:r>
              <a:rPr lang="en-GB" sz="1600" b="1" dirty="0">
                <a:latin typeface="Courier New" panose="02070309020205020404" pitchFamily="49" charset="0"/>
                <a:cs typeface="Courier New" panose="02070309020205020404" pitchFamily="49" charset="0"/>
              </a:rPr>
              <a:t>listserv@list.etsi.org</a:t>
            </a:r>
          </a:p>
          <a:p>
            <a:pPr>
              <a:spcBef>
                <a:spcPct val="50000"/>
              </a:spcBef>
            </a:pPr>
            <a:endParaRPr lang="en-GB" sz="1600" dirty="0"/>
          </a:p>
        </p:txBody>
      </p:sp>
    </p:spTree>
    <p:extLst>
      <p:ext uri="{BB962C8B-B14F-4D97-AF65-F5344CB8AC3E}">
        <p14:creationId xmlns:p14="http://schemas.microsoft.com/office/powerpoint/2010/main" val="3797632629"/>
      </p:ext>
    </p:extLst>
  </p:cSld>
  <p:clrMapOvr>
    <a:masterClrMapping/>
  </p:clrMapOvr>
  <p:transition spd="slow">
    <p:cover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a:t>Voting, voting, voting</a:t>
            </a:r>
          </a:p>
        </p:txBody>
      </p:sp>
      <p:sp>
        <p:nvSpPr>
          <p:cNvPr id="82947" name="Text Box 3"/>
          <p:cNvSpPr txBox="1">
            <a:spLocks noChangeArrowheads="1"/>
          </p:cNvSpPr>
          <p:nvPr/>
        </p:nvSpPr>
        <p:spPr bwMode="auto">
          <a:xfrm>
            <a:off x="588108" y="1479666"/>
            <a:ext cx="4938049"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Delegates will recall that MCC is hoping to have the new, all electronic, voting tool in place in time for the March TSG elections. </a:t>
            </a:r>
          </a:p>
          <a:p>
            <a:pPr>
              <a:spcBef>
                <a:spcPct val="50000"/>
              </a:spcBef>
            </a:pPr>
            <a:r>
              <a:rPr lang="en-GB" sz="1600" dirty="0"/>
              <a:t>May we remind you that with the new tool, the </a:t>
            </a:r>
            <a:r>
              <a:rPr lang="en-GB" sz="1600" u="sng" dirty="0"/>
              <a:t>issuing of proxy votes</a:t>
            </a:r>
            <a:r>
              <a:rPr lang="en-GB" sz="1600" dirty="0"/>
              <a:t> will be the privilege of companies’ “official contact” or “voting contact” persons </a:t>
            </a:r>
            <a:r>
              <a:rPr lang="en-GB" sz="1600" u="sng" dirty="0"/>
              <a:t>as recorded in our database</a:t>
            </a:r>
            <a:r>
              <a:rPr lang="en-GB" sz="1600" dirty="0"/>
              <a:t>.</a:t>
            </a:r>
          </a:p>
          <a:p>
            <a:pPr>
              <a:spcBef>
                <a:spcPct val="50000"/>
              </a:spcBef>
            </a:pPr>
            <a:r>
              <a:rPr lang="en-GB" sz="1600" dirty="0"/>
              <a:t>Unfortunately, Europe’s new General Data Protection Regulations prevent us from publishing on the 3GPP web site or in a </a:t>
            </a:r>
            <a:r>
              <a:rPr lang="en-GB" sz="1600" dirty="0" err="1"/>
              <a:t>TDoc</a:t>
            </a:r>
            <a:r>
              <a:rPr lang="en-GB" sz="1600" dirty="0"/>
              <a:t> the identity of those people. </a:t>
            </a:r>
            <a:r>
              <a:rPr lang="en-GB" sz="1600" dirty="0">
                <a:highlight>
                  <a:srgbClr val="FFFF00"/>
                </a:highlight>
              </a:rPr>
              <a:t>If you are not sure who are </a:t>
            </a:r>
            <a:r>
              <a:rPr lang="en-GB" sz="1600" u="sng" dirty="0">
                <a:highlight>
                  <a:srgbClr val="FFFF00"/>
                </a:highlight>
              </a:rPr>
              <a:t>your</a:t>
            </a:r>
            <a:r>
              <a:rPr lang="en-GB" sz="1600" dirty="0">
                <a:highlight>
                  <a:srgbClr val="FFFF00"/>
                </a:highlight>
              </a:rPr>
              <a:t> company’s contact people, please ask!</a:t>
            </a:r>
            <a:r>
              <a:rPr lang="en-GB" sz="1600" dirty="0"/>
              <a:t> We will be happy to tell you. And if our records are out of date, we will be happy to add or remove such people. There is no limit to how many contact people a company may have, and all have equal rights.</a:t>
            </a:r>
          </a:p>
          <a:p>
            <a:pPr>
              <a:spcBef>
                <a:spcPct val="50000"/>
              </a:spcBef>
            </a:pPr>
            <a:r>
              <a:rPr lang="en-GB" sz="1600" dirty="0"/>
              <a:t>To request or update this information, contact:</a:t>
            </a:r>
            <a:br>
              <a:rPr lang="en-GB" sz="1600" dirty="0"/>
            </a:br>
            <a:r>
              <a:rPr lang="en-GB" sz="1600" dirty="0">
                <a:hlinkClick r:id="rId2"/>
              </a:rPr>
              <a:t>3gppMembership@etsi.org</a:t>
            </a:r>
            <a:r>
              <a:rPr lang="en-GB" sz="1600" dirty="0"/>
              <a:t> </a:t>
            </a:r>
          </a:p>
        </p:txBody>
      </p:sp>
      <p:grpSp>
        <p:nvGrpSpPr>
          <p:cNvPr id="8" name="Group 7">
            <a:extLst>
              <a:ext uri="{FF2B5EF4-FFF2-40B4-BE49-F238E27FC236}">
                <a16:creationId xmlns:a16="http://schemas.microsoft.com/office/drawing/2014/main" id="{46F9D444-0888-4302-B947-4C19D3D339AB}"/>
              </a:ext>
            </a:extLst>
          </p:cNvPr>
          <p:cNvGrpSpPr/>
          <p:nvPr/>
        </p:nvGrpSpPr>
        <p:grpSpPr>
          <a:xfrm>
            <a:off x="5541788" y="1152938"/>
            <a:ext cx="3617843" cy="5337065"/>
            <a:chOff x="2528887" y="542925"/>
            <a:chExt cx="4103956" cy="5772150"/>
          </a:xfrm>
        </p:grpSpPr>
        <p:pic>
          <p:nvPicPr>
            <p:cNvPr id="9" name="Picture 8">
              <a:extLst>
                <a:ext uri="{FF2B5EF4-FFF2-40B4-BE49-F238E27FC236}">
                  <a16:creationId xmlns:a16="http://schemas.microsoft.com/office/drawing/2014/main" id="{8EF41E36-BF2F-474F-8BEB-BE442F621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8887" y="542925"/>
              <a:ext cx="4086225" cy="5772150"/>
            </a:xfrm>
            <a:prstGeom prst="rect">
              <a:avLst/>
            </a:prstGeom>
          </p:spPr>
        </p:pic>
        <p:pic>
          <p:nvPicPr>
            <p:cNvPr id="10" name="Picture 9">
              <a:extLst>
                <a:ext uri="{FF2B5EF4-FFF2-40B4-BE49-F238E27FC236}">
                  <a16:creationId xmlns:a16="http://schemas.microsoft.com/office/drawing/2014/main" id="{F2DA5E01-C0B1-482F-A857-5E7520721DB6}"/>
                </a:ext>
              </a:extLst>
            </p:cNvPr>
            <p:cNvPicPr>
              <a:picLocks noChangeAspect="1"/>
            </p:cNvPicPr>
            <p:nvPr/>
          </p:nvPicPr>
          <p:blipFill>
            <a:blip r:embed="rId4"/>
            <a:stretch>
              <a:fillRect/>
            </a:stretch>
          </p:blipFill>
          <p:spPr>
            <a:xfrm>
              <a:off x="3930847" y="4691269"/>
              <a:ext cx="2390439" cy="238688"/>
            </a:xfrm>
            <a:prstGeom prst="rect">
              <a:avLst/>
            </a:prstGeom>
          </p:spPr>
        </p:pic>
        <p:sp>
          <p:nvSpPr>
            <p:cNvPr id="11" name="TextBox 10">
              <a:extLst>
                <a:ext uri="{FF2B5EF4-FFF2-40B4-BE49-F238E27FC236}">
                  <a16:creationId xmlns:a16="http://schemas.microsoft.com/office/drawing/2014/main" id="{660981FC-BC6D-4C39-A72F-3C0DAE24E8D1}"/>
                </a:ext>
              </a:extLst>
            </p:cNvPr>
            <p:cNvSpPr txBox="1"/>
            <p:nvPr/>
          </p:nvSpPr>
          <p:spPr>
            <a:xfrm>
              <a:off x="3930847" y="4656724"/>
              <a:ext cx="2701996" cy="332867"/>
            </a:xfrm>
            <a:prstGeom prst="rect">
              <a:avLst/>
            </a:prstGeom>
            <a:noFill/>
          </p:spPr>
          <p:txBody>
            <a:bodyPr wrap="square" rtlCol="0">
              <a:spAutoFit/>
            </a:bodyPr>
            <a:lstStyle/>
            <a:p>
              <a:r>
                <a:rPr lang="en-GB" sz="1400" b="1" dirty="0">
                  <a:latin typeface="Times New Roman" panose="02020603050405020304" pitchFamily="18" charset="0"/>
                  <a:cs typeface="Times New Roman" panose="02020603050405020304" pitchFamily="18" charset="0"/>
                </a:rPr>
                <a:t>YOUR COMPANY NEEDS</a:t>
              </a:r>
            </a:p>
          </p:txBody>
        </p:sp>
      </p:grpSp>
    </p:spTree>
    <p:extLst>
      <p:ext uri="{BB962C8B-B14F-4D97-AF65-F5344CB8AC3E}">
        <p14:creationId xmlns:p14="http://schemas.microsoft.com/office/powerpoint/2010/main" val="3473202982"/>
      </p:ext>
    </p:extLst>
  </p:cSld>
  <p:clrMapOvr>
    <a:masterClrMapping/>
  </p:clrMapOvr>
  <p:transition spd="slow">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a:t>A 3GPP celebration</a:t>
            </a:r>
          </a:p>
        </p:txBody>
      </p:sp>
      <p:sp>
        <p:nvSpPr>
          <p:cNvPr id="82947" name="Text Box 3"/>
          <p:cNvSpPr txBox="1">
            <a:spLocks noChangeArrowheads="1"/>
          </p:cNvSpPr>
          <p:nvPr/>
        </p:nvSpPr>
        <p:spPr bwMode="auto">
          <a:xfrm>
            <a:off x="588108" y="1479666"/>
            <a:ext cx="8159652"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December 2018 marks the 20</a:t>
            </a:r>
            <a:r>
              <a:rPr lang="en-GB" sz="1600" baseline="30000" dirty="0"/>
              <a:t>th</a:t>
            </a:r>
            <a:r>
              <a:rPr lang="en-GB" sz="1600" dirty="0"/>
              <a:t> anniversary of the TSG meetings. Happy Birthday to Us.</a:t>
            </a:r>
          </a:p>
          <a:p>
            <a:pPr>
              <a:spcBef>
                <a:spcPct val="50000"/>
              </a:spcBef>
            </a:pPr>
            <a:r>
              <a:rPr lang="en-GB" sz="1600" dirty="0"/>
              <a:t>In the intervening years, we have moved from 2G to 3G to 4G to 5G (where next?), countless thousands of 3GPP delegates have attended nearly 3700 meetings, clocking up more than 2500 delegate-years of attendance, and have produced over one million </a:t>
            </a:r>
            <a:r>
              <a:rPr lang="en-GB" sz="1600" dirty="0" err="1"/>
              <a:t>TDocs</a:t>
            </a:r>
            <a:r>
              <a:rPr lang="en-GB" sz="1600" dirty="0"/>
              <a:t> and over 54,000 versions of TSs and TRs. </a:t>
            </a:r>
          </a:p>
          <a:p>
            <a:pPr>
              <a:spcBef>
                <a:spcPct val="50000"/>
              </a:spcBef>
            </a:pPr>
            <a:r>
              <a:rPr lang="en-GB" sz="1600" dirty="0"/>
              <a:t>You can spot delegates that were at the combined first meeting of TSGs SA, RAN, CN and T and who are still here at TSG#82 by their greying / thinning hair, pale complexions and haggard looks.</a:t>
            </a:r>
          </a:p>
          <a:p>
            <a:pPr>
              <a:spcBef>
                <a:spcPct val="50000"/>
              </a:spcBef>
            </a:pPr>
            <a:r>
              <a:rPr lang="en-GB" sz="1600" dirty="0"/>
              <a:t>If you have survived so far – and, regrettably, a number have not – give yourself a pat on the back and tell your loved ones that all those early mornings, late nights and absences from home and missed family events were worth it, and that the world really is a better place for the technology that, jointly, we have created.</a:t>
            </a:r>
          </a:p>
          <a:p>
            <a:pPr>
              <a:spcBef>
                <a:spcPct val="50000"/>
              </a:spcBef>
            </a:pPr>
            <a:r>
              <a:rPr lang="en-GB" sz="1600" dirty="0"/>
              <a:t>As a founding Organizational Partner of 3GPP, ETSI is pleased to invite you to a short celebration on Wednesday evening, where you can tell each other tales of danger and excitement, hanging onto the 3GPP cliff edge.</a:t>
            </a:r>
          </a:p>
          <a:p>
            <a:pPr>
              <a:spcBef>
                <a:spcPct val="50000"/>
              </a:spcBef>
            </a:pPr>
            <a:r>
              <a:rPr lang="en-GB" sz="1600" dirty="0"/>
              <a:t>				Here’s to the next 20 years ! </a:t>
            </a:r>
          </a:p>
          <a:p>
            <a:pPr>
              <a:spcBef>
                <a:spcPct val="50000"/>
              </a:spcBef>
            </a:pPr>
            <a:endParaRPr lang="en-GB" sz="1600" dirty="0"/>
          </a:p>
        </p:txBody>
      </p:sp>
      <p:pic>
        <p:nvPicPr>
          <p:cNvPr id="3" name="Picture 2">
            <a:extLst>
              <a:ext uri="{FF2B5EF4-FFF2-40B4-BE49-F238E27FC236}">
                <a16:creationId xmlns:a16="http://schemas.microsoft.com/office/drawing/2014/main" id="{62AB3761-B5A5-4D33-84FC-A4D543EE7AF2}"/>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flipH="1">
            <a:off x="6582474" y="5280854"/>
            <a:ext cx="1305220" cy="1535553"/>
          </a:xfrm>
          <a:prstGeom prst="rect">
            <a:avLst/>
          </a:prstGeom>
        </p:spPr>
      </p:pic>
      <p:pic>
        <p:nvPicPr>
          <p:cNvPr id="4" name="Picture 3">
            <a:extLst>
              <a:ext uri="{FF2B5EF4-FFF2-40B4-BE49-F238E27FC236}">
                <a16:creationId xmlns:a16="http://schemas.microsoft.com/office/drawing/2014/main" id="{BA628A59-5D22-4DBE-96DC-AF6A0360064F}"/>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267739" y="565266"/>
            <a:ext cx="914400" cy="914400"/>
          </a:xfrm>
          <a:prstGeom prst="rect">
            <a:avLst/>
          </a:prstGeom>
        </p:spPr>
      </p:pic>
    </p:spTree>
    <p:extLst>
      <p:ext uri="{BB962C8B-B14F-4D97-AF65-F5344CB8AC3E}">
        <p14:creationId xmlns:p14="http://schemas.microsoft.com/office/powerpoint/2010/main" val="1959072973"/>
      </p:ext>
    </p:extLst>
  </p:cSld>
  <p:clrMapOvr>
    <a:masterClrMapping/>
  </p:clrMapOvr>
  <p:transition spd="slow">
    <p:cover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71673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100" dirty="0"/>
              <a:t>(none)</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a:t>
            </a:r>
            <a:endParaRPr lang="en-GB" dirty="0"/>
          </a:p>
        </p:txBody>
      </p:sp>
    </p:spTree>
    <p:extLst>
      <p:ext uri="{BB962C8B-B14F-4D97-AF65-F5344CB8AC3E}">
        <p14:creationId xmlns:p14="http://schemas.microsoft.com/office/powerpoint/2010/main" val="3758086208"/>
      </p:ext>
    </p:extLst>
  </p:cSld>
  <p:clrMapOvr>
    <a:masterClrMapping/>
  </p:clrMapOvr>
  <p:transition spd="slow">
    <p:cover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a:cs typeface="+mn-cs"/>
                <a:hlinkClick r:id="rId3"/>
              </a:rPr>
              <a:t>www.3gpp.org</a:t>
            </a:r>
            <a:endParaRPr lang="en-GB" sz="2800" b="1" dirty="0">
              <a:cs typeface="+mn-cs"/>
            </a:endParaRPr>
          </a:p>
          <a:p>
            <a:pPr algn="ctr" eaLnBrk="0" hangingPunct="0">
              <a:defRPr/>
            </a:pPr>
            <a:r>
              <a:rPr lang="en-GB" sz="2800" b="1" dirty="0">
                <a:cs typeface="+mn-cs"/>
                <a:hlinkClick r:id="rId4"/>
              </a:rPr>
              <a:t>portal.3gpp.org</a:t>
            </a:r>
            <a:endParaRPr lang="en-GB" sz="2800" b="1" dirty="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pic>
        <p:nvPicPr>
          <p:cNvPr id="3" name="Picture 2">
            <a:extLst>
              <a:ext uri="{FF2B5EF4-FFF2-40B4-BE49-F238E27FC236}">
                <a16:creationId xmlns:a16="http://schemas.microsoft.com/office/drawing/2014/main" id="{53C1ED1B-5CBC-4A03-A3A5-A8FD59A7883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595842" y="1138872"/>
            <a:ext cx="5473525" cy="1722755"/>
          </a:xfrm>
          <a:prstGeom prst="rect">
            <a:avLst/>
          </a:prstGeom>
        </p:spPr>
      </p:pic>
      <p:pic>
        <p:nvPicPr>
          <p:cNvPr id="22" name="Picture 21">
            <a:extLst>
              <a:ext uri="{FF2B5EF4-FFF2-40B4-BE49-F238E27FC236}">
                <a16:creationId xmlns:a16="http://schemas.microsoft.com/office/drawing/2014/main" id="{EA08EE46-3C7E-48BC-BC30-80A1A1FE2639}"/>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flipH="1">
            <a:off x="1274459" y="2831480"/>
            <a:ext cx="2367237" cy="25045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Saurav Arora</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Hakim Mkinsi</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2017-11-02</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a:t>
            </a:r>
            <a:r>
              <a:rPr lang="en-US" sz="800" dirty="0" err="1"/>
              <a:t>Sunell</a:t>
            </a:r>
            <a:endParaRPr lang="en-US" sz="800" dirty="0"/>
          </a:p>
        </p:txBody>
      </p:sp>
    </p:spTree>
    <p:extLst>
      <p:ext uri="{BB962C8B-B14F-4D97-AF65-F5344CB8AC3E}">
        <p14:creationId xmlns:p14="http://schemas.microsoft.com/office/powerpoint/2010/main" val="110800825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15 if you are not moved by statistics.</a:t>
            </a: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a:t>It is the mark of a truly intelligent person to be moved by statistics.</a:t>
            </a:r>
          </a:p>
          <a:p>
            <a:r>
              <a:rPr lang="en-GB" i="1" dirty="0"/>
              <a:t> - George Bernard Shaw</a:t>
            </a:r>
          </a:p>
        </p:txBody>
      </p:sp>
    </p:spTree>
  </p:cSld>
  <p:clrMapOvr>
    <a:masterClrMapping/>
  </p:clrMapOvr>
  <p:transition spd="slow">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9F01448-E77E-446F-A0DD-11B86C26DFF6}"/>
              </a:ext>
            </a:extLst>
          </p:cNvPr>
          <p:cNvPicPr>
            <a:picLocks noChangeAspect="1"/>
          </p:cNvPicPr>
          <p:nvPr/>
        </p:nvPicPr>
        <p:blipFill>
          <a:blip r:embed="rId2"/>
          <a:stretch>
            <a:fillRect/>
          </a:stretch>
        </p:blipFill>
        <p:spPr>
          <a:xfrm>
            <a:off x="738401" y="1470991"/>
            <a:ext cx="7553890" cy="3975651"/>
          </a:xfrm>
          <a:prstGeom prst="rect">
            <a:avLst/>
          </a:prstGeom>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E9D4868-00E8-4DA8-9706-092F791FBAA1}"/>
              </a:ext>
            </a:extLst>
          </p:cNvPr>
          <p:cNvPicPr>
            <a:picLocks noChangeAspect="1"/>
          </p:cNvPicPr>
          <p:nvPr/>
        </p:nvPicPr>
        <p:blipFill>
          <a:blip r:embed="rId2"/>
          <a:stretch>
            <a:fillRect/>
          </a:stretch>
        </p:blipFill>
        <p:spPr>
          <a:xfrm>
            <a:off x="546295" y="1439186"/>
            <a:ext cx="7802396" cy="4110824"/>
          </a:xfrm>
          <a:prstGeom prst="rect">
            <a:avLst/>
          </a:prstGeom>
        </p:spPr>
      </p:pic>
    </p:spTree>
  </p:cSld>
  <p:clrMapOvr>
    <a:masterClrMapping/>
  </p:clrMapOvr>
  <p:transition spd="slow">
    <p:cover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4C6C03-1687-41AD-96CA-8F9A28DD78BA}"/>
              </a:ext>
            </a:extLst>
          </p:cNvPr>
          <p:cNvPicPr>
            <a:picLocks noChangeAspect="1"/>
          </p:cNvPicPr>
          <p:nvPr/>
        </p:nvPicPr>
        <p:blipFill>
          <a:blip r:embed="rId2"/>
          <a:stretch>
            <a:fillRect/>
          </a:stretch>
        </p:blipFill>
        <p:spPr>
          <a:xfrm>
            <a:off x="4129064" y="3952271"/>
            <a:ext cx="5014936" cy="2364392"/>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3" name="Picture 2">
            <a:extLst>
              <a:ext uri="{FF2B5EF4-FFF2-40B4-BE49-F238E27FC236}">
                <a16:creationId xmlns:a16="http://schemas.microsoft.com/office/drawing/2014/main" id="{0E79446B-63FB-4755-9C1A-3E44493AEBEA}"/>
              </a:ext>
            </a:extLst>
          </p:cNvPr>
          <p:cNvPicPr>
            <a:picLocks noChangeAspect="1"/>
          </p:cNvPicPr>
          <p:nvPr/>
        </p:nvPicPr>
        <p:blipFill>
          <a:blip r:embed="rId5"/>
          <a:stretch>
            <a:fillRect/>
          </a:stretch>
        </p:blipFill>
        <p:spPr>
          <a:xfrm>
            <a:off x="6853068" y="1248811"/>
            <a:ext cx="2308102" cy="2824435"/>
          </a:xfrm>
          <a:prstGeom prst="rect">
            <a:avLst/>
          </a:prstGeom>
        </p:spPr>
      </p:pic>
      <p:pic>
        <p:nvPicPr>
          <p:cNvPr id="5" name="Picture 4">
            <a:extLst>
              <a:ext uri="{FF2B5EF4-FFF2-40B4-BE49-F238E27FC236}">
                <a16:creationId xmlns:a16="http://schemas.microsoft.com/office/drawing/2014/main" id="{5E693648-D2E3-447B-8CE6-72822EEBA1C6}"/>
              </a:ext>
            </a:extLst>
          </p:cNvPr>
          <p:cNvPicPr>
            <a:picLocks noChangeAspect="1"/>
          </p:cNvPicPr>
          <p:nvPr/>
        </p:nvPicPr>
        <p:blipFill>
          <a:blip r:embed="rId6"/>
          <a:stretch>
            <a:fillRect/>
          </a:stretch>
        </p:blipFill>
        <p:spPr>
          <a:xfrm>
            <a:off x="4119075" y="1248148"/>
            <a:ext cx="2716823" cy="2704123"/>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EA90D8-5E26-4911-BB20-25F67455CDF6}"/>
              </a:ext>
            </a:extLst>
          </p:cNvPr>
          <p:cNvPicPr>
            <a:picLocks noChangeAspect="1"/>
          </p:cNvPicPr>
          <p:nvPr/>
        </p:nvPicPr>
        <p:blipFill>
          <a:blip r:embed="rId2"/>
          <a:stretch>
            <a:fillRect/>
          </a:stretch>
        </p:blipFill>
        <p:spPr>
          <a:xfrm>
            <a:off x="4363026" y="1816820"/>
            <a:ext cx="4780974" cy="3281808"/>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893006" y="4514491"/>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403 </a:t>
            </a:r>
            <a:r>
              <a:rPr lang="en-US" sz="2400" i="1" dirty="0">
                <a:solidFill>
                  <a:srgbClr val="969696"/>
                </a:solidFill>
              </a:rPr>
              <a:t>(382)</a:t>
            </a: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48 </a:t>
            </a:r>
            <a:r>
              <a:rPr lang="en-US" sz="2400" i="1" dirty="0">
                <a:solidFill>
                  <a:srgbClr val="969696"/>
                </a:solidFill>
              </a:rPr>
              <a:t>(47)</a:t>
            </a:r>
          </a:p>
        </p:txBody>
      </p:sp>
      <p:sp>
        <p:nvSpPr>
          <p:cNvPr id="18438" name="Text Box 6"/>
          <p:cNvSpPr txBox="1">
            <a:spLocks noChangeArrowheads="1"/>
          </p:cNvSpPr>
          <p:nvPr/>
        </p:nvSpPr>
        <p:spPr bwMode="auto">
          <a:xfrm>
            <a:off x="2453236" y="2640013"/>
            <a:ext cx="3298825"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181 </a:t>
            </a:r>
            <a:r>
              <a:rPr lang="en-US" sz="2400" i="1" dirty="0">
                <a:solidFill>
                  <a:srgbClr val="969696"/>
                </a:solidFill>
              </a:rPr>
              <a:t>(166)</a:t>
            </a: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595 </a:t>
            </a:r>
            <a:r>
              <a:rPr lang="en-US" sz="2400" i="1" dirty="0">
                <a:solidFill>
                  <a:srgbClr val="969696"/>
                </a:solidFill>
              </a:rPr>
              <a:t>(632)</a:t>
            </a: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33   </a:t>
            </a:r>
            <a:r>
              <a:rPr lang="en-US" sz="2400" i="1" dirty="0">
                <a:solidFill>
                  <a:srgbClr val="969696"/>
                </a:solidFill>
              </a:rPr>
              <a:t>(32)</a:t>
            </a:r>
          </a:p>
        </p:txBody>
      </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2" name="Picture 1">
            <a:extLst>
              <a:ext uri="{FF2B5EF4-FFF2-40B4-BE49-F238E27FC236}">
                <a16:creationId xmlns:a16="http://schemas.microsoft.com/office/drawing/2014/main" id="{81D30AF7-9733-493E-AFF8-748527558643}"/>
              </a:ext>
            </a:extLst>
          </p:cNvPr>
          <p:cNvPicPr>
            <a:picLocks noChangeAspect="1"/>
          </p:cNvPicPr>
          <p:nvPr/>
        </p:nvPicPr>
        <p:blipFill>
          <a:blip r:embed="rId2"/>
          <a:stretch>
            <a:fillRect/>
          </a:stretch>
        </p:blipFill>
        <p:spPr>
          <a:xfrm>
            <a:off x="1274491" y="1555131"/>
            <a:ext cx="7869509" cy="1919509"/>
          </a:xfrm>
          <a:prstGeom prst="rect">
            <a:avLst/>
          </a:prstGeom>
        </p:spPr>
      </p:pic>
      <p:pic>
        <p:nvPicPr>
          <p:cNvPr id="3" name="Picture 2">
            <a:extLst>
              <a:ext uri="{FF2B5EF4-FFF2-40B4-BE49-F238E27FC236}">
                <a16:creationId xmlns:a16="http://schemas.microsoft.com/office/drawing/2014/main" id="{FE0AC923-CB82-4923-9EDD-DFE6412FCD4A}"/>
              </a:ext>
            </a:extLst>
          </p:cNvPr>
          <p:cNvPicPr>
            <a:picLocks noChangeAspect="1"/>
          </p:cNvPicPr>
          <p:nvPr/>
        </p:nvPicPr>
        <p:blipFill>
          <a:blip r:embed="rId3"/>
          <a:stretch>
            <a:fillRect/>
          </a:stretch>
        </p:blipFill>
        <p:spPr>
          <a:xfrm>
            <a:off x="5611445" y="3557739"/>
            <a:ext cx="3532555" cy="2803691"/>
          </a:xfrm>
          <a:prstGeom prst="rect">
            <a:avLst/>
          </a:prstGeom>
        </p:spPr>
      </p:pic>
      <p:pic>
        <p:nvPicPr>
          <p:cNvPr id="4" name="Picture 3">
            <a:extLst>
              <a:ext uri="{FF2B5EF4-FFF2-40B4-BE49-F238E27FC236}">
                <a16:creationId xmlns:a16="http://schemas.microsoft.com/office/drawing/2014/main" id="{3674BB33-B210-48AA-A4BC-71036A58506B}"/>
              </a:ext>
            </a:extLst>
          </p:cNvPr>
          <p:cNvPicPr>
            <a:picLocks noChangeAspect="1"/>
          </p:cNvPicPr>
          <p:nvPr/>
        </p:nvPicPr>
        <p:blipFill>
          <a:blip r:embed="rId4"/>
          <a:stretch>
            <a:fillRect/>
          </a:stretch>
        </p:blipFill>
        <p:spPr>
          <a:xfrm>
            <a:off x="693553" y="3570586"/>
            <a:ext cx="4917892" cy="2790844"/>
          </a:xfrm>
          <a:prstGeom prst="rect">
            <a:avLst/>
          </a:prstGeom>
        </p:spPr>
      </p:pic>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37280</TotalTime>
  <Words>1176</Words>
  <Application>Microsoft Office PowerPoint</Application>
  <PresentationFormat>On-screen Show (4:3)</PresentationFormat>
  <Paragraphs>213</Paragraphs>
  <Slides>20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Arial </vt:lpstr>
      <vt:lpstr>Calibri</vt:lpstr>
      <vt:lpstr>Courier New</vt:lpstr>
      <vt:lpstr>Times New Roman</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Marketing matters… </vt:lpstr>
      <vt:lpstr>A 3GPP conundrum</vt:lpstr>
      <vt:lpstr>3GPP’s on-line facilities</vt:lpstr>
      <vt:lpstr>Voting, voting, voting</vt:lpstr>
      <vt:lpstr>A 3GPP celebration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2018  All rights reserved</dc:description>
  <cp:lastModifiedBy>John M Meredith</cp:lastModifiedBy>
  <cp:revision>1471</cp:revision>
  <dcterms:created xsi:type="dcterms:W3CDTF">2008-08-30T09:32:10Z</dcterms:created>
  <dcterms:modified xsi:type="dcterms:W3CDTF">2018-12-07T12:20:21Z</dcterms:modified>
</cp:coreProperties>
</file>