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7"/>
  </p:notesMasterIdLst>
  <p:handoutMasterIdLst>
    <p:handoutMasterId r:id="rId18"/>
  </p:handoutMasterIdLst>
  <p:sldIdLst>
    <p:sldId id="303" r:id="rId2"/>
    <p:sldId id="734" r:id="rId3"/>
    <p:sldId id="736" r:id="rId4"/>
    <p:sldId id="737" r:id="rId5"/>
    <p:sldId id="749" r:id="rId6"/>
    <p:sldId id="738" r:id="rId7"/>
    <p:sldId id="750" r:id="rId8"/>
    <p:sldId id="751" r:id="rId9"/>
    <p:sldId id="739" r:id="rId10"/>
    <p:sldId id="741" r:id="rId11"/>
    <p:sldId id="747" r:id="rId12"/>
    <p:sldId id="743" r:id="rId13"/>
    <p:sldId id="744" r:id="rId14"/>
    <p:sldId id="748" r:id="rId15"/>
    <p:sldId id="735" r:id="rId1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EEB4F"/>
    <a:srgbClr val="C7FCA2"/>
    <a:srgbClr val="72AF2F"/>
    <a:srgbClr val="00CC00"/>
    <a:srgbClr val="FF00FF"/>
    <a:srgbClr val="339933"/>
    <a:srgbClr val="0000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184" autoAdjust="0"/>
    <p:restoredTop sz="91922"/>
  </p:normalViewPr>
  <p:slideViewPr>
    <p:cSldViewPr snapToGrid="0">
      <p:cViewPr varScale="1">
        <p:scale>
          <a:sx n="74" d="100"/>
          <a:sy n="74" d="100"/>
        </p:scale>
        <p:origin x="-62" y="-763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12/7/2018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6840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12/7/2018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78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691F40F3-D6D8-A740-B3A4-6E7453421C9B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 dirty="0">
              <a:latin typeface="Times New Roman" charset="0"/>
              <a:ea typeface="ＭＳ Ｐゴシック" charset="-128"/>
            </a:endParaRP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8570CF4-30C0-1E4C-B198-4030F6B9F12D}" type="slidenum">
              <a:rPr lang="en-GB" altLang="en-US" sz="1200">
                <a:latin typeface="Times New Roman" charset="0"/>
              </a:rPr>
              <a:pPr/>
              <a:t>3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0F804B8-2573-F043-ACA4-6A876C71C0BA}" type="slidenum">
              <a:rPr lang="en-GB" altLang="en-US" sz="1200">
                <a:latin typeface="Times New Roman" charset="0"/>
              </a:rPr>
              <a:pPr/>
              <a:t>4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3A4AFBF-B31D-4C48-BD70-BB0CAD6549AD}" type="slidenum">
              <a:rPr lang="en-GB" altLang="en-US" sz="1200">
                <a:latin typeface="Times New Roman" charset="0"/>
              </a:rPr>
              <a:pPr/>
              <a:t>6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45E8BD2-9C02-7148-BDBA-7A274FB856B2}" type="slidenum">
              <a:rPr lang="en-GB" altLang="en-US" sz="1200">
                <a:latin typeface="Times New Roman" charset="0"/>
              </a:rPr>
              <a:pPr/>
              <a:t>9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7E6A45E-4BC3-FA40-A8A8-D2C15F82CEFB}" type="slidenum">
              <a:rPr lang="en-GB" altLang="en-US" sz="1200">
                <a:latin typeface="Times New Roman" charset="0"/>
              </a:rPr>
              <a:pPr/>
              <a:t>12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 </a:t>
            </a:r>
            <a:r>
              <a:rPr lang="en-GB" altLang="en-US" dirty="0" smtClean="0">
                <a:solidFill>
                  <a:schemeClr val="bg1"/>
                </a:solidFill>
              </a:rPr>
              <a:t>RP-182200 </a:t>
            </a:r>
            <a:r>
              <a:rPr lang="en-GB" altLang="en-US" dirty="0" smtClean="0">
                <a:solidFill>
                  <a:schemeClr val="bg1"/>
                </a:solidFill>
              </a:rPr>
              <a:t>– </a:t>
            </a:r>
            <a:r>
              <a:rPr lang="en-GB" altLang="en-US" dirty="0" smtClean="0">
                <a:solidFill>
                  <a:schemeClr val="bg1"/>
                </a:solidFill>
              </a:rPr>
              <a:t>SP-180987 </a:t>
            </a:r>
            <a:r>
              <a:rPr lang="en-GB" altLang="en-US" dirty="0" smtClean="0">
                <a:solidFill>
                  <a:schemeClr val="bg1"/>
                </a:solidFill>
              </a:rPr>
              <a:t>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</a:t>
            </a:r>
            <a:r>
              <a:rPr lang="en-GB" altLang="en-US" sz="800" dirty="0" smtClean="0">
                <a:solidFill>
                  <a:schemeClr val="bg1"/>
                </a:solidFill>
              </a:rPr>
              <a:t>82, </a:t>
            </a:r>
            <a:r>
              <a:rPr lang="en-GB" altLang="en-US" sz="800" dirty="0" smtClean="0">
                <a:solidFill>
                  <a:schemeClr val="bg1"/>
                </a:solidFill>
              </a:rPr>
              <a:t>10-14  </a:t>
            </a:r>
            <a:r>
              <a:rPr lang="en-GB" altLang="en-US" sz="800" dirty="0" smtClean="0">
                <a:solidFill>
                  <a:schemeClr val="bg1"/>
                </a:solidFill>
              </a:rPr>
              <a:t>December, </a:t>
            </a:r>
            <a:r>
              <a:rPr lang="en-GB" altLang="en-US" sz="800" dirty="0" smtClean="0">
                <a:solidFill>
                  <a:schemeClr val="bg1"/>
                </a:solidFill>
              </a:rPr>
              <a:t>2018, </a:t>
            </a:r>
            <a:r>
              <a:rPr lang="en-GB" altLang="en-US" sz="800" dirty="0" smtClean="0">
                <a:solidFill>
                  <a:schemeClr val="bg1"/>
                </a:solidFill>
              </a:rPr>
              <a:t>Sorrento, IT</a:t>
            </a:r>
            <a:endParaRPr lang="en-GB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2018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17638" y="1976438"/>
            <a:ext cx="7069137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3600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TSG SA Report to TSG </a:t>
            </a:r>
            <a:r>
              <a:rPr lang="de-DE" sz="3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RAN #</a:t>
            </a:r>
            <a:r>
              <a:rPr lang="de-DE" sz="3600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82</a:t>
            </a:r>
            <a:endParaRPr lang="en-GB" sz="28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122" name="Subtitle 6"/>
          <p:cNvSpPr>
            <a:spLocks noGrp="1"/>
          </p:cNvSpPr>
          <p:nvPr>
            <p:ph type="subTitle" idx="1"/>
          </p:nvPr>
        </p:nvSpPr>
        <p:spPr>
          <a:xfrm>
            <a:off x="1749425" y="2879725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ea typeface="ＭＳ Ｐゴシック" charset="-128"/>
              </a:rPr>
              <a:t/>
            </a:r>
            <a:br>
              <a:rPr lang="en-US" altLang="en-US" sz="2000" dirty="0">
                <a:ea typeface="ＭＳ Ｐゴシック" charset="-128"/>
              </a:rPr>
            </a:br>
            <a:r>
              <a:rPr lang="en-US" altLang="en-US" sz="2000" dirty="0">
                <a:latin typeface="Arial" charset="0"/>
                <a:ea typeface="ＭＳ Ｐゴシック" charset="-128"/>
              </a:rPr>
              <a:t>Erik </a:t>
            </a:r>
            <a:r>
              <a:rPr lang="en-US" altLang="en-US" sz="2000" dirty="0" err="1">
                <a:latin typeface="Arial" charset="0"/>
                <a:ea typeface="ＭＳ Ｐゴシック" charset="-128"/>
              </a:rPr>
              <a:t>Guttman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altLang="en-US" sz="1800" dirty="0">
                <a:ea typeface="ＭＳ Ｐゴシック" charset="-128"/>
              </a:rPr>
              <a:t>Chairman of 3GPP SA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altLang="en-US" sz="1600" i="1" dirty="0">
                <a:ea typeface="ＭＳ Ｐゴシック" charset="-128"/>
              </a:rPr>
              <a:t>Samsung Electronics Co., Ltd.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ea typeface="ＭＳ Ｐゴシック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WG4 Summary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290" y="1090613"/>
            <a:ext cx="5207320" cy="362267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WG5 </a:t>
            </a:r>
            <a:r>
              <a:rPr lang="de-DE" altLang="en-US" dirty="0" smtClean="0">
                <a:ea typeface="ＭＳ Ｐゴシック" charset="-128"/>
              </a:rPr>
              <a:t>Summary</a:t>
            </a:r>
            <a:endParaRPr lang="en-GB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020" y="1090613"/>
            <a:ext cx="5121859" cy="3622675"/>
          </a:xfrm>
        </p:spPr>
      </p:pic>
    </p:spTree>
    <p:extLst>
      <p:ext uri="{BB962C8B-B14F-4D97-AF65-F5344CB8AC3E}">
        <p14:creationId xmlns:p14="http://schemas.microsoft.com/office/powerpoint/2010/main" val="177496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WG6 Summary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67" y="1090613"/>
            <a:ext cx="7342765" cy="362267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Topics for RAN-SA </a:t>
            </a:r>
            <a:r>
              <a:rPr lang="en-US" altLang="en-US" dirty="0" smtClean="0">
                <a:ea typeface="ＭＳ Ｐゴシック" charset="-128"/>
              </a:rPr>
              <a:t>Coordination (1/2)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Incoming SA &amp; SA WG </a:t>
            </a:r>
            <a:r>
              <a:rPr lang="de-DE" altLang="en-US" sz="2400" dirty="0" smtClean="0">
                <a:ea typeface="ＭＳ Ｐゴシック" charset="-128"/>
              </a:rPr>
              <a:t>LSs</a:t>
            </a:r>
          </a:p>
          <a:p>
            <a:pPr marL="739815" lvl="1" indent="-341313"/>
            <a:r>
              <a:rPr lang="de-DE" altLang="en-US" sz="2000" dirty="0" smtClean="0">
                <a:ea typeface="ＭＳ Ｐゴシック" charset="-128"/>
              </a:rPr>
              <a:t>Listed on slide 8.</a:t>
            </a:r>
          </a:p>
          <a:p>
            <a:pPr marL="739815" lvl="1" indent="-341313"/>
            <a:r>
              <a:rPr lang="de-DE" altLang="en-US" sz="2000" dirty="0" smtClean="0">
                <a:ea typeface="ＭＳ Ｐゴシック" charset="-128"/>
              </a:rPr>
              <a:t>Status reports for Focus areas selected for coordination need LS replies in order to complete studies in Q1 2019: </a:t>
            </a:r>
            <a:r>
              <a:rPr lang="de-DE" altLang="en-US" sz="2000" b="1" dirty="0" smtClean="0">
                <a:ea typeface="ＭＳ Ｐゴシック" charset="-128"/>
              </a:rPr>
              <a:t>V2X, UE Capabilities, URLLC </a:t>
            </a:r>
            <a:r>
              <a:rPr lang="de-DE" altLang="en-US" sz="2000" dirty="0" smtClean="0">
                <a:ea typeface="ＭＳ Ｐゴシック" charset="-128"/>
              </a:rPr>
              <a:t>and </a:t>
            </a:r>
            <a:r>
              <a:rPr lang="de-DE" altLang="en-US" sz="2000" b="1" dirty="0" smtClean="0">
                <a:ea typeface="ＭＳ Ｐゴシック" charset="-128"/>
              </a:rPr>
              <a:t>Positioning</a:t>
            </a:r>
          </a:p>
          <a:p>
            <a:pPr marL="739815" lvl="1" indent="-341313"/>
            <a:r>
              <a:rPr lang="de-DE" altLang="en-US" sz="2000" dirty="0" smtClean="0">
                <a:ea typeface="ＭＳ Ｐゴシック" charset="-128"/>
              </a:rPr>
              <a:t>In addition, other SA2 topics wait on LS replies as well: FS_CIoT_5G, FS_eNA, PARLOS_SA2</a:t>
            </a:r>
          </a:p>
          <a:p>
            <a:pPr marL="341313" indent="-341313"/>
            <a:r>
              <a:rPr lang="de-DE" altLang="en-US" sz="2400" dirty="0">
                <a:ea typeface="ＭＳ Ｐゴシック" charset="-128"/>
              </a:rPr>
              <a:t> </a:t>
            </a:r>
            <a:r>
              <a:rPr lang="de-DE" altLang="en-US" sz="2400" dirty="0" smtClean="0">
                <a:ea typeface="ＭＳ Ｐゴシック" charset="-128"/>
              </a:rPr>
              <a:t>SA2 #130 (21-25.01.19, Kochi, IN), #131 (25.02-01.03.19, Tenerife, ES) but RAN2 &amp;3 only (25.02-01.03.19, Athens, GR)</a:t>
            </a:r>
          </a:p>
          <a:p>
            <a:pPr marL="739815" lvl="1" indent="-341313"/>
            <a:r>
              <a:rPr lang="de-DE" altLang="en-US" sz="2000" dirty="0" smtClean="0">
                <a:ea typeface="ＭＳ Ｐゴシック" charset="-128"/>
              </a:rPr>
              <a:t>Without timely replies to these LSs, progress in SA2 will be limited.</a:t>
            </a:r>
            <a:endParaRPr lang="de-DE" altLang="en-US" sz="2000" dirty="0" smtClean="0">
              <a:ea typeface="ＭＳ Ｐゴシック" charset="-128"/>
            </a:endParaRPr>
          </a:p>
          <a:p>
            <a:pPr marL="0" indent="0">
              <a:buNone/>
            </a:pPr>
            <a:endParaRPr lang="de-DE" altLang="en-US" sz="2400" dirty="0" smtClean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ea typeface="ＭＳ Ｐゴシック" charset="-128"/>
              </a:rPr>
              <a:t>Topics for RAN-SA </a:t>
            </a:r>
            <a:r>
              <a:rPr lang="en-US" altLang="en-US" dirty="0" smtClean="0">
                <a:ea typeface="ＭＳ Ｐゴシック" charset="-128"/>
              </a:rPr>
              <a:t>Coordination (2/2)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 </a:t>
            </a:r>
            <a:r>
              <a:rPr lang="en-US" sz="2400" dirty="0" smtClean="0"/>
              <a:t>As discussed in TSG#81, the Rel-17 schedule will be discussed in both TSG RAN and SA, aiming at a joint decision.</a:t>
            </a:r>
            <a:endParaRPr lang="en-US" sz="1600" dirty="0" smtClean="0"/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77920740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488950" y="2041525"/>
            <a:ext cx="6827838" cy="85725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Thanks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ea typeface="ＭＳ Ｐゴシック" charset="-128"/>
              </a:rPr>
              <a:t>Contents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85775" y="995363"/>
            <a:ext cx="8388350" cy="3746500"/>
          </a:xfrm>
        </p:spPr>
        <p:txBody>
          <a:bodyPr/>
          <a:lstStyle/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This report presents the status </a:t>
            </a:r>
            <a:r>
              <a:rPr lang="en-US" altLang="en-US" sz="2400" dirty="0" smtClean="0">
                <a:ea typeface="ＭＳ Ｐゴシック" charset="-128"/>
              </a:rPr>
              <a:t>before TSG SA#82. </a:t>
            </a:r>
            <a:r>
              <a:rPr lang="en-US" altLang="en-US" sz="2400" dirty="0" smtClean="0">
                <a:ea typeface="ＭＳ Ｐゴシック" charset="-128"/>
              </a:rPr>
              <a:t>Items agreed at the WG level but not approved are shown in </a:t>
            </a:r>
            <a:r>
              <a:rPr lang="en-US" altLang="en-US" sz="2400" b="1" dirty="0" smtClean="0">
                <a:solidFill>
                  <a:schemeClr val="accent6">
                    <a:lumMod val="50000"/>
                  </a:schemeClr>
                </a:solidFill>
                <a:ea typeface="ＭＳ Ｐゴシック" charset="-128"/>
              </a:rPr>
              <a:t>bold brown</a:t>
            </a:r>
            <a:r>
              <a:rPr lang="en-US" altLang="en-US" sz="2400" dirty="0" smtClean="0">
                <a:ea typeface="ＭＳ Ｐゴシック" charset="-128"/>
              </a:rPr>
              <a:t>.</a:t>
            </a:r>
            <a:br>
              <a:rPr lang="en-US" altLang="en-US" sz="2400" dirty="0" smtClean="0">
                <a:ea typeface="ＭＳ Ｐゴシック" charset="-128"/>
              </a:rPr>
            </a:b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 smtClean="0">
                <a:ea typeface="ＭＳ Ｐゴシック" charset="-128"/>
              </a:rPr>
              <a:t>Questions and Requests for Action at the conclusion</a:t>
            </a:r>
            <a:br>
              <a:rPr lang="en-US" altLang="en-US" sz="2400" dirty="0" smtClean="0">
                <a:ea typeface="ＭＳ Ｐゴシック" charset="-128"/>
              </a:rPr>
            </a:br>
            <a:endParaRPr lang="en-US" altLang="en-US" sz="2400" dirty="0" smtClean="0">
              <a:ea typeface="ＭＳ Ｐゴシック" charset="-128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  <a:t>Where not otherwise mentioned – coordination occurred and continues effectively at the WG level.</a:t>
            </a:r>
            <a:b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</a:br>
            <a:endParaRPr lang="en-US" altLang="en-US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Topics for RAN-SA </a:t>
            </a:r>
            <a:r>
              <a:rPr lang="en-US" altLang="en-US" sz="2400" dirty="0" smtClean="0">
                <a:ea typeface="ＭＳ Ｐゴシック" charset="-128"/>
              </a:rPr>
              <a:t>Coordination</a:t>
            </a:r>
            <a:endParaRPr lang="en-US" altLang="en-US" sz="2400" dirty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title"/>
          </p:nvPr>
        </p:nvSpPr>
        <p:spPr>
          <a:xfrm>
            <a:off x="485775" y="201613"/>
            <a:ext cx="6827838" cy="857250"/>
          </a:xfrm>
        </p:spPr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Status </a:t>
            </a:r>
            <a:r>
              <a:rPr lang="de-DE" altLang="en-US" dirty="0" err="1">
                <a:ea typeface="ＭＳ Ｐゴシック" charset="-128"/>
              </a:rPr>
              <a:t>Overview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85775" y="2818051"/>
            <a:ext cx="8488363" cy="2041713"/>
          </a:xfrm>
        </p:spPr>
        <p:txBody>
          <a:bodyPr/>
          <a:lstStyle/>
          <a:p>
            <a:pPr marL="341313" indent="-341313"/>
            <a:r>
              <a:rPr lang="de-DE" altLang="en-US" sz="1800" dirty="0" smtClean="0">
                <a:ea typeface="ＭＳ Ｐゴシック" charset="-128"/>
              </a:rPr>
              <a:t>Rel-15 ongoing</a:t>
            </a:r>
          </a:p>
          <a:p>
            <a:pPr marL="739775" lvl="1" indent="-341313"/>
            <a:r>
              <a:rPr lang="de-DE" altLang="en-US" sz="1600" dirty="0" smtClean="0">
                <a:ea typeface="ＭＳ Ｐゴシック" charset="-128"/>
              </a:rPr>
              <a:t>Stage 2 is completely frozen. Stage 3 also, SA4 and SA5 exceptions concluding TSG#81.</a:t>
            </a:r>
          </a:p>
          <a:p>
            <a:pPr marL="739775" lvl="1" indent="-341313"/>
            <a:r>
              <a:rPr lang="de-DE" altLang="en-US" sz="1600" dirty="0" smtClean="0">
                <a:ea typeface="ＭＳ Ｐゴシック" charset="-128"/>
              </a:rPr>
              <a:t>A few items continue: legal intercept, SMS charging (tbd).</a:t>
            </a:r>
          </a:p>
          <a:p>
            <a:pPr marL="739775" lvl="1" indent="-341313"/>
            <a:r>
              <a:rPr lang="de-DE" altLang="en-US" sz="1600" dirty="0" smtClean="0">
                <a:ea typeface="ＭＳ Ｐゴシック" charset="-128"/>
              </a:rPr>
              <a:t>Maintenance, alignment, etc. continues.</a:t>
            </a:r>
          </a:p>
          <a:p>
            <a:pPr marL="341273" indent="-341313"/>
            <a:r>
              <a:rPr lang="de-DE" altLang="en-US" sz="1800" dirty="0" smtClean="0">
                <a:ea typeface="ＭＳ Ｐゴシック" charset="-128"/>
              </a:rPr>
              <a:t>Rel-16 advances</a:t>
            </a:r>
          </a:p>
          <a:p>
            <a:pPr marL="739775" lvl="1" indent="-341313"/>
            <a:r>
              <a:rPr lang="de-DE" altLang="en-US" sz="1600" dirty="0" smtClean="0">
                <a:ea typeface="ＭＳ Ｐゴシック" charset="-128"/>
              </a:rPr>
              <a:t>Much stage 1 will conclude at TSG#81. Studies progress in SA2, SA3, SA4, SA6.</a:t>
            </a:r>
            <a:endParaRPr lang="de-DE" altLang="en-US" sz="1800" dirty="0">
              <a:ea typeface="ＭＳ Ｐゴシック" charset="-12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1178"/>
            <a:ext cx="9144000" cy="207740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WG1 Summary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995" y="1090613"/>
            <a:ext cx="6271910" cy="362267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 WG1 Items for RAN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RAN </a:t>
            </a:r>
            <a:r>
              <a:rPr lang="en-US" sz="2400" dirty="0" smtClean="0"/>
              <a:t>should take note of SA1 status relevant to their work, e.g.</a:t>
            </a:r>
            <a:endParaRPr lang="en-US" sz="2400" dirty="0" smtClean="0"/>
          </a:p>
          <a:p>
            <a:pPr lvl="1"/>
            <a:r>
              <a:rPr lang="en-US" sz="2000" dirty="0" smtClean="0"/>
              <a:t>TS 22.104 </a:t>
            </a:r>
            <a:r>
              <a:rPr lang="en-US" sz="2000" dirty="0" err="1" smtClean="0"/>
              <a:t>cyberCAV</a:t>
            </a:r>
            <a:r>
              <a:rPr lang="en-US" sz="2000" dirty="0" smtClean="0"/>
              <a:t> for approval (SP-181006) and 22.261 CR pack: (SP-181005)</a:t>
            </a:r>
          </a:p>
          <a:p>
            <a:pPr lvl="1"/>
            <a:r>
              <a:rPr lang="en-US" sz="2000" dirty="0" smtClean="0"/>
              <a:t>5G_HYPOS approved. See CR pack: (SP-181007)</a:t>
            </a:r>
          </a:p>
          <a:p>
            <a:pPr lvl="1"/>
            <a:r>
              <a:rPr lang="en-US" sz="2000" dirty="0" smtClean="0"/>
              <a:t>V2XIMP approved. See CR pack: (SP-181018)</a:t>
            </a:r>
          </a:p>
          <a:p>
            <a:pPr lvl="1"/>
            <a:r>
              <a:rPr lang="en-US" sz="2000" dirty="0" smtClean="0"/>
              <a:t>5GLAN has completed. See CR pack: (SP-181008)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053584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090" y="447420"/>
            <a:ext cx="6806045" cy="4375315"/>
          </a:xfrm>
          <a:prstGeom prst="rect">
            <a:avLst/>
          </a:prstGeom>
        </p:spPr>
      </p:pic>
      <p:sp>
        <p:nvSpPr>
          <p:cNvPr id="11265" name="Title 1"/>
          <p:cNvSpPr>
            <a:spLocks noGrp="1"/>
          </p:cNvSpPr>
          <p:nvPr>
            <p:ph type="title"/>
          </p:nvPr>
        </p:nvSpPr>
        <p:spPr>
          <a:xfrm>
            <a:off x="488950" y="330200"/>
            <a:ext cx="6827838" cy="509588"/>
          </a:xfrm>
        </p:spPr>
        <p:txBody>
          <a:bodyPr/>
          <a:lstStyle/>
          <a:p>
            <a:r>
              <a:rPr lang="de-DE" altLang="en-US">
                <a:ea typeface="ＭＳ Ｐゴシック" charset="-128"/>
              </a:rPr>
              <a:t>SA WG2 Summary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 </a:t>
            </a:r>
            <a:r>
              <a:rPr lang="en-US" dirty="0" smtClean="0"/>
              <a:t>WG2 </a:t>
            </a:r>
            <a:r>
              <a:rPr lang="en-US" dirty="0"/>
              <a:t>Items for RAN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3"/>
            <a:ext cx="8388350" cy="2144423"/>
          </a:xfrm>
        </p:spPr>
        <p:txBody>
          <a:bodyPr/>
          <a:lstStyle/>
          <a:p>
            <a:r>
              <a:rPr lang="en-US" sz="1800" dirty="0" smtClean="0"/>
              <a:t>There are number of LSs that need to be responded to by RAN WGs in order for SA2 to conclude their studies. </a:t>
            </a:r>
          </a:p>
          <a:p>
            <a:pPr lvl="1"/>
            <a:r>
              <a:rPr lang="en-US" sz="1400" dirty="0" smtClean="0"/>
              <a:t>S</a:t>
            </a:r>
            <a:r>
              <a:rPr lang="en-US" sz="1400" dirty="0" smtClean="0"/>
              <a:t>A2 meets twice in Q2:</a:t>
            </a:r>
          </a:p>
          <a:p>
            <a:pPr lvl="2"/>
            <a:r>
              <a:rPr lang="it-IT" sz="1000" dirty="0"/>
              <a:t>SA2#130: Jan 2019, Kochi, India</a:t>
            </a:r>
          </a:p>
          <a:p>
            <a:pPr lvl="2"/>
            <a:r>
              <a:rPr lang="it-IT" sz="1000" dirty="0"/>
              <a:t>SA2#131: Feb 2019, Tenerife, </a:t>
            </a:r>
            <a:r>
              <a:rPr lang="it-IT" sz="1000" dirty="0" smtClean="0"/>
              <a:t>Spain</a:t>
            </a:r>
          </a:p>
          <a:p>
            <a:pPr lvl="1"/>
            <a:r>
              <a:rPr lang="it-IT" sz="1400" dirty="0" smtClean="0"/>
              <a:t>RAN2 and RAN3 meet only once in Q1 2019:</a:t>
            </a:r>
          </a:p>
          <a:p>
            <a:pPr lvl="2"/>
            <a:r>
              <a:rPr lang="en-GB" sz="1000" dirty="0"/>
              <a:t>25 Feb - 1 Mar </a:t>
            </a:r>
            <a:r>
              <a:rPr lang="en-GB" sz="1000" dirty="0" smtClean="0"/>
              <a:t>2019, Athens</a:t>
            </a:r>
            <a:endParaRPr lang="en-US" sz="1400" dirty="0" smtClean="0"/>
          </a:p>
          <a:p>
            <a:r>
              <a:rPr lang="en-US" sz="1800" dirty="0" smtClean="0"/>
              <a:t>The </a:t>
            </a:r>
            <a:r>
              <a:rPr lang="en-US" sz="1800" dirty="0" smtClean="0"/>
              <a:t>list of LSs are give on the next slide.</a:t>
            </a:r>
            <a:endParaRPr lang="en-US" sz="1800" dirty="0" smtClean="0"/>
          </a:p>
          <a:p>
            <a:r>
              <a:rPr lang="en-US" sz="1800" dirty="0" smtClean="0">
                <a:solidFill>
                  <a:srgbClr val="FF0000"/>
                </a:solidFill>
              </a:rPr>
              <a:t>TSG </a:t>
            </a:r>
            <a:r>
              <a:rPr lang="en-US" sz="1800" dirty="0" smtClean="0">
                <a:solidFill>
                  <a:srgbClr val="FF0000"/>
                </a:solidFill>
              </a:rPr>
              <a:t>RAN </a:t>
            </a:r>
            <a:r>
              <a:rPr lang="en-US" sz="1800" dirty="0" smtClean="0">
                <a:solidFill>
                  <a:srgbClr val="FF0000"/>
                </a:solidFill>
              </a:rPr>
              <a:t>is asked to find a way for SA2 to make progress in Q1 2019</a:t>
            </a:r>
            <a:r>
              <a:rPr lang="en-US" sz="1800" dirty="0" smtClean="0">
                <a:solidFill>
                  <a:srgbClr val="FF0000"/>
                </a:solidFill>
              </a:rPr>
              <a:t>.</a:t>
            </a:r>
            <a:endParaRPr lang="en-US" sz="1800" dirty="0" smtClean="0">
              <a:solidFill>
                <a:srgbClr val="FF0000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179373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 WG2 Outstanding LSs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3680637"/>
              </p:ext>
            </p:extLst>
          </p:nvPr>
        </p:nvGraphicFramePr>
        <p:xfrm>
          <a:off x="485775" y="945146"/>
          <a:ext cx="8346500" cy="3532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0407"/>
                <a:gridCol w="4724400"/>
                <a:gridCol w="720436"/>
                <a:gridCol w="921327"/>
                <a:gridCol w="1149930"/>
              </a:tblGrid>
              <a:tr h="246351"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Tdoc</a:t>
                      </a:r>
                      <a:r>
                        <a:rPr lang="en-US" sz="1100" dirty="0" smtClean="0"/>
                        <a:t> #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Title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Action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Focus</a:t>
                      </a:r>
                      <a:r>
                        <a:rPr lang="en-US" sz="1100" baseline="0" dirty="0" smtClean="0"/>
                        <a:t> Area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Status Report</a:t>
                      </a:r>
                      <a:endParaRPr lang="en-GB" sz="1100" dirty="0"/>
                    </a:p>
                  </a:txBody>
                  <a:tcPr/>
                </a:tc>
              </a:tr>
              <a:tr h="297620"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rgbClr val="FF0000"/>
                          </a:solidFill>
                        </a:rPr>
                        <a:t>RP-182727</a:t>
                      </a: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Interim conclusions for SA WG2 study on Radio Capabilities Signalling Optimisations (FS_RACS)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Questions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RACS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SP-181131</a:t>
                      </a:r>
                      <a:endParaRPr lang="en-GB" sz="1100" dirty="0"/>
                    </a:p>
                  </a:txBody>
                  <a:tcPr/>
                </a:tc>
              </a:tr>
              <a:tr h="297620"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rgbClr val="FF0000"/>
                          </a:solidFill>
                        </a:rPr>
                        <a:t>RP-182728</a:t>
                      </a:r>
                      <a:endParaRPr lang="en-GB" sz="105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Reply LS on LS to SA WG2 on unicast, </a:t>
                      </a:r>
                      <a:r>
                        <a:rPr lang="en-GB" sz="900" dirty="0" err="1" smtClean="0"/>
                        <a:t>groupcast</a:t>
                      </a:r>
                      <a:r>
                        <a:rPr lang="en-GB" sz="900" dirty="0" smtClean="0"/>
                        <a:t> and broadcast in NR </a:t>
                      </a:r>
                      <a:r>
                        <a:rPr lang="en-GB" sz="900" dirty="0" err="1" smtClean="0"/>
                        <a:t>sidelink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Questions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5G V2X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SP-181127</a:t>
                      </a:r>
                      <a:endParaRPr lang="en-GB" sz="1100" dirty="0"/>
                    </a:p>
                  </a:txBody>
                  <a:tcPr/>
                </a:tc>
              </a:tr>
              <a:tr h="297620"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rgbClr val="FF0000"/>
                          </a:solidFill>
                        </a:rPr>
                        <a:t>RP-182730</a:t>
                      </a:r>
                      <a:endParaRPr lang="en-GB" sz="105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Combinations of </a:t>
                      </a:r>
                      <a:r>
                        <a:rPr lang="en-GB" sz="900" dirty="0" err="1" smtClean="0"/>
                        <a:t>Uu</a:t>
                      </a:r>
                      <a:r>
                        <a:rPr lang="en-GB" sz="900" dirty="0" smtClean="0"/>
                        <a:t> </a:t>
                      </a:r>
                      <a:r>
                        <a:rPr lang="en-GB" sz="900" dirty="0" err="1" smtClean="0"/>
                        <a:t>QoS</a:t>
                      </a:r>
                      <a:r>
                        <a:rPr lang="en-GB" sz="900" dirty="0" smtClean="0"/>
                        <a:t> characteristics values for V2X services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Questions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5G V2X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SP-181127</a:t>
                      </a:r>
                      <a:endParaRPr lang="en-GB" sz="1100" dirty="0"/>
                    </a:p>
                  </a:txBody>
                  <a:tcPr/>
                </a:tc>
              </a:tr>
              <a:tr h="297620"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RP-182694</a:t>
                      </a:r>
                      <a:endParaRPr lang="en-GB" sz="105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LS on 5G URLLC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Questions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URLLC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SP-181130</a:t>
                      </a:r>
                      <a:endParaRPr lang="en-GB" sz="1100" dirty="0"/>
                    </a:p>
                  </a:txBody>
                  <a:tcPr/>
                </a:tc>
              </a:tr>
              <a:tr h="297620"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RP-182698</a:t>
                      </a:r>
                      <a:endParaRPr lang="en-GB" sz="105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LS on RAN Impact analysis due to TSN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Question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URLLC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SP-181130</a:t>
                      </a:r>
                      <a:endParaRPr lang="en-GB" sz="1100" dirty="0"/>
                    </a:p>
                  </a:txBody>
                  <a:tcPr/>
                </a:tc>
              </a:tr>
              <a:tr h="297620"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RP-182699</a:t>
                      </a:r>
                      <a:endParaRPr lang="en-GB" sz="105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LS on RAN Impact analysis due to NPN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Specify it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URLLC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SP-181130</a:t>
                      </a:r>
                      <a:endParaRPr lang="en-GB" sz="1100" dirty="0"/>
                    </a:p>
                  </a:txBody>
                  <a:tcPr/>
                </a:tc>
              </a:tr>
              <a:tr h="297620"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RP-182696</a:t>
                      </a:r>
                      <a:endParaRPr lang="en-GB" sz="105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LS reply to Reply LS on Location Service exposure to NG-RAN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Specify</a:t>
                      </a:r>
                      <a:r>
                        <a:rPr lang="en-US" sz="1000" baseline="0" dirty="0" smtClean="0"/>
                        <a:t> it?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Positioning</a:t>
                      </a:r>
                      <a:endParaRPr lang="en-GB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SP-181145</a:t>
                      </a:r>
                      <a:endParaRPr lang="en-GB" sz="1100" dirty="0"/>
                    </a:p>
                  </a:txBody>
                  <a:tcPr/>
                </a:tc>
              </a:tr>
              <a:tr h="297620"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rgbClr val="FF0000"/>
                          </a:solidFill>
                        </a:rPr>
                        <a:t>RP-182739</a:t>
                      </a:r>
                      <a:endParaRPr lang="en-GB" sz="105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LS on Signalling optimization for RRC Inactive N3 path switch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Questions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FS_CIoT_5G</a:t>
                      </a:r>
                      <a:endParaRPr lang="en-GB" sz="1100" i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None</a:t>
                      </a:r>
                      <a:endParaRPr lang="en-GB" sz="1100" dirty="0"/>
                    </a:p>
                  </a:txBody>
                  <a:tcPr/>
                </a:tc>
              </a:tr>
              <a:tr h="297620"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chemeClr val="tx1"/>
                          </a:solidFill>
                        </a:rPr>
                        <a:t>RP-182700</a:t>
                      </a:r>
                      <a:endParaRPr lang="en-GB" sz="105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Completion of Study on Cellular </a:t>
                      </a:r>
                      <a:r>
                        <a:rPr lang="en-GB" sz="900" dirty="0" err="1" smtClean="0"/>
                        <a:t>IoT</a:t>
                      </a:r>
                      <a:r>
                        <a:rPr lang="en-GB" sz="900" dirty="0" smtClean="0"/>
                        <a:t> support and evolution for the 5G System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Questions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FS_CIoT_5G</a:t>
                      </a:r>
                      <a:endParaRPr lang="en-GB" sz="1100" i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None</a:t>
                      </a:r>
                      <a:endParaRPr lang="en-GB" sz="1100" dirty="0"/>
                    </a:p>
                  </a:txBody>
                  <a:tcPr/>
                </a:tc>
              </a:tr>
              <a:tr h="297620"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rgbClr val="FF0000"/>
                          </a:solidFill>
                        </a:rPr>
                        <a:t>RP-182729</a:t>
                      </a:r>
                      <a:endParaRPr lang="en-GB" sz="105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LS on RAN related parameters collected from UE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Questions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1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FS_eNA</a:t>
                      </a:r>
                      <a:endParaRPr lang="en-GB" sz="1100" i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None</a:t>
                      </a:r>
                      <a:endParaRPr lang="en-GB" sz="1100" dirty="0"/>
                    </a:p>
                  </a:txBody>
                  <a:tcPr/>
                </a:tc>
              </a:tr>
              <a:tr h="297620"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RP-182695</a:t>
                      </a:r>
                      <a:endParaRPr lang="en-GB" sz="105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900" dirty="0" smtClean="0"/>
                        <a:t>LS on PARLOS RAN impacts</a:t>
                      </a:r>
                      <a:endParaRPr lang="en-GB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Questions</a:t>
                      </a:r>
                      <a:endParaRPr lang="en-GB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</a:rPr>
                        <a:t>PARLOS_SA2</a:t>
                      </a:r>
                      <a:endParaRPr lang="en-GB" sz="1100" i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None</a:t>
                      </a:r>
                      <a:endParaRPr lang="en-GB" sz="11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4787585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 Summary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538" y="1090613"/>
            <a:ext cx="4788823" cy="362267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14880</TotalTime>
  <Words>573</Words>
  <Application>Microsoft Office PowerPoint</Application>
  <PresentationFormat>On-screen Show (16:9)</PresentationFormat>
  <Paragraphs>114</Paragraphs>
  <Slides>15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TSG SA Report to TSG RAN #82</vt:lpstr>
      <vt:lpstr>Contents</vt:lpstr>
      <vt:lpstr>SA Status Overview</vt:lpstr>
      <vt:lpstr>SA WG1 Summary</vt:lpstr>
      <vt:lpstr>SA WG1 Items for RAN</vt:lpstr>
      <vt:lpstr>SA WG2 Summary</vt:lpstr>
      <vt:lpstr>SA WG2 Items for RAN</vt:lpstr>
      <vt:lpstr>SA WG2 Outstanding LSs</vt:lpstr>
      <vt:lpstr>SA WG3 Summary</vt:lpstr>
      <vt:lpstr>SA WG4 Summary</vt:lpstr>
      <vt:lpstr>SA WG5 Summary</vt:lpstr>
      <vt:lpstr>SA WG6 Summary</vt:lpstr>
      <vt:lpstr>Topics for RAN-SA Coordination (1/2)</vt:lpstr>
      <vt:lpstr>Topics for RAN-SA Coordination (2/2)</vt:lpstr>
      <vt:lpstr>Thanks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Samsung</cp:lastModifiedBy>
  <cp:revision>1244</cp:revision>
  <cp:lastPrinted>2017-02-24T12:37:51Z</cp:lastPrinted>
  <dcterms:created xsi:type="dcterms:W3CDTF">2008-08-30T09:32:10Z</dcterms:created>
  <dcterms:modified xsi:type="dcterms:W3CDTF">2018-12-08T13:20:54Z</dcterms:modified>
</cp:coreProperties>
</file>