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80" d="100"/>
          <a:sy n="80" d="100"/>
        </p:scale>
        <p:origin x="-4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2C4EC-4118-4F86-BB66-2B1577DF8ED6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D5B4-ECB5-465B-A112-BEC09F9ED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Handling of 5GS – EPS parity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sz="2400" dirty="0">
                <a:solidFill>
                  <a:schemeClr val="tx1"/>
                </a:solidFill>
              </a:rPr>
              <a:t>MediaTek, </a:t>
            </a:r>
            <a:r>
              <a:rPr lang="fi-FI" sz="2400" dirty="0" smtClean="0">
                <a:solidFill>
                  <a:schemeClr val="tx1"/>
                </a:solidFill>
              </a:rPr>
              <a:t>AT&amp;T, CATT, China </a:t>
            </a:r>
            <a:r>
              <a:rPr lang="fi-FI" sz="2400" dirty="0">
                <a:solidFill>
                  <a:schemeClr val="tx1"/>
                </a:solidFill>
              </a:rPr>
              <a:t>Mobile, Intel,</a:t>
            </a:r>
            <a:r>
              <a:rPr lang="fi-FI" sz="2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i-FI" sz="2400" dirty="0">
                <a:solidFill>
                  <a:schemeClr val="tx1"/>
                </a:solidFill>
              </a:rPr>
              <a:t>Nokia, Nokia Shanghai Bell,</a:t>
            </a:r>
            <a:r>
              <a:rPr lang="fi-FI" sz="2400" dirty="0"/>
              <a:t> </a:t>
            </a:r>
            <a:r>
              <a:rPr lang="fi-FI" sz="2400" dirty="0" smtClean="0">
                <a:solidFill>
                  <a:schemeClr val="tx1"/>
                </a:solidFill>
              </a:rPr>
              <a:t>Qualcomm</a:t>
            </a:r>
            <a:r>
              <a:rPr lang="fi-FI" sz="2400" dirty="0" smtClean="0">
                <a:solidFill>
                  <a:schemeClr val="tx1"/>
                </a:solidFill>
              </a:rPr>
              <a:t>, Samsung, </a:t>
            </a:r>
            <a:r>
              <a:rPr lang="fi-FI" sz="2400" dirty="0">
                <a:solidFill>
                  <a:schemeClr val="tx1"/>
                </a:solidFill>
              </a:rPr>
              <a:t>Siemens, Sony, Telenor, Telia Company, </a:t>
            </a:r>
            <a:r>
              <a:rPr lang="fi-FI" sz="2400" dirty="0" smtClean="0">
                <a:solidFill>
                  <a:schemeClr val="tx1"/>
                </a:solidFill>
              </a:rPr>
              <a:t>Verizon, Volkswagen </a:t>
            </a:r>
            <a:r>
              <a:rPr lang="fi-FI" sz="2400" dirty="0" smtClean="0">
                <a:solidFill>
                  <a:schemeClr val="tx1"/>
                </a:solidFill>
              </a:rPr>
              <a:t>AG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26332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3GPP TSG SA Meeting #80</a:t>
            </a:r>
          </a:p>
          <a:p>
            <a:r>
              <a:rPr lang="fi-FI" dirty="0"/>
              <a:t>13-15 June, 2018</a:t>
            </a:r>
          </a:p>
          <a:p>
            <a:r>
              <a:rPr lang="fi-FI" dirty="0"/>
              <a:t>La Jolla, CA, USA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79671" y="260648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dirty="0"/>
              <a:t>SP-180571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800" b="1" dirty="0"/>
              <a:t>Proposal 1:</a:t>
            </a:r>
            <a:r>
              <a:rPr lang="en-GB" sz="1800" dirty="0"/>
              <a:t> </a:t>
            </a:r>
            <a:r>
              <a:rPr lang="fi-FI" sz="1800" dirty="0"/>
              <a:t>Any </a:t>
            </a:r>
            <a:r>
              <a:rPr lang="en-US" sz="1800" dirty="0"/>
              <a:t>proposal </a:t>
            </a:r>
            <a:r>
              <a:rPr lang="en-US" sz="1800" dirty="0" smtClean="0"/>
              <a:t>for bringing parity of EPS features, functionality, requirements </a:t>
            </a:r>
            <a:r>
              <a:rPr lang="en-US" sz="1800" dirty="0"/>
              <a:t>with those in 5GS shall be </a:t>
            </a:r>
          </a:p>
          <a:p>
            <a:pPr lvl="1"/>
            <a:r>
              <a:rPr lang="en-US" sz="1600" dirty="0"/>
              <a:t>treated on a case-by-case basis; and</a:t>
            </a:r>
          </a:p>
          <a:p>
            <a:pPr lvl="1"/>
            <a:r>
              <a:rPr lang="en-US" sz="1600" dirty="0"/>
              <a:t>subject to dedicated EPS-only work item proposals (study/feature); and</a:t>
            </a:r>
          </a:p>
          <a:p>
            <a:pPr lvl="1"/>
            <a:r>
              <a:rPr lang="en-US" sz="1600" dirty="0"/>
              <a:t>subject to normal working procedures. </a:t>
            </a:r>
          </a:p>
          <a:p>
            <a:endParaRPr lang="fi-FI" sz="1800" dirty="0"/>
          </a:p>
          <a:p>
            <a:r>
              <a:rPr lang="en-GB" sz="1800" b="1" dirty="0"/>
              <a:t>Proposal 2:</a:t>
            </a:r>
            <a:r>
              <a:rPr lang="en-GB" sz="1800" dirty="0"/>
              <a:t> Any Rel-16 Focus Area shall explicitly identify the 3GPP </a:t>
            </a:r>
            <a:r>
              <a:rPr lang="en-GB" sz="1800" dirty="0" smtClean="0"/>
              <a:t>system (5GS, EPS) </a:t>
            </a:r>
            <a:r>
              <a:rPr lang="en-GB" sz="1800" dirty="0"/>
              <a:t>to which it is targeted.</a:t>
            </a:r>
          </a:p>
          <a:p>
            <a:endParaRPr lang="en-GB" sz="1800" dirty="0"/>
          </a:p>
          <a:p>
            <a:r>
              <a:rPr lang="en-US" sz="1800" b="1" dirty="0"/>
              <a:t>Proposal 3: </a:t>
            </a:r>
            <a:r>
              <a:rPr lang="en-US" sz="1800" dirty="0"/>
              <a:t>All new </a:t>
            </a:r>
            <a:r>
              <a:rPr lang="en-US" sz="1800" dirty="0" smtClean="0"/>
              <a:t>work item proposals (study/feature) which </a:t>
            </a:r>
            <a:r>
              <a:rPr lang="en-US" sz="1800" dirty="0"/>
              <a:t>target more than only 5GS shall explicitly identify </a:t>
            </a:r>
            <a:r>
              <a:rPr lang="en-US" sz="1800" dirty="0" smtClean="0"/>
              <a:t>and distinguish which </a:t>
            </a:r>
            <a:r>
              <a:rPr lang="en-US" sz="1800" dirty="0"/>
              <a:t>objectives apply to </a:t>
            </a:r>
            <a:r>
              <a:rPr lang="en-US" sz="1800" dirty="0" smtClean="0"/>
              <a:t>systems </a:t>
            </a:r>
            <a:r>
              <a:rPr lang="en-US" sz="1800" dirty="0"/>
              <a:t>other than 5GS.</a:t>
            </a:r>
          </a:p>
          <a:p>
            <a:pPr lvl="1"/>
            <a:r>
              <a:rPr lang="en-US" sz="1400" dirty="0"/>
              <a:t>NOTE: this includes identification of requirements targeting Option 3 deployments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11069" y="6093296"/>
            <a:ext cx="453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200" dirty="0"/>
              <a:t>5GS = 5G System as defined in </a:t>
            </a:r>
            <a:r>
              <a:rPr lang="fi-FI" sz="1200" dirty="0" smtClean="0"/>
              <a:t>TS22.261, 23.501/23.502/23.503</a:t>
            </a:r>
            <a:endParaRPr lang="fi-FI" sz="1200" dirty="0"/>
          </a:p>
          <a:p>
            <a:pPr algn="r"/>
            <a:r>
              <a:rPr lang="fi-FI" sz="1200" dirty="0"/>
              <a:t>EPS = Enhanced Packet System as defined in </a:t>
            </a:r>
            <a:r>
              <a:rPr lang="fi-FI" sz="1200" dirty="0" smtClean="0"/>
              <a:t>TS22.278, 23.401/23.402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190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Handling of 5GS – EPS parity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MediaTek</dc:creator>
  <cp:lastModifiedBy>MediaTek</cp:lastModifiedBy>
  <cp:revision>26</cp:revision>
  <dcterms:created xsi:type="dcterms:W3CDTF">2018-06-13T17:50:19Z</dcterms:created>
  <dcterms:modified xsi:type="dcterms:W3CDTF">2018-06-14T20:50:59Z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-1356439098</vt:i4>
  </property>
  <property fmtid="{D5CDD505-2E9C-101B-9397-08002B2CF9AE}" pid="4" name="_EmailSubject">
    <vt:lpwstr>[SA#80] 5GS/EPS Feature parity (NEW)</vt:lpwstr>
  </property>
  <property fmtid="{D5CDD505-2E9C-101B-9397-08002B2CF9AE}" pid="5" name="_AuthorEmail">
    <vt:lpwstr>Guillaume.Sebire@mediatek.com</vt:lpwstr>
  </property>
  <property fmtid="{D5CDD505-2E9C-101B-9397-08002B2CF9AE}" pid="6" name="_AuthorEmailDisplayName">
    <vt:lpwstr>Guillaume Sebire</vt:lpwstr>
  </property>
</Properties>
</file>